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65" r:id="rId3"/>
    <p:sldId id="289" r:id="rId4"/>
    <p:sldId id="305" r:id="rId5"/>
    <p:sldId id="306" r:id="rId6"/>
    <p:sldId id="307" r:id="rId7"/>
    <p:sldId id="308" r:id="rId8"/>
    <p:sldId id="30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616F-CBAB-43CD-B792-4D2F62CA32A9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FA4C-D150-4CB7-BFE8-A0F5552A2A2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6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894FAA-B1F8-4A32-9CE2-C89526650873}" type="datetimeFigureOut">
              <a:rPr lang="es-MX" smtClean="0"/>
              <a:t>02/05/2022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F6760A-005E-4337-A5DB-85BDB011766D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3794" y="3284985"/>
            <a:ext cx="5906517" cy="2649680"/>
          </a:xfrm>
        </p:spPr>
        <p:txBody>
          <a:bodyPr>
            <a:normAutofit/>
          </a:bodyPr>
          <a:lstStyle/>
          <a:p>
            <a:endParaRPr lang="es-MX" dirty="0">
              <a:latin typeface="Californian FB" pitchFamily="18" charset="0"/>
            </a:endParaRPr>
          </a:p>
          <a:p>
            <a:endParaRPr lang="es-MX" dirty="0">
              <a:latin typeface="Californian FB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6408712"/>
          </a:xfrm>
        </p:spPr>
        <p:txBody>
          <a:bodyPr/>
          <a:lstStyle/>
          <a:p>
            <a:pPr marL="182880" indent="0">
              <a:buNone/>
            </a:pPr>
            <a:br>
              <a:rPr lang="es-MX" sz="3200" dirty="0"/>
            </a:br>
            <a:r>
              <a:rPr lang="es-MX" sz="3200" dirty="0"/>
              <a:t>          </a:t>
            </a:r>
            <a:r>
              <a:rPr lang="es-MX" sz="3600" dirty="0"/>
              <a:t>FUNDAMENTOS ECONÓMICOS</a:t>
            </a:r>
            <a:br>
              <a:rPr lang="es-MX" sz="3600" dirty="0"/>
            </a:br>
            <a:r>
              <a:rPr lang="es-MX" sz="3600" dirty="0"/>
              <a:t>                     </a:t>
            </a:r>
            <a:r>
              <a:rPr lang="es-MX" sz="3200" dirty="0"/>
              <a:t>CLASE 32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UNIDAD IV. MACROECONOMÍA: </a:t>
            </a:r>
            <a:r>
              <a:rPr lang="es-MX" sz="2800" dirty="0"/>
              <a:t>Indicadores, variables y política económica.</a:t>
            </a:r>
            <a:br>
              <a:rPr lang="es-MX" sz="3200" dirty="0"/>
            </a:br>
            <a:r>
              <a:rPr lang="es-MX" sz="3200" dirty="0"/>
              <a:t>                    </a:t>
            </a:r>
            <a:br>
              <a:rPr lang="es-MX" sz="3200" dirty="0"/>
            </a:br>
            <a:r>
              <a:rPr lang="es-MX" sz="2800" dirty="0"/>
              <a:t>4.1 </a:t>
            </a:r>
            <a:r>
              <a:rPr lang="es-MX" sz="2400" dirty="0"/>
              <a:t>Impacto de las variables macroeconómicas para la toma de decisiones.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                                                                       </a:t>
            </a:r>
            <a:r>
              <a:rPr lang="es-MX" sz="2000" dirty="0"/>
              <a:t>Mayo 2022</a:t>
            </a:r>
            <a:br>
              <a:rPr lang="es-MX" sz="2000" dirty="0"/>
            </a:br>
            <a:br>
              <a:rPr lang="es-MX" sz="24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4400" dirty="0"/>
            </a:br>
            <a:r>
              <a:rPr lang="es-MX" sz="4400" dirty="0"/>
              <a:t>                                     </a:t>
            </a:r>
            <a:br>
              <a:rPr lang="es-MX" sz="2800" dirty="0"/>
            </a:br>
            <a:br>
              <a:rPr lang="es-MX" sz="4400" dirty="0"/>
            </a:b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404066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043608" y="3861048"/>
            <a:ext cx="7056784" cy="1224136"/>
          </a:xfrm>
        </p:spPr>
        <p:txBody>
          <a:bodyPr>
            <a:normAutofit/>
          </a:bodyPr>
          <a:lstStyle/>
          <a:p>
            <a:endParaRPr lang="es-ES" sz="2800" b="1" dirty="0"/>
          </a:p>
          <a:p>
            <a:pPr marL="45720" indent="0" algn="just">
              <a:buNone/>
            </a:pPr>
            <a:endParaRPr lang="es-MX" sz="2800" dirty="0">
              <a:latin typeface="Californian FB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5496" y="370220"/>
            <a:ext cx="9061370" cy="66171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s-MX" sz="36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fornian FB" pitchFamily="18" charset="0"/>
              </a:rPr>
              <a:t>4.1 Impacto de las variables macroeconómicas</a:t>
            </a:r>
          </a:p>
          <a:p>
            <a:endParaRPr lang="es-MX" sz="3600" b="1" cap="none" spc="0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lifornian FB" pitchFamily="18" charset="0"/>
            </a:endParaRPr>
          </a:p>
          <a:p>
            <a:pPr algn="just"/>
            <a:r>
              <a:rPr lang="es-MX" sz="28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¿Qué es la macroeconomía?</a:t>
            </a:r>
          </a:p>
          <a:p>
            <a:pPr algn="just"/>
            <a:endParaRPr lang="es-MX" sz="2800" b="1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Es el estudio del desempeño de la </a:t>
            </a:r>
            <a:r>
              <a:rPr lang="es-MX" sz="2000" b="1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economía nacional </a:t>
            </a: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 global, para así explicar la evolución de los agregados económicos, como el crecimiento económico (PIB) y el crecimiento de los precios (inflación).</a:t>
            </a:r>
          </a:p>
          <a:p>
            <a:pPr algn="just"/>
            <a:endParaRPr lang="es-MX" sz="2000" b="1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endParaRPr lang="es-MX" sz="2000" b="1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just"/>
            <a:r>
              <a:rPr lang="es-MX" sz="28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¿De qué se ocupa la macroeconomía?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El crecimiento económico (PIB).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El desempleo o paro.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Los ciclos económicos.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El nivel general de precios o inflación.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Las cuentas públicas.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 productividad.</a:t>
            </a:r>
          </a:p>
          <a:p>
            <a:pPr marL="457200" indent="-457200" algn="just">
              <a:buAutoNum type="arabicPeriod"/>
            </a:pPr>
            <a:r>
              <a:rPr lang="es-MX" sz="2000" b="1" dirty="0">
                <a:ln w="11430"/>
                <a:solidFill>
                  <a:schemeClr val="tx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 oferta y la demanda agregada.</a:t>
            </a:r>
            <a:endParaRPr lang="es-MX" sz="2800" b="1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lifornian FB" pitchFamily="18" charset="0"/>
            </a:endParaRPr>
          </a:p>
          <a:p>
            <a:pPr algn="just"/>
            <a:endParaRPr lang="es-MX" sz="2800" b="1" dirty="0">
              <a:ln w="11430"/>
              <a:solidFill>
                <a:schemeClr val="tx2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VARIABLE/INDICADOR</a:t>
            </a:r>
          </a:p>
          <a:p>
            <a:pPr algn="ctr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400" b="1" dirty="0">
                <a:solidFill>
                  <a:schemeClr val="tx1"/>
                </a:solidFill>
                <a:latin typeface="Californian FB" pitchFamily="18" charset="0"/>
              </a:rPr>
              <a:t>Los indicadores económicos son datos estadísticos sobre la economía que permiten realizar un análisis de la situación económica tanto pasada como presente y proyectar hacía el futuro el comportamiento.</a:t>
            </a:r>
          </a:p>
          <a:p>
            <a:pPr algn="just"/>
            <a:endParaRPr lang="es-MX" sz="24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400" b="1" dirty="0">
                <a:solidFill>
                  <a:schemeClr val="tx1"/>
                </a:solidFill>
                <a:latin typeface="Californian FB" pitchFamily="18" charset="0"/>
              </a:rPr>
              <a:t>La economía es como las personas, ¿porqué? </a:t>
            </a:r>
          </a:p>
          <a:p>
            <a:pPr algn="just"/>
            <a:endParaRPr lang="es-MX" sz="24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400" b="1" dirty="0">
                <a:solidFill>
                  <a:schemeClr val="tx1"/>
                </a:solidFill>
                <a:latin typeface="Californian FB" pitchFamily="18" charset="0"/>
              </a:rPr>
              <a:t>La economía necesita de indicadores técnicos, así como las personas necesitamos un chequeo médico periódico para conocer el estado de nuestra salud. </a:t>
            </a: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51997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TIPOS DE INDICADORES.</a:t>
            </a:r>
          </a:p>
          <a:p>
            <a:pPr algn="just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Los indicadores económicos generalmente se agrupan en tres tipos diferentes: </a:t>
            </a:r>
            <a:r>
              <a:rPr lang="es-MX" sz="2800" b="1" dirty="0">
                <a:solidFill>
                  <a:srgbClr val="FF0000"/>
                </a:solidFill>
                <a:latin typeface="Californian FB" pitchFamily="18" charset="0"/>
              </a:rPr>
              <a:t>adelantados, coincidentes y retrasados.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800" b="1" dirty="0">
                <a:solidFill>
                  <a:srgbClr val="FF0000"/>
                </a:solidFill>
                <a:latin typeface="Californian FB" pitchFamily="18" charset="0"/>
              </a:rPr>
              <a:t>Indicadores adelantados</a:t>
            </a: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: Realizan un cambio de tendencia adelantándose al ciclo económico. </a:t>
            </a:r>
          </a:p>
          <a:p>
            <a:pPr algn="just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Algunos ejemplos serían: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Índice bursátil.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Tasa de interés.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Expectativas de los consumidores.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ctr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4768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TIPOS DE INDICADORES.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800" b="1" dirty="0">
                <a:solidFill>
                  <a:srgbClr val="FF0000"/>
                </a:solidFill>
                <a:latin typeface="Californian FB" pitchFamily="18" charset="0"/>
              </a:rPr>
              <a:t>Indicadores coincidentes</a:t>
            </a: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: Realizan un cambio de tendencia aproximadamente al mismo tiempo que la economía realiza un cambio en  el ciclo económico. 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Algunos ejemplos serían: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Producto interno bruto (PIB).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Tasa de desempleo.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Producción industrial.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ctr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9507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TIPOS DE INDICADORES.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800" b="1" dirty="0">
                <a:solidFill>
                  <a:srgbClr val="FF0000"/>
                </a:solidFill>
                <a:latin typeface="Californian FB" pitchFamily="18" charset="0"/>
              </a:rPr>
              <a:t>Indicadores retrasados</a:t>
            </a: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: Realizan un cambio de tendencia después de que la economía ya realizó un cambio en  el ciclo económico. 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Algunos ejemplos serían: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Duración promedio del desempleo.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Índice de morosidad bancaria o empresarial.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ctr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977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04664"/>
            <a:ext cx="8784976" cy="6264696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>
                <a:solidFill>
                  <a:schemeClr val="tx1"/>
                </a:solidFill>
                <a:latin typeface="Californian FB" pitchFamily="18" charset="0"/>
              </a:rPr>
              <a:t>PRINCIPALES INDICADORES MACROECONÓMICOS</a:t>
            </a:r>
          </a:p>
          <a:p>
            <a:pPr algn="ctr"/>
            <a:endParaRPr lang="es-MX" sz="2400" b="1" dirty="0">
              <a:solidFill>
                <a:schemeClr val="tx1"/>
              </a:solidFill>
              <a:latin typeface="Californian FB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Producto Interno Bruto (PIB).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Inflación.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Tasa de interés.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Tasa de desempleo.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Balanza de pagos.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Prima de riesgo.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dirty="0">
                <a:solidFill>
                  <a:schemeClr val="tx1"/>
                </a:solidFill>
                <a:latin typeface="Californian FB" pitchFamily="18" charset="0"/>
              </a:rPr>
              <a:t>M2.</a:t>
            </a: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ctr"/>
            <a:endParaRPr lang="es-MX" sz="2800" b="1" dirty="0">
              <a:solidFill>
                <a:schemeClr val="tx1"/>
              </a:solidFill>
              <a:latin typeface="Californian FB" pitchFamily="18" charset="0"/>
            </a:endParaRPr>
          </a:p>
          <a:p>
            <a:pPr algn="just"/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2400" dirty="0">
              <a:solidFill>
                <a:schemeClr val="tx1"/>
              </a:solidFill>
              <a:latin typeface="Californian FB" pitchFamily="18" charset="0"/>
            </a:endParaRP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6391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404664"/>
            <a:ext cx="5184576" cy="1143000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Californian FB" pitchFamily="18" charset="0"/>
              </a:rPr>
              <a:t>FIN</a:t>
            </a:r>
          </a:p>
        </p:txBody>
      </p:sp>
      <p:pic>
        <p:nvPicPr>
          <p:cNvPr id="4" name="Picture 2" descr="http://t2.gstatic.com/images?q=tbn:ANd9GcRDMnneDGqdc1-u5QOo_g5WmUQnXEUqqBiAO_o9KcH8uRhSi9Pj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392488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9934183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5A9CEC-2A4C-4CA8-944F-F4FE229612B9}"/>
</file>

<file path=customXml/itemProps2.xml><?xml version="1.0" encoding="utf-8"?>
<ds:datastoreItem xmlns:ds="http://schemas.openxmlformats.org/officeDocument/2006/customXml" ds:itemID="{EC376F79-30B2-4A5F-8865-2E8C06E457E2}"/>
</file>

<file path=customXml/itemProps3.xml><?xml version="1.0" encoding="utf-8"?>
<ds:datastoreItem xmlns:ds="http://schemas.openxmlformats.org/officeDocument/2006/customXml" ds:itemID="{AA88EE6E-A748-4BFD-BE43-E20CA108D3CE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968</TotalTime>
  <Words>380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Californian FB</vt:lpstr>
      <vt:lpstr>Georgia</vt:lpstr>
      <vt:lpstr>Trebuchet MS</vt:lpstr>
      <vt:lpstr>Wingdings</vt:lpstr>
      <vt:lpstr>Transmisión de listas</vt:lpstr>
      <vt:lpstr>           FUNDAMENTOS ECONÓMICOS                      CLASE 32  UNIDAD IV. MACROECONOMÍA: Indicadores, variables y política económica.                      4.1 Impacto de las variables macroeconómicas para la toma de decisiones.                                                                           Mayo 2022                                       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ALY</dc:creator>
  <cp:lastModifiedBy>Juan Antonio Castillo Marrufo</cp:lastModifiedBy>
  <cp:revision>99</cp:revision>
  <dcterms:created xsi:type="dcterms:W3CDTF">2012-04-15T16:56:30Z</dcterms:created>
  <dcterms:modified xsi:type="dcterms:W3CDTF">2022-05-02T13:53:39Z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