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8"/>
  </p:notesMasterIdLst>
  <p:sldIdLst>
    <p:sldId id="256" r:id="rId2"/>
    <p:sldId id="265" r:id="rId3"/>
    <p:sldId id="305" r:id="rId4"/>
    <p:sldId id="306" r:id="rId5"/>
    <p:sldId id="307" r:id="rId6"/>
    <p:sldId id="289" r:id="rId7"/>
    <p:sldId id="267" r:id="rId8"/>
    <p:sldId id="268" r:id="rId9"/>
    <p:sldId id="270" r:id="rId10"/>
    <p:sldId id="258" r:id="rId11"/>
    <p:sldId id="273" r:id="rId12"/>
    <p:sldId id="274" r:id="rId13"/>
    <p:sldId id="275" r:id="rId14"/>
    <p:sldId id="290" r:id="rId15"/>
    <p:sldId id="272" r:id="rId16"/>
    <p:sldId id="303" r:id="rId17"/>
    <p:sldId id="292" r:id="rId18"/>
    <p:sldId id="293" r:id="rId19"/>
    <p:sldId id="277" r:id="rId20"/>
    <p:sldId id="263" r:id="rId21"/>
    <p:sldId id="264" r:id="rId22"/>
    <p:sldId id="294" r:id="rId23"/>
    <p:sldId id="304" r:id="rId24"/>
    <p:sldId id="282" r:id="rId25"/>
    <p:sldId id="295" r:id="rId26"/>
    <p:sldId id="302" r:id="rId2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B616F-CBAB-43CD-B792-4D2F62CA32A9}" type="datetimeFigureOut">
              <a:rPr lang="es-MX" smtClean="0"/>
              <a:t>03/05/2022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DCFA4C-D150-4CB7-BFE8-A0F5552A2A22}" type="slidenum">
              <a:rPr lang="es-MX" smtClean="0"/>
              <a:t>‹Nº›</a:t>
            </a:fld>
            <a:endParaRPr lang="es-MX" dirty="0"/>
          </a:p>
        </p:txBody>
      </p:sp>
    </p:spTree>
    <p:extLst>
      <p:ext uri="{BB962C8B-B14F-4D97-AF65-F5344CB8AC3E}">
        <p14:creationId xmlns:p14="http://schemas.microsoft.com/office/powerpoint/2010/main" val="3835659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2F6760A-005E-4337-A5DB-85BDB011766D}" type="slidenum">
              <a:rPr lang="es-MX" smtClean="0"/>
              <a:t>‹Nº›</a:t>
            </a:fld>
            <a:endParaRPr lang="es-MX"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2F6760A-005E-4337-A5DB-85BDB011766D}" type="slidenum">
              <a:rPr lang="es-MX" smtClean="0"/>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2F6760A-005E-4337-A5DB-85BDB011766D}" type="slidenum">
              <a:rPr lang="es-MX" smtClean="0"/>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2F6760A-005E-4337-A5DB-85BDB011766D}" type="slidenum">
              <a:rPr lang="es-MX" smtClean="0"/>
              <a:t>‹Nº›</a:t>
            </a:fld>
            <a:endParaRPr lang="es-MX" dirty="0"/>
          </a:p>
        </p:txBody>
      </p:sp>
      <p:sp>
        <p:nvSpPr>
          <p:cNvPr id="8" name="Title 7"/>
          <p:cNvSpPr>
            <a:spLocks noGrp="1"/>
          </p:cNvSpPr>
          <p:nvPr>
            <p:ph type="title"/>
          </p:nvPr>
        </p:nvSpPr>
        <p:spPr/>
        <p:txBody>
          <a:bodyPr/>
          <a:lstStyle/>
          <a:p>
            <a:r>
              <a:rPr lang="es-ES"/>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2F6760A-005E-4337-A5DB-85BDB011766D}" type="slidenum">
              <a:rPr lang="es-MX" smtClean="0"/>
              <a:t>‹Nº›</a:t>
            </a:fld>
            <a:endParaRPr lang="es-MX"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2F6760A-005E-4337-A5DB-85BDB011766D}" type="slidenum">
              <a:rPr lang="es-MX" smtClean="0"/>
              <a:t>‹Nº›</a:t>
            </a:fld>
            <a:endParaRPr lang="es-MX" dirty="0"/>
          </a:p>
        </p:txBody>
      </p:sp>
      <p:sp>
        <p:nvSpPr>
          <p:cNvPr id="8" name="Title 7"/>
          <p:cNvSpPr>
            <a:spLocks noGrp="1"/>
          </p:cNvSpPr>
          <p:nvPr>
            <p:ph type="title"/>
          </p:nvPr>
        </p:nvSpPr>
        <p:spPr/>
        <p:txBody>
          <a:bodyPr/>
          <a:lstStyle/>
          <a:p>
            <a:r>
              <a:rPr lang="es-ES"/>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2F6760A-005E-4337-A5DB-85BDB011766D}" type="slidenum">
              <a:rPr lang="es-MX" smtClean="0"/>
              <a:t>‹Nº›</a:t>
            </a:fld>
            <a:endParaRPr lang="es-MX"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2F6760A-005E-4337-A5DB-85BDB011766D}" type="slidenum">
              <a:rPr lang="es-MX" smtClean="0"/>
              <a:t>‹Nº›</a:t>
            </a:fld>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42F6760A-005E-4337-A5DB-85BDB011766D}" type="slidenum">
              <a:rPr lang="es-MX" smtClean="0"/>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2F6760A-005E-4337-A5DB-85BDB011766D}" type="slidenum">
              <a:rPr lang="es-MX" smtClean="0"/>
              <a:t>‹Nº›</a:t>
            </a:fld>
            <a:endParaRPr lang="es-MX"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B894FAA-B1F8-4A32-9CE2-C89526650873}" type="datetimeFigureOut">
              <a:rPr lang="es-MX" smtClean="0"/>
              <a:t>03/05/2022</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2F6760A-005E-4337-A5DB-85BDB011766D}" type="slidenum">
              <a:rPr lang="es-MX" smtClean="0"/>
              <a:t>‹Nº›</a:t>
            </a:fld>
            <a:endParaRPr lang="es-MX"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a:t>Haga clic para modificar el estilo de título del patrón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B894FAA-B1F8-4A32-9CE2-C89526650873}" type="datetimeFigureOut">
              <a:rPr lang="es-MX" smtClean="0"/>
              <a:t>03/05/2022</a:t>
            </a:fld>
            <a:endParaRPr lang="es-MX"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MX"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2F6760A-005E-4337-A5DB-85BDB011766D}" type="slidenum">
              <a:rPr lang="es-MX" smtClean="0"/>
              <a:t>‹Nº›</a:t>
            </a:fld>
            <a:endParaRPr lang="es-MX"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73794" y="3284985"/>
            <a:ext cx="5906517" cy="2649680"/>
          </a:xfrm>
        </p:spPr>
        <p:txBody>
          <a:bodyPr>
            <a:normAutofit/>
          </a:bodyPr>
          <a:lstStyle/>
          <a:p>
            <a:endParaRPr lang="es-MX" dirty="0">
              <a:latin typeface="Californian FB" pitchFamily="18" charset="0"/>
            </a:endParaRPr>
          </a:p>
          <a:p>
            <a:endParaRPr lang="es-MX" dirty="0">
              <a:latin typeface="Californian FB" pitchFamily="18" charset="0"/>
            </a:endParaRPr>
          </a:p>
        </p:txBody>
      </p:sp>
      <p:sp>
        <p:nvSpPr>
          <p:cNvPr id="2" name="1 Título"/>
          <p:cNvSpPr>
            <a:spLocks noGrp="1"/>
          </p:cNvSpPr>
          <p:nvPr>
            <p:ph type="ctrTitle"/>
          </p:nvPr>
        </p:nvSpPr>
        <p:spPr>
          <a:xfrm>
            <a:off x="179512" y="188640"/>
            <a:ext cx="8784976" cy="6408712"/>
          </a:xfrm>
        </p:spPr>
        <p:txBody>
          <a:bodyPr/>
          <a:lstStyle/>
          <a:p>
            <a:pPr marL="182880" indent="0">
              <a:buNone/>
            </a:pPr>
            <a:br>
              <a:rPr lang="es-MX" sz="3200" dirty="0"/>
            </a:br>
            <a:r>
              <a:rPr lang="es-MX" sz="3200" dirty="0"/>
              <a:t>          </a:t>
            </a:r>
            <a:r>
              <a:rPr lang="es-MX" sz="3600" dirty="0"/>
              <a:t>FUNDAMENTOS ECONÓMICOS</a:t>
            </a:r>
            <a:br>
              <a:rPr lang="es-MX" sz="3600" dirty="0"/>
            </a:br>
            <a:br>
              <a:rPr lang="es-MX" sz="3600" dirty="0"/>
            </a:br>
            <a:r>
              <a:rPr lang="es-MX" sz="3600" dirty="0"/>
              <a:t>                     </a:t>
            </a:r>
            <a:r>
              <a:rPr lang="es-MX" sz="3200" dirty="0"/>
              <a:t>CLASE 33</a:t>
            </a:r>
            <a:br>
              <a:rPr lang="es-MX" sz="3200" dirty="0"/>
            </a:br>
            <a:r>
              <a:rPr lang="es-MX" sz="3200" dirty="0"/>
              <a:t>                    </a:t>
            </a:r>
            <a:br>
              <a:rPr lang="es-MX" sz="3200" dirty="0"/>
            </a:br>
            <a:r>
              <a:rPr lang="es-MX" sz="2800" dirty="0"/>
              <a:t>4.1.1 Ciclo económico y PIB.</a:t>
            </a:r>
            <a:br>
              <a:rPr lang="es-MX" sz="2800" dirty="0"/>
            </a:br>
            <a:br>
              <a:rPr lang="es-MX" sz="2800" dirty="0"/>
            </a:br>
            <a:br>
              <a:rPr lang="es-MX" sz="2800" dirty="0"/>
            </a:br>
            <a:br>
              <a:rPr lang="es-MX" sz="2400" dirty="0"/>
            </a:br>
            <a:br>
              <a:rPr lang="es-MX" sz="2400" dirty="0"/>
            </a:br>
            <a:br>
              <a:rPr lang="es-MX" sz="2400" dirty="0"/>
            </a:br>
            <a:r>
              <a:rPr lang="es-MX" sz="2400" dirty="0"/>
              <a:t>                                                                      Mayo</a:t>
            </a:r>
            <a:r>
              <a:rPr lang="es-MX" sz="2000" dirty="0"/>
              <a:t> 2022</a:t>
            </a:r>
            <a:br>
              <a:rPr lang="es-MX" sz="2000" dirty="0"/>
            </a:br>
            <a:br>
              <a:rPr lang="es-MX" sz="2400" dirty="0"/>
            </a:br>
            <a:br>
              <a:rPr lang="es-MX" sz="2800" dirty="0"/>
            </a:br>
            <a:br>
              <a:rPr lang="es-MX" sz="2800" dirty="0"/>
            </a:br>
            <a:br>
              <a:rPr lang="es-MX" sz="4400" dirty="0"/>
            </a:br>
            <a:r>
              <a:rPr lang="es-MX" sz="4400" dirty="0"/>
              <a:t>                                     </a:t>
            </a:r>
            <a:br>
              <a:rPr lang="es-MX" sz="2800" dirty="0"/>
            </a:br>
            <a:br>
              <a:rPr lang="es-MX" sz="4400" dirty="0"/>
            </a:br>
            <a:endParaRPr lang="es-MX" sz="4400" dirty="0"/>
          </a:p>
        </p:txBody>
      </p:sp>
    </p:spTree>
    <p:extLst>
      <p:ext uri="{BB962C8B-B14F-4D97-AF65-F5344CB8AC3E}">
        <p14:creationId xmlns:p14="http://schemas.microsoft.com/office/powerpoint/2010/main" val="404066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3" y="164058"/>
            <a:ext cx="8820472" cy="652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323528" y="1916832"/>
            <a:ext cx="8424936" cy="2308324"/>
          </a:xfrm>
          <a:prstGeom prst="rect">
            <a:avLst/>
          </a:prstGeom>
          <a:noFill/>
        </p:spPr>
        <p:txBody>
          <a:bodyPr wrap="square" lIns="91440" tIns="45720" rIns="91440" bIns="45720">
            <a:spAutoFit/>
          </a:bodyPr>
          <a:lstStyle/>
          <a:p>
            <a:pPr algn="just"/>
            <a:r>
              <a:rPr lang="es-E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Suma los gastos de consumo, inversión, compras gubernamentales de bienes y servicios  y las exportaciones netas.  </a:t>
            </a:r>
          </a:p>
        </p:txBody>
      </p:sp>
      <p:sp>
        <p:nvSpPr>
          <p:cNvPr id="2" name="1 Título"/>
          <p:cNvSpPr>
            <a:spLocks noGrp="1"/>
          </p:cNvSpPr>
          <p:nvPr>
            <p:ph type="title"/>
          </p:nvPr>
        </p:nvSpPr>
        <p:spPr>
          <a:xfrm>
            <a:off x="1331640" y="980728"/>
            <a:ext cx="6048672" cy="734964"/>
          </a:xfrm>
        </p:spPr>
        <p:txBody>
          <a:bodyPr/>
          <a:lstStyle/>
          <a:p>
            <a:pPr algn="l"/>
            <a:r>
              <a:rPr lang="es-MX" dirty="0">
                <a:ln w="12700">
                  <a:solidFill>
                    <a:schemeClr val="tx2">
                      <a:satMod val="155000"/>
                    </a:schemeClr>
                  </a:solidFill>
                  <a:prstDash val="solid"/>
                </a:ln>
                <a:solidFill>
                  <a:schemeClr val="bg2">
                    <a:tint val="85000"/>
                    <a:satMod val="155000"/>
                  </a:schemeClr>
                </a:solidFill>
                <a:effectLst>
                  <a:glow rad="228600">
                    <a:schemeClr val="accent6">
                      <a:satMod val="175000"/>
                      <a:alpha val="40000"/>
                    </a:schemeClr>
                  </a:glow>
                  <a:outerShdw blurRad="41275" dist="20320" dir="1800000" algn="tl" rotWithShape="0">
                    <a:srgbClr val="000000">
                      <a:alpha val="40000"/>
                    </a:srgbClr>
                  </a:outerShdw>
                </a:effectLst>
              </a:rPr>
              <a:t>MÉTODO DEL GASTO</a:t>
            </a:r>
          </a:p>
        </p:txBody>
      </p:sp>
      <p:sp>
        <p:nvSpPr>
          <p:cNvPr id="5" name="4 Rectángulo"/>
          <p:cNvSpPr/>
          <p:nvPr/>
        </p:nvSpPr>
        <p:spPr>
          <a:xfrm>
            <a:off x="385498" y="4542219"/>
            <a:ext cx="8496236" cy="769441"/>
          </a:xfrm>
          <a:prstGeom prst="rect">
            <a:avLst/>
          </a:prstGeom>
          <a:noFill/>
        </p:spPr>
        <p:txBody>
          <a:bodyPr wrap="none" lIns="91440" tIns="45720" rIns="91440" bIns="45720">
            <a:spAutoFit/>
          </a:bodyPr>
          <a:lstStyle/>
          <a:p>
            <a:pPr algn="ctr"/>
            <a:r>
              <a:rPr lang="es-E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 + I + G +(X-M)=</a:t>
            </a:r>
            <a:r>
              <a:rPr lang="es-E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Gasto agregado=</a:t>
            </a:r>
            <a:r>
              <a:rPr lang="es-E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PIB</a:t>
            </a:r>
            <a:r>
              <a:rPr lang="es-E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s-E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2750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3" y="164058"/>
            <a:ext cx="8820472" cy="652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51520" y="2276872"/>
            <a:ext cx="8514691" cy="1938992"/>
          </a:xfrm>
          <a:prstGeom prst="rect">
            <a:avLst/>
          </a:prstGeom>
          <a:noFill/>
        </p:spPr>
        <p:txBody>
          <a:bodyPr wrap="square" lIns="91440" tIns="45720" rIns="91440" bIns="45720">
            <a:spAutoFit/>
          </a:bodyPr>
          <a:lstStyle/>
          <a:p>
            <a:pPr algn="just"/>
            <a:r>
              <a:rPr lang="es-E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Suma de todo ingreso ganado por los oferentes de recursos en una economía durante un periodo.</a:t>
            </a:r>
          </a:p>
        </p:txBody>
      </p:sp>
      <p:sp>
        <p:nvSpPr>
          <p:cNvPr id="2" name="1 Título"/>
          <p:cNvSpPr>
            <a:spLocks noGrp="1"/>
          </p:cNvSpPr>
          <p:nvPr>
            <p:ph type="title"/>
          </p:nvPr>
        </p:nvSpPr>
        <p:spPr>
          <a:xfrm>
            <a:off x="971600" y="1109860"/>
            <a:ext cx="6768752" cy="734964"/>
          </a:xfrm>
        </p:spPr>
        <p:txBody>
          <a:bodyPr/>
          <a:lstStyle/>
          <a:p>
            <a:pPr algn="l"/>
            <a:r>
              <a:rPr lang="es-MX" dirty="0">
                <a:ln w="12700">
                  <a:solidFill>
                    <a:schemeClr val="tx2">
                      <a:satMod val="155000"/>
                    </a:schemeClr>
                  </a:solidFill>
                  <a:prstDash val="solid"/>
                </a:ln>
                <a:solidFill>
                  <a:schemeClr val="bg2">
                    <a:tint val="85000"/>
                    <a:satMod val="155000"/>
                  </a:schemeClr>
                </a:solidFill>
                <a:effectLst>
                  <a:glow rad="228600">
                    <a:schemeClr val="accent6">
                      <a:satMod val="175000"/>
                      <a:alpha val="40000"/>
                    </a:schemeClr>
                  </a:glow>
                  <a:outerShdw blurRad="41275" dist="20320" dir="1800000" algn="tl" rotWithShape="0">
                    <a:srgbClr val="000000">
                      <a:alpha val="40000"/>
                    </a:srgbClr>
                  </a:outerShdw>
                </a:effectLst>
              </a:rPr>
              <a:t>MÉTODO DEL INGRESO</a:t>
            </a:r>
          </a:p>
        </p:txBody>
      </p:sp>
      <p:sp>
        <p:nvSpPr>
          <p:cNvPr id="3" name="2 Rectángulo"/>
          <p:cNvSpPr/>
          <p:nvPr/>
        </p:nvSpPr>
        <p:spPr>
          <a:xfrm>
            <a:off x="827584" y="4592949"/>
            <a:ext cx="6984776" cy="523220"/>
          </a:xfrm>
          <a:prstGeom prst="rect">
            <a:avLst/>
          </a:prstGeom>
        </p:spPr>
        <p:txBody>
          <a:bodyPr wrap="square">
            <a:spAutoFit/>
          </a:bodyPr>
          <a:lstStyle/>
          <a:p>
            <a:r>
              <a:rPr lang="es-E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Gasto agregado= PIB = ingreso agregado</a:t>
            </a:r>
            <a:endParaRPr lang="es-E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64183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3719096"/>
            <a:ext cx="7776864" cy="2230184"/>
          </a:xfrm>
        </p:spPr>
        <p:txBody>
          <a:bodyPr/>
          <a:lstStyle/>
          <a:p>
            <a:pPr algn="just"/>
            <a:r>
              <a:rPr lang="es-MX" sz="3200" i="1" u="sng" dirty="0"/>
              <a:t>Valor agregado: </a:t>
            </a:r>
            <a:r>
              <a:rPr lang="es-MX" sz="3200" i="1" dirty="0"/>
              <a:t>Diferencia que se da en cada una de las etapas de producción entre en valor del producto y el costo de los bienes intermedios</a:t>
            </a:r>
          </a:p>
        </p:txBody>
      </p:sp>
      <p:graphicFrame>
        <p:nvGraphicFramePr>
          <p:cNvPr id="4" name="3 Marcador de contenido"/>
          <p:cNvGraphicFramePr>
            <a:graphicFrameLocks noGrp="1"/>
          </p:cNvGraphicFramePr>
          <p:nvPr>
            <p:ph sz="quarter" idx="13"/>
            <p:extLst>
              <p:ext uri="{D42A27DB-BD31-4B8C-83A1-F6EECF244321}">
                <p14:modId xmlns:p14="http://schemas.microsoft.com/office/powerpoint/2010/main" val="903013790"/>
              </p:ext>
            </p:extLst>
          </p:nvPr>
        </p:nvGraphicFramePr>
        <p:xfrm>
          <a:off x="539552" y="404664"/>
          <a:ext cx="6400800" cy="2763520"/>
        </p:xfrm>
        <a:graphic>
          <a:graphicData uri="http://schemas.openxmlformats.org/drawingml/2006/table">
            <a:tbl>
              <a:tblPr firstRow="1" bandRow="1">
                <a:tableStyleId>{5C22544A-7EE6-4342-B048-85BDC9FD1C3A}</a:tableStyleId>
              </a:tblPr>
              <a:tblGrid>
                <a:gridCol w="1484784">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947664">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s-MX" dirty="0"/>
                        <a:t>Etapa</a:t>
                      </a:r>
                      <a:r>
                        <a:rPr lang="es-MX" baseline="0" dirty="0"/>
                        <a:t> de producción </a:t>
                      </a:r>
                      <a:endParaRPr lang="es-MX" dirty="0"/>
                    </a:p>
                  </a:txBody>
                  <a:tcPr/>
                </a:tc>
                <a:tc>
                  <a:txBody>
                    <a:bodyPr/>
                    <a:lstStyle/>
                    <a:p>
                      <a:r>
                        <a:rPr lang="es-MX" dirty="0"/>
                        <a:t>Valor de </a:t>
                      </a:r>
                    </a:p>
                    <a:p>
                      <a:r>
                        <a:rPr lang="es-MX" dirty="0"/>
                        <a:t>Venta(1)</a:t>
                      </a:r>
                    </a:p>
                  </a:txBody>
                  <a:tcPr/>
                </a:tc>
                <a:tc>
                  <a:txBody>
                    <a:bodyPr/>
                    <a:lstStyle/>
                    <a:p>
                      <a:r>
                        <a:rPr lang="es-MX" dirty="0"/>
                        <a:t>Costo de los bienes intermedios(2)</a:t>
                      </a:r>
                    </a:p>
                  </a:txBody>
                  <a:tcPr/>
                </a:tc>
                <a:tc>
                  <a:txBody>
                    <a:bodyPr/>
                    <a:lstStyle/>
                    <a:p>
                      <a:pPr algn="r"/>
                      <a:r>
                        <a:rPr lang="es-MX" dirty="0"/>
                        <a:t>Valor agregado(3)</a:t>
                      </a:r>
                    </a:p>
                  </a:txBody>
                  <a:tcPr/>
                </a:tc>
                <a:extLst>
                  <a:ext uri="{0D108BD9-81ED-4DB2-BD59-A6C34878D82A}">
                    <a16:rowId xmlns:a16="http://schemas.microsoft.com/office/drawing/2014/main" val="10000"/>
                  </a:ext>
                </a:extLst>
              </a:tr>
              <a:tr h="370840">
                <a:tc>
                  <a:txBody>
                    <a:bodyPr/>
                    <a:lstStyle/>
                    <a:p>
                      <a:r>
                        <a:rPr lang="es-MX" dirty="0"/>
                        <a:t>Talador</a:t>
                      </a:r>
                    </a:p>
                  </a:txBody>
                  <a:tcPr/>
                </a:tc>
                <a:tc>
                  <a:txBody>
                    <a:bodyPr/>
                    <a:lstStyle/>
                    <a:p>
                      <a:pPr algn="r"/>
                      <a:r>
                        <a:rPr lang="es-MX" dirty="0"/>
                        <a:t>$ 20</a:t>
                      </a:r>
                    </a:p>
                  </a:txBody>
                  <a:tcPr/>
                </a:tc>
                <a:tc>
                  <a:txBody>
                    <a:bodyPr/>
                    <a:lstStyle/>
                    <a:p>
                      <a:r>
                        <a:rPr lang="es-MX" dirty="0"/>
                        <a:t>___</a:t>
                      </a:r>
                    </a:p>
                  </a:txBody>
                  <a:tcPr/>
                </a:tc>
                <a:tc>
                  <a:txBody>
                    <a:bodyPr/>
                    <a:lstStyle/>
                    <a:p>
                      <a:pPr algn="r"/>
                      <a:r>
                        <a:rPr lang="es-MX" dirty="0"/>
                        <a:t>$ 20</a:t>
                      </a:r>
                    </a:p>
                  </a:txBody>
                  <a:tcPr/>
                </a:tc>
                <a:extLst>
                  <a:ext uri="{0D108BD9-81ED-4DB2-BD59-A6C34878D82A}">
                    <a16:rowId xmlns:a16="http://schemas.microsoft.com/office/drawing/2014/main" val="10001"/>
                  </a:ext>
                </a:extLst>
              </a:tr>
              <a:tr h="370840">
                <a:tc>
                  <a:txBody>
                    <a:bodyPr/>
                    <a:lstStyle/>
                    <a:p>
                      <a:r>
                        <a:rPr lang="es-MX" dirty="0"/>
                        <a:t>Maderería  </a:t>
                      </a:r>
                    </a:p>
                  </a:txBody>
                  <a:tcPr/>
                </a:tc>
                <a:tc>
                  <a:txBody>
                    <a:bodyPr/>
                    <a:lstStyle/>
                    <a:p>
                      <a:pPr algn="r"/>
                      <a:r>
                        <a:rPr lang="es-MX" dirty="0"/>
                        <a:t>50</a:t>
                      </a:r>
                    </a:p>
                  </a:txBody>
                  <a:tcPr/>
                </a:tc>
                <a:tc>
                  <a:txBody>
                    <a:bodyPr/>
                    <a:lstStyle/>
                    <a:p>
                      <a:pPr algn="r"/>
                      <a:r>
                        <a:rPr lang="es-MX" dirty="0"/>
                        <a:t>$ 20</a:t>
                      </a:r>
                    </a:p>
                  </a:txBody>
                  <a:tcPr/>
                </a:tc>
                <a:tc>
                  <a:txBody>
                    <a:bodyPr/>
                    <a:lstStyle/>
                    <a:p>
                      <a:pPr algn="r"/>
                      <a:r>
                        <a:rPr lang="es-MX" dirty="0"/>
                        <a:t>30</a:t>
                      </a:r>
                    </a:p>
                  </a:txBody>
                  <a:tcPr/>
                </a:tc>
                <a:extLst>
                  <a:ext uri="{0D108BD9-81ED-4DB2-BD59-A6C34878D82A}">
                    <a16:rowId xmlns:a16="http://schemas.microsoft.com/office/drawing/2014/main" val="10002"/>
                  </a:ext>
                </a:extLst>
              </a:tr>
              <a:tr h="370840">
                <a:tc>
                  <a:txBody>
                    <a:bodyPr/>
                    <a:lstStyle/>
                    <a:p>
                      <a:r>
                        <a:rPr lang="es-MX" dirty="0"/>
                        <a:t>Manufactura</a:t>
                      </a:r>
                    </a:p>
                  </a:txBody>
                  <a:tcPr/>
                </a:tc>
                <a:tc>
                  <a:txBody>
                    <a:bodyPr/>
                    <a:lstStyle/>
                    <a:p>
                      <a:pPr algn="r"/>
                      <a:r>
                        <a:rPr lang="es-MX" dirty="0"/>
                        <a:t>120</a:t>
                      </a:r>
                    </a:p>
                  </a:txBody>
                  <a:tcPr/>
                </a:tc>
                <a:tc>
                  <a:txBody>
                    <a:bodyPr/>
                    <a:lstStyle/>
                    <a:p>
                      <a:pPr algn="r"/>
                      <a:r>
                        <a:rPr lang="es-MX" dirty="0"/>
                        <a:t>50</a:t>
                      </a:r>
                    </a:p>
                  </a:txBody>
                  <a:tcPr/>
                </a:tc>
                <a:tc>
                  <a:txBody>
                    <a:bodyPr/>
                    <a:lstStyle/>
                    <a:p>
                      <a:pPr algn="r"/>
                      <a:r>
                        <a:rPr lang="es-MX" dirty="0"/>
                        <a:t>70</a:t>
                      </a:r>
                    </a:p>
                  </a:txBody>
                  <a:tcPr/>
                </a:tc>
                <a:extLst>
                  <a:ext uri="{0D108BD9-81ED-4DB2-BD59-A6C34878D82A}">
                    <a16:rowId xmlns:a16="http://schemas.microsoft.com/office/drawing/2014/main" val="10003"/>
                  </a:ext>
                </a:extLst>
              </a:tr>
              <a:tr h="0">
                <a:tc>
                  <a:txBody>
                    <a:bodyPr/>
                    <a:lstStyle/>
                    <a:p>
                      <a:r>
                        <a:rPr lang="es-MX" dirty="0"/>
                        <a:t>Distribuidor</a:t>
                      </a:r>
                    </a:p>
                  </a:txBody>
                  <a:tcPr/>
                </a:tc>
                <a:tc>
                  <a:txBody>
                    <a:bodyPr/>
                    <a:lstStyle/>
                    <a:p>
                      <a:pPr algn="r"/>
                      <a:r>
                        <a:rPr lang="es-MX" dirty="0"/>
                        <a:t>200</a:t>
                      </a:r>
                    </a:p>
                  </a:txBody>
                  <a:tcPr/>
                </a:tc>
                <a:tc>
                  <a:txBody>
                    <a:bodyPr/>
                    <a:lstStyle/>
                    <a:p>
                      <a:pPr algn="r"/>
                      <a:r>
                        <a:rPr lang="es-MX" dirty="0"/>
                        <a:t>120</a:t>
                      </a:r>
                    </a:p>
                  </a:txBody>
                  <a:tcPr/>
                </a:tc>
                <a:tc>
                  <a:txBody>
                    <a:bodyPr/>
                    <a:lstStyle/>
                    <a:p>
                      <a:pPr algn="r"/>
                      <a:r>
                        <a:rPr lang="es-MX" dirty="0"/>
                        <a:t>80</a:t>
                      </a:r>
                    </a:p>
                  </a:txBody>
                  <a:tcPr/>
                </a:tc>
                <a:extLst>
                  <a:ext uri="{0D108BD9-81ED-4DB2-BD59-A6C34878D82A}">
                    <a16:rowId xmlns:a16="http://schemas.microsoft.com/office/drawing/2014/main" val="10004"/>
                  </a:ext>
                </a:extLst>
              </a:tr>
              <a:tr h="370840">
                <a:tc>
                  <a:txBody>
                    <a:bodyPr/>
                    <a:lstStyle/>
                    <a:p>
                      <a:endParaRPr lang="es-MX" dirty="0"/>
                    </a:p>
                  </a:txBody>
                  <a:tcPr/>
                </a:tc>
                <a:tc>
                  <a:txBody>
                    <a:bodyPr/>
                    <a:lstStyle/>
                    <a:p>
                      <a:pPr algn="r"/>
                      <a:r>
                        <a:rPr lang="es-MX" dirty="0"/>
                        <a:t>$200</a:t>
                      </a:r>
                    </a:p>
                  </a:txBody>
                  <a:tcPr/>
                </a:tc>
                <a:tc>
                  <a:txBody>
                    <a:bodyPr/>
                    <a:lstStyle/>
                    <a:p>
                      <a:endParaRPr lang="es-MX" dirty="0"/>
                    </a:p>
                  </a:txBody>
                  <a:tcPr/>
                </a:tc>
                <a:tc>
                  <a:txBody>
                    <a:bodyPr/>
                    <a:lstStyle/>
                    <a:p>
                      <a:pPr algn="r"/>
                      <a:r>
                        <a:rPr lang="es-MX" dirty="0"/>
                        <a:t>$200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5474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3" y="164058"/>
            <a:ext cx="8820472" cy="652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51520" y="2276872"/>
            <a:ext cx="8514691" cy="3293209"/>
          </a:xfrm>
          <a:prstGeom prst="rect">
            <a:avLst/>
          </a:prstGeom>
          <a:noFill/>
        </p:spPr>
        <p:txBody>
          <a:bodyPr wrap="square" lIns="91440" tIns="45720" rIns="91440" bIns="45720">
            <a:spAutoFit/>
          </a:bodyPr>
          <a:lstStyle/>
          <a:p>
            <a:pPr algn="just"/>
            <a:r>
              <a:rPr lang="es-ES"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Suma de los valores agregados de las diversas etapas de producción y en todos los sectores de la economía. El valor agregado que agrega una empresa en el proceso de producción es igual al valor de su producción menos el valor de los bienes intermedios.</a:t>
            </a:r>
          </a:p>
          <a:p>
            <a:pPr algn="just"/>
            <a:endParaRPr lang="es-E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1 Título"/>
          <p:cNvSpPr>
            <a:spLocks noGrp="1"/>
          </p:cNvSpPr>
          <p:nvPr>
            <p:ph type="title"/>
          </p:nvPr>
        </p:nvSpPr>
        <p:spPr>
          <a:xfrm>
            <a:off x="161763" y="1124744"/>
            <a:ext cx="9577064" cy="878980"/>
          </a:xfrm>
        </p:spPr>
        <p:txBody>
          <a:bodyPr/>
          <a:lstStyle/>
          <a:p>
            <a:pPr algn="l"/>
            <a:r>
              <a:rPr lang="es-MX" sz="4000" dirty="0">
                <a:ln w="12700">
                  <a:solidFill>
                    <a:schemeClr val="tx2">
                      <a:satMod val="155000"/>
                    </a:schemeClr>
                  </a:solidFill>
                  <a:prstDash val="solid"/>
                </a:ln>
                <a:solidFill>
                  <a:schemeClr val="bg2">
                    <a:tint val="85000"/>
                    <a:satMod val="155000"/>
                  </a:schemeClr>
                </a:solidFill>
                <a:effectLst>
                  <a:glow rad="228600">
                    <a:schemeClr val="accent6">
                      <a:satMod val="175000"/>
                      <a:alpha val="40000"/>
                    </a:schemeClr>
                  </a:glow>
                  <a:outerShdw blurRad="41275" dist="20320" dir="1800000" algn="tl" rotWithShape="0">
                    <a:srgbClr val="000000">
                      <a:alpha val="40000"/>
                    </a:srgbClr>
                  </a:outerShdw>
                </a:effectLst>
              </a:rPr>
              <a:t>MÉTODO DEL VALOR AGREGADO</a:t>
            </a:r>
          </a:p>
        </p:txBody>
      </p:sp>
    </p:spTree>
    <p:extLst>
      <p:ext uri="{BB962C8B-B14F-4D97-AF65-F5344CB8AC3E}">
        <p14:creationId xmlns:p14="http://schemas.microsoft.com/office/powerpoint/2010/main" val="203887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noGrp="1"/>
          </p:cNvSpPr>
          <p:nvPr>
            <p:ph sz="quarter" idx="13"/>
          </p:nvPr>
        </p:nvSpPr>
        <p:spPr>
          <a:xfrm>
            <a:off x="350912" y="476672"/>
            <a:ext cx="8469560" cy="2841496"/>
          </a:xfrm>
          <a:prstGeom prst="rect">
            <a:avLst/>
          </a:prstGeom>
        </p:spPr>
        <p:txBody>
          <a:bodyPr vert="horz">
            <a:normAutofit/>
          </a:bodyPr>
          <a:lstStyle/>
          <a:p>
            <a:pPr marL="45720" indent="0" algn="ctr">
              <a:buNone/>
            </a:pPr>
            <a:r>
              <a:rPr lang="es-MX" sz="3600" b="1" dirty="0">
                <a:solidFill>
                  <a:srgbClr val="FF0000"/>
                </a:solidFill>
                <a:latin typeface="Californian FB" pitchFamily="18" charset="0"/>
              </a:rPr>
              <a:t>PIB PER CÁPITA</a:t>
            </a:r>
            <a:endParaRPr lang="es-MX" sz="3600" dirty="0">
              <a:solidFill>
                <a:srgbClr val="FF0000"/>
              </a:solidFill>
            </a:endParaRPr>
          </a:p>
          <a:p>
            <a:pPr marL="45720" indent="0" algn="just">
              <a:buNone/>
            </a:pPr>
            <a:r>
              <a:rPr lang="es-ES" sz="3000" dirty="0">
                <a:latin typeface="Californian FB" pitchFamily="18" charset="0"/>
              </a:rPr>
              <a:t>El PIB per cápita es el promedio de Producto Interno Bruto por cada persona. Se calcula dividiendo el PIB total del país por la cantidad de habitantes de la economía. En México es de +/-  9 500 USD/año</a:t>
            </a:r>
            <a:r>
              <a:rPr lang="es-ES" sz="1400" dirty="0">
                <a:latin typeface="Californian FB" pitchFamily="18" charset="0"/>
              </a:rPr>
              <a:t>. (2018) </a:t>
            </a:r>
            <a:endParaRPr lang="es-MX" sz="1400" dirty="0">
              <a:latin typeface="Californian FB" pitchFamily="18" charset="0"/>
            </a:endParaRPr>
          </a:p>
        </p:txBody>
      </p:sp>
      <p:pic>
        <p:nvPicPr>
          <p:cNvPr id="6146" name="Picture 2" descr="http://t1.gstatic.com/images?q=tbn:ANd9GcTHBpfSWANeCjSjc3f2HUFZZF82L8QcfZEWuoKLR7mYiH4bi-l0FQ"/>
          <p:cNvPicPr>
            <a:picLocks noChangeAspect="1" noChangeArrowheads="1"/>
          </p:cNvPicPr>
          <p:nvPr/>
        </p:nvPicPr>
        <p:blipFill>
          <a:blip r:embed="rId2">
            <a:clrChange>
              <a:clrFrom>
                <a:srgbClr val="FEFEFE"/>
              </a:clrFrom>
              <a:clrTo>
                <a:srgbClr val="FEFEFE">
                  <a:alpha val="0"/>
                </a:srgbClr>
              </a:clrTo>
            </a:clrChange>
            <a:extLst>
              <a:ext uri="{BEBA8EAE-BF5A-486C-A8C5-ECC9F3942E4B}">
                <a14:imgProps xmlns:a14="http://schemas.microsoft.com/office/drawing/2010/main">
                  <a14:imgLayer r:embed="rId3">
                    <a14:imgEffect>
                      <a14:artisticTexturizer/>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rot="20778718">
            <a:off x="749045" y="4142998"/>
            <a:ext cx="2895600" cy="15811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AutoShape 4" descr="data:image/jpeg;base64,/9j/4AAQSkZJRgABAQAAAQABAAD/2wCEAAkGBhQSERQUEhQVFRQWGBwZGBcXGB8fGhobHRsgHxscGhsfHSceHB0jGxwcHy8iIycpLCwsGB8xNTAqNSYtLCkBCQoKDgwOGg8PGiwkHyQvKTQsLDQsLC0vLCwqLCwsLSwtLCwsLCwsLCwsLCwsNCwsLCwsLCwsLCwsLCwsLCwsLP/AABEIAM4A9QMBIgACEQEDEQH/xAAcAAACAgMBAQAAAAAAAAAAAAAGBwAFAwQIAgH/xABDEAACAQIEAwYEAwUGBQQDAAABAhEAAwQSITEFBkEHEyJRYXEygZGhFLHBI0JSYvAIcpKi0eEVc4KywiQlM/E0NUP/xAAaAQACAwEBAAAAAAAAAAAAAAAABAECAwUG/8QALhEAAgIBAwMCBQMFAQAAAAAAAQIAAxEEEiETMUEiUWFxgZHwIzLhBaGxwdHx/9oADAMBAAIRAxEAPwB41KlSiElSpXxmjU6CiE+1Kx2cSrzlZWjeCD+VaN/mTDJd7p8RZW4f3C6hp8onf0ohLKsCY22XKB0LjdQwzD3EzWPi14rYusvxC2xX3ymPvSbx3D7dsKyoy3VPhuAEMWABzZhrvrJqjOFxmbVUmwEjxHfUrDg2Y20L/EVGb3jX70MdqXEr9jh1x8MxRyyqXUaorGGYeXlPSa0mMLa1MVxWzbYLcu20Y7BnAJ+RNJfsk4xixxAWnxL37VxXLq7FspAkMJOhkAH3rS45wFy95rjucV3jSrAxuYOaNmAkH1FUZgBmaJUzEr5nQFSqDkPE3HwFg3QQ4XKZIMhSQDp5gVt8S5nwuHuJavYi1buP8KswBP8AoPU1bvMzx3ldzhzquBCDuzduPqFBgADckwflpVjy5x9MZYF1AV6Mp3UjcetLztnVlu4V83hYMoE5YIIJJbqCCBHp60Qdm+GZOFliYz53XqQIgEnrqsj0IqBnOJcgbAfMIm5qwgv/AIc4i130x3ecZp8o8/TerWuaRgFkOFh5zFogggyGneZ1mukcLezorQVzKDB3EiYPqKhWDdoPWUxmaHM/Fmw2EvXkXO6L4V6FiQFn0kifSk1wbtA4taxiNiWzWXdQ6FVyhSwBKRqI30+c06uOYLvsPdt5guZSMx2HqfSlBgbIe6lu9dbIHIZoULE7kgawAfzoZyuMS9dSuDk9o7qleLTAqCDIjQzMjznrWtxfii4ey915KoNlEkkkAADzJIHzq0xm5UoJ4P2k95cVcRhnsI7BbblgwltFDgfDJ0nUaijajv2kkEcESVKquZePDCYdrpUudlQGMzHYT0GhM+lUXJXPVzF3Ws4iwLN0KXXK2ZWUEA7iQQWHvNHwhg4zjiGVSqTmXnHC4BQcTcClvhUas3nAHT1rNy9zPh8db7zDXA6gw2hBU+TA6ipxK5lrUob5t58scPyi4Lly4wkW7ayYmJPQDQ+8Gtzljmqzj7Xe2CwgwyOIdT5Eeo1BGhqJMuKlSpRCSpUqUQkoW56xJy2rIEi64D/3ZA19NSf+mikmlhzvzfaGLtolxLkESUM5I840Ouuk/KsrSQvE3oQu4EwDjIwmJtPbDojvluBgYCk5ZM/zCR7UMYjlTCEd7duFrzCXBY/ExMmBqNa0ObOYEZh3YfIILGT0JOgOsFjPyomxPGbF+yb1kutoQslIPeKATMZiJmY6zuKww+3iPL0jZziEPBO0TDYbAW0xdwm6gZMsEu6qYVj6FY1aJg71T4/A3UvSUzLbDXWJPgZBrGmusZYjrSk5rvsL8tIzrmUHoJIH5T86Y9znFLmJtZXXu3w+Qk9C4LQSdRBAHzptkzgtEVfYWCdoS4Pt5wbJNy1eQjoMrfIHMPyrQ4l2uYbH2buFFl0e6sW+8y5TpM6H4gRAGsmNaUfJVpLmMsrcKgZho2xI2U+5o559wou2wv7MMmUqEEHMRPh6BekmoZ8NjEK6dyF89pq9nvMq4TEXLzWSwS0cwUKGksJybAmJ8PvRFzbzXYxLLew63SzLqhEMCOpUE6QY36UA4gmdRqVBYDoQNdP9KKeToRHcNLMyqVidBJgR1NUswtfM1pBa3gwp4H2tYXD4ErdDJes2zlRlI7xgNAN8pJ89NZHoobOGucQu3cViWcl2JkDT2HlA8IHtVl2gYJ77W2tlTp4gNOvWfLb61pcFZ7FprTCWHQHYNr9/P7bUFz08iVFIFxVuQJhv8bu3m/D4i47pY8NkPuqyNPXSN9dPSjfgnaY/DlVMwuWQNLZ3A/lPTz8qXr8Gcu1y65DNqYWQJ8zPyquxFlldlb4vzkaEekU5VYu3BGTFLFI+UZbcGuYi+vdjurd4d8uZge7RiD4upImAOunSSDjFdsdlbOJtvms4m2twWsyHJcYSEKmDuQDqAPWhB2Ny/ct94EVFt2oEyAFmNAY8RP0FanNuAt/grpYlmtAZSREHMAY02IOv1pfKK22bsjum72gNx3nHGYqfxGIuv/KTC/4BC/amldxTXnZLAsozWLau7Aky6axDAZmUxMSB60lL7yunnH1/r700OW+KozumWTCOGidlVT7Rp9TtReSF4hpVBfB7SpxXE8XwtwtjEOg/hV81sg9QDpvoQRIMedPjjt04jhZuLPjtJc0iY8Lk+Wg1+VIvn+6rN3aqJt282gjVmmI9h96tuEdq157OG4fbtC0nd93cdjmZwEM5RACg7dTHWpqzYoB7yLlFdnp7Qs5WwRv4iwJJCFbpDER4Ov8AezZR86a1c84vmG5w9BiMO4LrcFsTJBAJzKwO4gHQehHQ0Rp21pjsOMOtu5ZxVwhTl1ULu5VhqNARqNJ3oFZrXmTa/UfiGXakR+C+MKyurAFgCdY0neM07VTdl2EVr1y7m1RMgEzIY5jBImAQP8QqoTl/C3ZLQWaQDmJMx01oT5h7Rfwr2rOGVrd3DjK7LCqX/ePXMCAu+9Yqd7ZHiauhqr2nzDLmbAWb3EcQb1rvRmUAsJjJaXwjUEa5o6GfWr3s+4bbtYrENat92r2rcoIgMC0kxpMR96EOEccxHEbdrFuq5i5skW9PEvwzJM5gx1G0bVu8R7VxwtnwvcC7dAUkh4Cswko2hJIXLt5nyqwVt8h2TogeZZc6WmXiIYlYZViR+6AfXo2Y/OirkjAslq47gZrjAyBAKhQBAPSc31oF4VxE8TuYa/dbJcuq+ZEAKoqEwNSSD0+u2x3cL2y4fDYm5g8QjLbtXDbS8viGUaeMb6GRIn2qRWd5Mq9g6SrGjUrXwHELd+2tyy63LbCVZTINSrxebFU3HubMPg4F5yGIkKBJj9PnVzS25v4Vm4g73FN1O5UqkdZgifvHqaq7bRmaVpvbbJz3zvYxHDn/AA92SXQMCCDlmTvuNIMedJnhrMLxI1ZTAHuY29vzo45twX7Kbdju4WSdBoZ8JA32mfShHg1g57l2coyjIf5hlP2I/MUsXLczrLX0qSvx/wBQo4/y5Y/DFrK3DdAJmGIMfHMgBR/oKpuTeJFcPjcPJAIS4o9fhP5p9BRBzRzB/wCmLq7sWU9RlBfQjQzp/CR03il5hMbkvMyHQplPv5DziB9K3pJXOYjqQpI2yy7RMjXcIymVe1m19TNEnLvC7V7B5nsZ2fQMTE6xC66EET86COJ3XYILiSEEA6woJmAfuaLOTu8ay6d2Xto3gM7EiTBjUA9NN96jU2b/AFQ0ybTgwZs4NExZLFs1l9YMSUI8U+Z3picT4Jdv4hmZctv4V8Imd50Pi6DXzoIxvLd8XLjwGZ2JYBhJBnYdNOh8qLl4jc7nDm4xU2Vh1n4zGUSQeg8UeftRtLqCveCsqEqw4M17/AlUZsrZyDEiII6nXasHKDt3eIZGEoRp0iDrG/StfifFUuhUtFpYFZJkAnfYzv51pcLwt3DpfXRu8twI2nyI8iCatVWWB3+ZN1i1uDX4nzF41gWZpZjrlA28h6D/AHqnxuIbvrLHwahG9ies+hP0ow5Bw1prDMwtl0cgkluigqAu0ec1V9o+ESFYMoZyM2QEKxkksASYjQe5qoYFumIGttvVh/h8MiWwot22GUfvasx01JnT60m+Ybn/ALhcAGiuBG8BYkew2pkYTFXHwVs2EV5taEnY2xBVj18Q9NxuDVLh8OcOua1bFy6xZnc6mTvr0GsQPL1rBH6RJPeb3p1VAE1uEcd73G3+6zHvc7Quug1LaxOk6UYYvlg4vDgPce2jwYA8RXeNdF1AO00O8KNtrud7Qs3oIzL4ZBGs/wCu9FfDOMkrIgggkZmg/MEae/nNXscPiwd/+SlKOAavEVvN/KX4FkKOzo85ZEEFYmenWi3si4Mb3eXnRlTLkV/NswkD5DX/AGrU7U+KKbVtGjvO8LLBmFy+L6kqNulGHJQvLg7Fm2FRUQZmOuZj4mj5np9a0LgoC0wFbLYVWBnH+X3v8Rv2w2VUCSx6kiRsDpv9KoL2AfA4m1cYh0k6ieoI1kDzo/xfC71jG3bpYvbvL+0g/CV+GB/CZiNddZ6ULdoeAuizYvsYtlygVt20kN7ACBRW5Djb2lrKxsLN3g3xzibPatITJDO5PmWI/UH61qcuXbq4q0bClnDCFUTIOhB9INZuXuEnG4y1YBIDt4j/AAooliPWAY9YroHhfAbGFt93h7a2x1IEsf7xOrH3po+rvFOzZErsDicxaCpPQdQToJ8qR3ND3ji7/wCJGW8HIZegjQBf5QAI9K6Cw+AFu5mABGhgny/qaFOf1XGXe5t4dbl22AxutuobUICCNI1gyNdI1NLonSG5o3dYbyFWA3KfNi4fD27ZUEJiDeYkSYCKAB5EmdfSrzk7DpiGuYjEANdv3GYHfc6geWulCuI4KxAtBUS7MZdpjz/OjHgXDL2EtW7ZuRqWBQSp8XqJ0PtUXWZXAkaav9T1QiOMw+DcYm2YHdXM4GoYqvg16HMY9ZFJHE4ouzOxlmJYn1Jk/emVz5wjGXMJaIU3BOZsqwxUHQ5d4mDp5j5Ku4dfnVtOcJzM9VjfxOj+wC0w4a5Y+Fr7FR7KoP3H2qVl7Bf/ANSNf/7XP/H9KlaN3i69oyKH+cLaCznJAcGF1ifMfST6RWp2j85/8OwhdRN19E0kA9WPnE7dTFc+4ziOOx5uXbly5fC9Z+EHYBRoNugqjAEczSskMCsOuNXFKmAWJBzKViQBJk7GAI9ZM0MXL5uGZhf4RpoKwcu81spUX8pVWUF3LZsjgrMRrBGrHYGDO42L5VWaNg5X/MRW1GaUwMczTUW9V888TSxuBm3A+ENsAfIySdt8o+dUzcPM5FIBZgATtJ0An1OnzrbbiTktbBEtoPDJmQNwJHw1W41HJUkwxZfhkDcR7EaVs2oDAqw7/wDIvsxhhGDwzh3c2MpyS0DM0k+sg7a15wNz8OmRSYljM+ZO/wCXyrxhsOwsrBLhlALHeesnrr5/eqjGYhkcrM//AFNcmhCzss6OsuWulLMcHH9xmE73gLat1YSfntWvwdku3HS6CUUZnidto016jb1qhxfMQFvIVMgRI28hPkdqz8ncYP4lyCf2ihWy/ECNdB12OnltTOo4TAiukIdwT5lvx7gti1dVrIKxGYQY6EHUeU1s8O4a98kWlzkb+Q9STtWhzZxctdVAWKeK4WPnEAQQD1J18h70VdmWJQ2rrqwLM4BH7wAGkjcAkn6VlXcUr5m99YNnEreH8oPw1bt27dVzefw2VGgiSWLaagaaefWqlsHh+InuHburp0suIKhuqkA7ERp7a9CUc+Fn7uFzIFfN6SRB9tPtQrwThgXE2EVQP2qS0awDIYHqDH396V6hLbvMaVP0tviW3LnKWLwKXrN4q9hiHV0MwRo0qYIlSD1+CvPL2ERVJaSwdy0gEegJO0f1tRnzDx1LY7o6u8aeQ3JPlpQU1lcM166b6oLplmYjIY2yKf5fLWaixixy0NOMSu4qQcSpLHw22k5Y1/dED3E+dfOW73dqVd13OjTEHpI3+e9YBxHC3SzLd8UaswIkDrBGvnprArWxWHNswQR5SIPppJ6EfWmq6wyYPE6Omrosb93qmpzZwK3dv97bvMzEgtmErp0U7gekRTJ5ccHC2WAJIUrmkzuQdPOR1oJ4bg84Z21VBMeZ6Ci5eWriWsy3SraHKugHpVbGQAKD2meppqqbFY58zN36LiHzEdzatFXzGTJOfXroomgbivEP+LX+9YMuGtDJatDQ7DMx8pP2AHSt/mfDPcssA8d4AGMeQEfIgf1NWvIvCu5TMjK6wAAdIM+IzGp1qBYAuB3iD0FmBP7T+f2lZy9w+xhrgu27WUlSpOYkxI/i9unrTEs4wFQV1BoU5rv5GD93oTl0I10mY+XWvHB+ZLeHtXDfaFSIgEnU6aD5VpRc27a0XvpCjIhFjMVG0jaaqV8N1mVoLMJETICqJ+WlDHFO1OySe6s3G8ixC6+wmr/hpunCYfEhZ74aqs6MWIEEAnVY9631I3JxM9I4Wzma3GrSwlx2UuCSsKATOmsamBP2rbwPF1N/hmGZlOcXHdGSZEHL4ukkHTY5delC2I4RiuIDvLbLZtAlUAmWAO58gT09Kr8Phr/D8dhr2LlkU5Uca7KQF84BalqdoOCefabagsfUowPeNDmnis3mUbIuUR57n9PpQdxnlq1jF1AW/ErcA1/64+IQOuo6eR37rFzB1LGT+tbFu0cz5d1UqPfIf/Klt53bhJ2DbtMv+wG2Rwtp64h4/wAKD8xUq47IuDXMNwu0l0AMzM8Ag6MdNR5jX518rpt3nOHEq+22zOGsysrnYH6Aj2PhOtAvKHDksoXs3RDMZLDVlHwr/KRMGPKaZna4qnAgFgG7xcoO53BgegNU3FuFo1ixdsD9l3SgR+6AIg/OZnrNYaj9kc0Zw8WHaKihkGYlmZic24EeGOsCT6VXcMuzZA8mj8j+tMb/AIRZv4fEnE2Rd7pRcSGCOJmYfpsDrPsdqV7XxZnTwlhpMwQCIn+tq0pYFBM9SCLTL/kTiQTE37TBv2g0yGGkEGAfWT9KLON4lcjlFYtIjM0iRtp0I0JoZ7Osbh4uuTmxNwHwwQEQQAMxEZmOpgnQD1rZOOvs7M7Z1E5tQconSdfnWVwVWBz8xN9O7Gsrj5H89pvcj4Nr/eWc+W4niVWBgjZgSNQRodupqr594McJfQMwOe3m0mBBIjXfb71S8X5nu4bFJicM4VwuVhAIO/xKd5Bj5Ct3nfmf8bYweIYBWZHtuBsGVhMeQM5vQGmU2Gw2r5nPsFnQGnc5APEK+QuCIuFRrllWe9mLN8Wk+HcQBGu43G9UHNPCUwWIt4m0uRXYq1uSATuCvkN9tNPXXf7PuMt3BtMWy228JXU5fUDUgHSRtImh/tM43nuWrSyVt+LMerE7AdAAPnNc9VY2kH6zrFkFII+GJk4tzALxXJaygA5szZiT7wNNK+8n8YNnGJk0DAqy7yCCQP8AEARQvh+JgA5ulM3lrg1uwi3CAbzgEt/DP7q+XqRvTtWl35UTKzUKBu94VYjEkgNBAgwRv5aDr5xWhb4wq3VLZmA/h9Bv4gPPb7mrSxdzYZXOyNDT5HUfnFYcTgD0UKDpMddTHzpR6xXdsYcRiti9GVMEuZL167cb4VR2BDEAkQIC/rAifXoN4N/x2LWzcLCzaVtZ2VepMdTAPtV9zRiWSyxEhhtG8ihTs34gbeMEayjAkCYG5PrttT2qpWoej2iFFm4gN78zc5z5Wt4dDdsEwCCoLSch6geQMH5isDcauXrVt7gE5iJBEkHWSJzDWRJ3og7SuYStg2ZUm9HwwfCsEmek6CgRMcosWkA8WZix6nU/aCKWrLNXzGtwqvBU494xOXVzWSDOU3BmI3y6flRgtpNFPeEKTBzGfWaUnDOZSiMh6ggEevnTL4Tw7FG0q3GMRHSfQFhqR69aUasp3jfWWxyZo3MHm/EKx0IYJ5Ayfyqk5R4gyOQB3iOMzdCGGoM7AmD0rV41x/8ADX7ltWzlCV9J6g+2x+dXPZhxawxupdMXW1AOxA3K/wAw8t489a1rqYjMVe0KZ95rVmW2yAqFJJEzJjQk+nltQZxTj9oB7ZYkkQYEgHbrTR4pxIAMEXQgxOvT6Gq1eXuH92rGyksN8pmRvPzq719HBbv8JVHOozs7fGJTPT64bj2t4TB20MEYdDp/Fk0++vXelnz5yutlg9lIUnWBoJ29B86vLXOCC1YVAXuLbtpGwzKoWJ66iNBWzMbEG3zFAvSc7vEMcFZW0ihGjwAR0mPLaflQ72gcOzYdXe5/8ed5ERMAIvzcjz0B+Vk/EDYXJiAZjVw4RWG4zT7nagjtEZ7htFXDJkzZEMqJYwdDB0FJ1IxsnRvsQVQm4FimOHW+xki2WJPUgb/M0S8kcOF5kW4MwYktrvprr7/nQVhL8cPsJ/GNfaY/X7Uzezix4wfJCfqa0Cjf9YoWOz6RgogAAAgDQAVK+1KcicRHP3MD3cbeS4fDadkUdAAfL1/r0rsLzhibFpbNl4tqxYrGupBg6EZNCcsayZmtfnTDlcbigZkXX1/6ifLyNUOAxp1DRoYqTLjsIV47mRbmAvBPDdutbR1jSAWYssaZfCPY6dRS44xIUDyA+tX167rEEj0H1+VUnFBmJHoT9KhVCjAkuxY5M0OEYwW7qliwQkByu4WdSPUCnnwLhVm1aBVhc1JFyAS4bYE+RHnSo7PeUnxuKU5f2Npla6TtEyE9S0R7SelObFYQ2f8A4wQOkaiCZgg/1FJ6o9sToaJTgkxYdrGFto1goApY3ZAUDYr5D3oKBGUD+td6dnF+FjE4a73qiGRiNPhZQSCPKCP6mkcKZ05yuIrrE2vn3jL5H49gMDh0bEXLl25dJDIqCLAmM07nMFU6GT5eej2jcwYW6LS4VEZWBuNdiGJJKhY0ZcuWdfMdNSDh9KwOa3IGd0U3HG3xMiWpnX/WmRwHnBLsW2hCIA1kH7aUK8t8q3MQLTwO6a6bZY9CFnYaxHX0ptf8BwIsNaZLZyLDtlgz5zv66VQaronjmMJpmsHtLTgNwNh79sndAf0/0qwxXFluYWSZIIn3HWl9wfiTW7KFmzEAoxncAkflBrynFl7i6ucZu8zRPTwn9K01S5fd4IhQcLj2MEuZ8bexeLuraDsqsYABIGupgev51r8u8Zu8Pvzdt+BvC4IgxO403G/rr50W9muEZVe+VL95cYMZHhj/AHmtDtSw7MEuhWUFiuvURM6dND96SN+9+mw4jHQK19UHmeO0S5YbuxZyMRLMw13gAT6kz8qBhAI9Na9YniBdVnosH1Na1tpPvW6JsXEVewu24wt5a5Yu4skW0zQAWkwBO0n18qKcdzHjsDNm641QhMwBjSAUYQdNtfpV52eWMmDtXEYL3ku6xq2pA19AKpe1WWWy90AeJgpB3EBtfLaly+58GO9IrXuBi6vNqSZnrPnW5wHF5MTbYGIJ+4I/Wq/iFzxele+FWu8v2k6M4n2mT9hTgbHMUbniND/iUZGHTxHT+pq8t4oZc7Zcp2J28x0qkVZVdNWj716t8NQMxEQD16GNflM60vYj6rlRyJvp3XTZUngyh7ROPNkW0E8Fwhjc88swoHTXWg3AY0LcQ+TKfoRTI41w9MRaNtxv8J6qRsR/WxildjcG+Hu5bghlMjyIB0I8wavSFQbRF9QWdt5joblNMawv33ZiRKr+6inWFH69aFuauVbeGE2zqQSRsN/v70a8PtlUAS60FRqI06+HQRp+dV3MOJtYe1nvt3hGbIDrLFTAP5+kUmljbs5zOnZSnT7Y+MAcLxUwiuZVdh5azp89afvZ3hosu/mQB7AT+tc08OvTcWToWAPtNdZcu4HusOikQdz8/wDaKdZBuBnHDkriWVSpUqZERPatgwnELp6Oiv8A5YP3U0vcCiOT4srE/wBdN6cPbbw0zYv65YNtj0BnMv1lvpSnw1nVhp5/19KtJE9up2WWO39Gh/ic5oHUx7zRMxIBiJ/r3oZxa/tRm08QnXbXXWoljHxydwxMHhLdgDxATcI63G+L3g6D0Aq2uXgdPirVBAGnXr+tfbV3U67dPlXOJz3nfVABgT5dwYKFT8LAiPRt/wA65suIVLKdCpII9QYrpS/ernzmYr+MxGXY3GP1Mn70zp/ac/XDgGVSmvhr6TRdyTwS2R+IvqGAaLaHZo+Ix18h8/KnFUscCcvOJe9nuEv208cjDt4lB3LiPEBuBln30o64jxNVtZ4zJuzTO2u286ffXrWFObsHcQDxW4/dZZiPJlkfMge1D3MOKtnMtpWlxBZlyjL1gGJJ865wptst2lcZ+33nYW6tKuGziUdvjRcmQACTBG0eo6VscP4LafD3L2JYoHZ7aEGIC/E3rqco8obfSKWxhiIAaAdxGkaj3nSjqxwZWw2EDanugV9GYyxjTz1O+1dS0+lft/icushicQd5HxncXLlk5+6Bzo+oEkbMY0JEMJA2jrX3ng3L4s2UByszANrBIGiD69fTairD4a3aDhQSN2nclo1PSf8AQV6xnB1ciUJBZVToM5mZ8oEbTqBvXNVA1xbHA/zOgzFaQhPf/ETfEuXr9mc9phGpgSB7xtU5d4Fcxd+3YtfE536KNyx9ANa6J4JhBasd58TsIE65V2MT/FHzHSkHisZcweLxK4d2tRcdJQwcgfQSNQNBt5U2pzOe67Y6eH8F/BKMOTce2ATbeFnxHxKdI0OoMdfTWi7ReV7uJwpu2x4bIZ8k6kAanXeANveibkLij4vh9h7o8YlMxM58hjMSdZMa/X2GuN9q9h7ONw4VlIR7dl91cxlMgfDJkg6iPLrmKv1C0Ya/9ILE1fukkTRHyhg5Zrn8MKvud/0+tD86UXcsR3CRGtyD5zPT2EVewYExrOTzDIPEn+Eae5r7h3AQnTxGZ/8AvbyrUfEwfbxTP2+sVpcUxpS2APijboKhbCiYHn/f8TQrubJm5f4qAds3lH6mqjimHTER3iA5dt5HpI6eleMNcgKDWeayCgSxOYa8Ht5MLZJDMrIACCP3SQVJkbEH5H0qk564ObuFUv4Ga5+z8oCmdPLVRVxy/wAQL2sJh0uFW71yRlDLlHiEg6anQdd61u0biBfEi30tKJ/vNqftFVFeG3TRriybDFVb4XcRgkakgKRsTOkHz+9dc4BGFq2HMuFUMf5oE/eucrN+CCIlSCJHUGR96fPJ/HjjMKl1hDSVbyJG5HoaZ3ZESZdpl3UqVKiRB7nvgT4vBXLVuM8hlnqVMx7kSPnXO7oUuDNM/CR1BG3+nzrqmkt2kcOwVvH3Lbwr3rYuQzEKWYsCVMxMiY6HUUFsCXrXc2Mxf3rgUnNCjzJj86G+N4tC/gIb226fWtDE2yrEHcEg/IxWE1aVJnQPKPEDiMDZvNoSsN7oSp+sT8638NfBEhWkk9I+5ilj2X8SlL1gxp4184OjfQhfqaZ3D8QWRfaD8tK5z8ORO9p331gzLdslhroP61NKPtM4CLN5bqDw3JB/vD/UflTeZqBu0myHwbMf3HB+pitKThpnqkDVmKI70xVui1aS0NIVV9zEn6mT86FeMcOsJYt3LJZszaknbTaI0okuHMbbnqqH7CPnT9VuA2O+Dj6TjtQcjPbIyfgZ6scPIeGg9Yn6gxV3dUKhzZCkaKNCCdIXyiZ+XvVXauzJO3WvWKcsuYR4f6NIaa5jcvUOB+fYzt6vR110P0Bk4z35+PHt5mMYaCY9CPkZonwV8vhrZ1HdEoY0gR4T6AaT6A0O4aGUGd9qM+UsCLli7bIlWYg/QV2tWQF+s85pRz85ja8R3dtQzAnLsG6CCTMbkRM6b18xuKF4EZvFmUFSTBgRr4oMEjrr8q1EQqQl52BK5Q0SGUGCdI18Py310rzhkZzOHAulIffK2hgAa69QelIADvHSSePEO2MW49hXOPMF8PjMSw2N549sxiuheI4kW7Luf3FZ/oCf0rnblrh5xOKt2tzccTrEjdtfaaiocytxjaxvGf8Ah/ALCgxevW4XzHeSzMPZT9SKTTGmR2z2wtzCKs5FtNCmZGoEfSBSzutW5i09KZoo5fvADDjpmuE+4B1+4oUtnSrjhGNgLMALmBP94gT9/tWT8iaIcGHOFJyz1czH8o/3MVU466Wuan1NWy4lGDFCCE8EgyNN4I3qkU5nJ+VYH90ZPaZmaMvv+hraBqrvXP2qDyBJ/IfnW7nqZWEHK9xhft5ZBF1Mx6BZlvsp+9VnEscbt25dP77lvkToPpp8qycLx2RLo2bITPuCnl1Dk79Kqxc+lTJJnzvPvrT37MEjhtn1Ln/O1INTqfpXQnZ9hinDsOD1XN/iJYfY1dZi8IqlSpUyklc7/wBoxP8A3CwfPDj/AL3roiuf/wC0in/q8KfOyw+j/wC9WWQYn+lfK+ivlEJY8u8TOHvpcXWNCPMdR8xp86d/CsYuhB8LgMp9xt7/AO9IjhWM7q/auEBgjqxB2IBBIPoRp86e/EuDjDMtqyrdyUDWWMkFNNm6lZAIOsQdd6V1FZOGE6OhtCsUPmW0UP8AGcEt5O7eMhv2g+bbIbyZpI/lY1fWZgTvFVXEuH98t61Md4sAnoWET8jB+VYpwZ0LRlCPgYl+YeWLuExN3D3FM22IBIgOs+F19GGvzoowIzYe1I+FRv7RR7228LYDBFiWi21sv5sMpk++ppbcJvHuMswQWWTtE+fnrW+oB4K+DENAVw6v5B+47TewNolBO5EGOnn968OzEZQZ0k+vXX8qx37xVgAYBUTvJ8x5fnvWHCY6M2mun9fenNPoU3l3PHiF2ueysVqMHHJ9x7S2w1rwgCADIE7AneiDlXnG1hHexcD95cbMv8MARE9D4fKhdLuZRuCJ1nSCZkCq/HgfibFuSdW8XUVpqVbk/H/yIVFVwvfH4RDkYyHIuQACSFnwEFhG5Gok6GIMb0b4TBslsZtz03yj+GfTf5+lAmGxK7tlJXQMY6TMekj7CdxRFhubmW2C6grMAkkNGXdtNdj5fOuejM3pYciO2oq+pDkGYO0F3GBuIgm5di2omJnf/KDSCKsjRqrAkGDqCDB1FPKWx99ELwPEylRouVCwDTJBkKSfIxoRSMvEkydyZNNAACIucmWeN41cvpbS67ubUhCzEwpjwiddwTM9arrgr5aP5V6erSk8W+tZmci3rsdPlMn7xV1jeTrqYGzjArMlwNngfAM3gJ/lYdfM+oocLVUiSIccvwuDU+Zb84/SveFXT3rV4FfBwYH8LMPvP61t2jCT5Cl/JjPgTUtibrN65fp/vNWIrWt2Mv2NbAepkCS6YBA6xPtWImK9DFKygLJyllJMamdYjcbD5VgxVyFNTIn3BKSB5kz9dq6f4bhRbs20GgRFX6ACudOWMEbuJsWx+9cQa+Uj9K6Uqw7TNu8lSpUqZWSkH/aR/wDycJ/yn/7hT8pPdt/KOLx2Jwi4Wy1wBHBYQFUlh8THQaDrVlkGIFa805+aexxMHwbvBbNzGqVa6ysxAUnxBV2gSNYJ0J9k4IUnMJ6QZEH5a1MBM3DeH3L11Ldq2112OiKCSfpXYGNtW0wRDAWraWhodkCqIE/ywB8qSfYlzFft31sW8Kly1cIzXO7C3EU7sbgHjVfJt9IinfzNwgYrC3bLFgGE+HeVIYD1BIAI6iagwGQcxe8Q4tasAtccCOg1PyAoj5K4daxNpMXo6XFlARtDESw2mQdNaU9zAC5ct2pyi66qY6ZiAT8pp+8E4PbwmHtYeyIt2lCrO5jcn1Jkn1NLVIO86OpvY+kdpWc+cvDGYK7bHxqM9s/zrqB8xK/9Vc08Pe33ZUkZizkg/wAMLB9dPyrq/iODF21ctkkC4jISNxmBEj11rlbC4HuMY1i4P2ga5ZYdQyxDD+VtRTdbbTmc8ZJwJsvwVu7zoHOUSCxMZY/dn+tK08MhKxpEkk/YfYUSJea3aCDKVg5SZECToR6GRuNqqrnDiAoDTH0AoH9QVXKv4PH8zoHQW7A6KTkc8iY7WHzODLALv5GfPyop5Z5VtY6xjWaFvYfu7tq51BAuFgf5WAAPqAelUdu13QnTxbjcny+Ua7fnR92KcORzi2JJlVQgHQq2afmMuh6SfOmOqLai495zbUapwjd/MHUYja2pDEEAHxA6ST1IJk+kb1tNjYU+P9nBQiJMka6SJUAbz1NbvOGAbBXRZDtcGUXFaACskqAd80ZSduvrVfh8UjKxDTIIzhRAIABB6gkjr6UrkZjGMj2l3yhhu/xJVSf/AIryq5mJZcsxM6T1NJ/nPknEcNvLbxIXxyUdWlXA0JHUb7ECnX2bcZT8b3LMDcayxUKNAFZZJ6gsZMeQ6bVRf2ksKZwVzp+0X5+E/wCtSPaYucnJiSTc16uGvB0NenqZWdB8n8XD4KwqqMwtomRNd0UgAHWYYfWlhz3zT+1vYW3hcPZ7t3tu4toXOUlTDZBlBidNfWiL+z3ca5jnRnOS1Zd1t/u5mZQWjzg70I9quE7vi+NXzu5v8YDf+VQC3ky7FSfSINYbHOgOViAdx0PypnWeCKcGGY/tCkgzucsnTalUKN+Ccz94ltHUFrWg10cFGQg+RykbTtS9ysQNsZ07oMh5ktpoPSvmIuZVZtoE/SsgFVfH8RFvKN2/If7/AK1IGTMycCZ+FLFpJ6if8Rn9a2EwbXnCrqd49ta82VhVHko/Ki3krg2bvLzBiFGQKvxMzCRHoIBOhgDbWhiRkiWQAkAy27LOWbpxYvNbi3azAk/xZdAOs+IHypzVScpcJNjDgPo7nOw8p0A+QAq7q65wMzJ8bjjtJUqVKmUkqVKlEJ8ImgHjXYtgsRiTiPHbZjLKkZSTvAjSfnvR/UozCavDOF28PaS1ZQIiKFUDoBW1UqUQnP3GLcYpjZzEI7spA1AUkhtPLem/yrzpZxihZy3gPEh6mNSnmPv50K8z8sXcPifxGGHhnODEhG6g6bGTv0JFFPAeB4e4lrEdyEuEZoEgKwOuUToJBj0qqjBM2sYECEdL7tH7P8Hct3cbkNvEW1LZ0OXOdhnGx33EH1pg1R88CeHYv/kv+VXA3ce8yDbSG9pzxicWU1YToG0O+oBP1/OvF7iYiQsjUb6GKwG2xUzqChHtqD0/u/atZ7BLESFAadRIgjff0/OtV0SkDqDn5n7xo/1GwOwqOFPuB29vzxNy3ie8ugNC/DpPTrr8qZPYhebvrw1Aa3MdAVcDT08VKVpzgjWEETsT6/OmP2M8QIx4Qne0wj6NP+WtbqyigDsP5ixfeSW7nz+fWF3afhQL9h+rIyn/AKSCP+40MY3lNcOli+C2bEgllIELGqx11VhM+VF/aq4y2B18Z+XhH5msHNGOFzBYQsAGk6DyVIJH1WuawGWjVZO1PmZvdmGBAt3rkDV8oMa6KJ136j6VR/2heGs/D7V0bWrwLezKVn6wPnR7yrgRawlpRBlcxI1BLeI6jcax7CtfnrgJxvD8Th1+J08P95SGUeksoE+tbpxgRWw7iTOP22r6dq+4hCpKkEMDBB3BG4IryNq0mcaX9nc/+5Xf+Q3/AHJWx/aG5eNvGWsUIy30ynzzp/qpXX+Wq/sMw91sVixh2VL34R+7ZhIDF0AJH9ex2q3TsV4ni8T3mOxCwT4rjP3jx1CLEDTbUAUGQIm+tWODHh96ZPat2W4Ph2Gt3LN253ruECXGWGAUl22Ea5TvAmOopc4cQo9qiSTN/BXrzulq2xLOwRVMGSxgCSJ3NX3OfZviMBYt3sTcVrt52UqpkKAAV8UDX4tAI29asOxjgH4jiauRKYcG4fLNsg/xGf8Apo//ALQFsfgrBJ1F+APObbT+Qo4BkZOInLfFkgTmmBOn+9dH9nnCls4CyQIa4ouN5ywkfRYFczcGwPfX7dv+N1X6mP1rruzaCqFUQFAAA6AaAVBAEtuJnupUqVWTJUqVKISVKlSiElSpUohJUqVKISVKlSiElafGOGLiLFyy5IW4pUkb61uVKBxCc68d5TxGDxD2yrtYXQXRbbJBXT03YDfeh10TEaWTmuaCBM7+X9TXUuPwSXrT2rglHUqw8wRBrmNeF4jgXFbb3LRZLdzwtl8Ny2dJU7TlM+YYDypoXkj4yjDJGZrWODXVxFtHt3GI0yJbZmIBkiI0bXY+nSn5wns4wuGxa4uwHtwh/ZSSJIInUk/CT4fOPaiy0i/EoHigkgb6aT8qyUvubHJl2Ck+kYEBcTwG9jMaHviLC7LqCFGsdNSdzP5VTc6uGvph7U5bSi2o/mJk/wDiJ9KadVdjl62tzvCMzTIJA0M+e9ZMuRibJbg5PgcTb4bhO6s27Y/cRV+gilh2o9rZw5vYPBq/fgZXvbLakT4Z3aOukTpMU2KqsbyphL1zvbuGsXLmnie2pJjaZGtaDEwOZyzwns+4hjV72zh7lxWJPeMQAx6+JiJ1+81V8b4Lcwd98PfAFxIzAGQCQDEjQ711XzzzEeHYF71q1nZYRFUeFSdAWjZB/oNJrnPhHKeN4vimYKxd3JvXn+BSSZMjpGwHlpVx7ysMf7ONj/1eKbysgfVwf0p/0IdnXZ1b4VadQ5u3bhBdyIGmwUawNT1ovqhlhEl21ck47E4g4kFDhLNr+MDIAMzkqdyT5TOgpRsK6R7Z8WycJvZf3mtq3oC4P6AfOuZr0k6HT0qwlT3j/wCwLgnd4O7iDveeB/dtyPuxOnoKr/7Q+K8GEtzubjkewUA/c/ei7sg4QcPwqwGnNcm7B6Bz4f8AKFPzpTdvePZ+KBANLdlF/wARLH/uH0o8w8TF2OYDvOJ2dJCZnM+imPuRXSVc+dhHFBbx5tMFm7bYA9ZENA+QNdB1DSVkqVKlVlpKlSpRCSpUqUQkqVKlEJKlSpRCSpUqUQkqVKlEJK8XLQYQwBHkRNe6lEJKlSpRCSpUqUQkqVKlEJ8ZQRB1BrzasqohQFHkBA+le6lEJKlSpRCITt456d74wNqRbtEG6f4nIlV9lBn3PpVn2UdlmGv4a3jMUhdmZits/BlUwCdJaSCd49KYvF+z3A4q9317Dq1zSTLANG2cAgN86ILNlUUKoCqogACAANgB0FWzK4npVAEDQDYUr+3LlLD3MI2NPhvWQoB/jBYDKfUTIPoR7NGqTnPllcfg7uGZsucDK0TDAypI6iRr6VA7yTE92BYG02Me42Uuts93DSR4grFhuDB0noTT8pZdlnZhc4diL1261oyuRRbLHqCScwHl9zTNqWkCSpUqVWWkqVKlEJ//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6" name="AutoShape 6" descr="data:image/jpeg;base64,/9j/4AAQSkZJRgABAQAAAQABAAD/2wCEAAkGBhQSERQUEhQVFRQWGBwZGBcXGB8fGhobHRsgHxscGhsfHSceHB0jGxwcHy8iIycpLCwsGB8xNTAqNSYtLCkBCQoKDgwOGg8PGiwkHyQvKTQsLDQsLC0vLCwqLCwsLSwtLCwsLCwsLCwsLCwsNCwsLCwsLCwsLCwsLCwsLCwsLP/AABEIAM4A9QMBIgACEQEDEQH/xAAcAAACAgMBAQAAAAAAAAAAAAAGBwAFAwQIAgH/xABDEAACAQIEAwYEAwUGBQQDAAABAhEAAwQSITEFBkEHEyJRYXEygZGhFLHBI0JSYvAIcpKi0eEVc4KywiQlM/E0NUP/xAAaAQACAwEBAAAAAAAAAAAAAAAABAECAwUG/8QALhEAAgIBAwMCBQMFAQAAAAAAAQIAAxEEEiETMUEiUWFxgZHwIzLhBaGxwdHx/9oADAMBAAIRAxEAPwB41KlSiElSpXxmjU6CiE+1Kx2cSrzlZWjeCD+VaN/mTDJd7p8RZW4f3C6hp8onf0ohLKsCY22XKB0LjdQwzD3EzWPi14rYusvxC2xX3ymPvSbx3D7dsKyoy3VPhuAEMWABzZhrvrJqjOFxmbVUmwEjxHfUrDg2Y20L/EVGb3jX70MdqXEr9jh1x8MxRyyqXUaorGGYeXlPSa0mMLa1MVxWzbYLcu20Y7BnAJ+RNJfsk4xixxAWnxL37VxXLq7FspAkMJOhkAH3rS45wFy95rjucV3jSrAxuYOaNmAkH1FUZgBmaJUzEr5nQFSqDkPE3HwFg3QQ4XKZIMhSQDp5gVt8S5nwuHuJavYi1buP8KswBP8AoPU1bvMzx3ldzhzquBCDuzduPqFBgADckwflpVjy5x9MZYF1AV6Mp3UjcetLztnVlu4V83hYMoE5YIIJJbqCCBHp60Qdm+GZOFliYz53XqQIgEnrqsj0IqBnOJcgbAfMIm5qwgv/AIc4i130x3ecZp8o8/TerWuaRgFkOFh5zFogggyGneZ1mukcLezorQVzKDB3EiYPqKhWDdoPWUxmaHM/Fmw2EvXkXO6L4V6FiQFn0kifSk1wbtA4taxiNiWzWXdQ6FVyhSwBKRqI30+c06uOYLvsPdt5guZSMx2HqfSlBgbIe6lu9dbIHIZoULE7kgawAfzoZyuMS9dSuDk9o7qleLTAqCDIjQzMjznrWtxfii4ey915KoNlEkkkAADzJIHzq0xm5UoJ4P2k95cVcRhnsI7BbblgwltFDgfDJ0nUaijajv2kkEcESVKquZePDCYdrpUudlQGMzHYT0GhM+lUXJXPVzF3Ws4iwLN0KXXK2ZWUEA7iQQWHvNHwhg4zjiGVSqTmXnHC4BQcTcClvhUas3nAHT1rNy9zPh8db7zDXA6gw2hBU+TA6ipxK5lrUob5t58scPyi4Lly4wkW7ayYmJPQDQ+8Gtzljmqzj7Xe2CwgwyOIdT5Eeo1BGhqJMuKlSpRCSpUqUQkoW56xJy2rIEi64D/3ZA19NSf+mikmlhzvzfaGLtolxLkESUM5I840Ouuk/KsrSQvE3oQu4EwDjIwmJtPbDojvluBgYCk5ZM/zCR7UMYjlTCEd7duFrzCXBY/ExMmBqNa0ObOYEZh3YfIILGT0JOgOsFjPyomxPGbF+yb1kutoQslIPeKATMZiJmY6zuKww+3iPL0jZziEPBO0TDYbAW0xdwm6gZMsEu6qYVj6FY1aJg71T4/A3UvSUzLbDXWJPgZBrGmusZYjrSk5rvsL8tIzrmUHoJIH5T86Y9znFLmJtZXXu3w+Qk9C4LQSdRBAHzptkzgtEVfYWCdoS4Pt5wbJNy1eQjoMrfIHMPyrQ4l2uYbH2buFFl0e6sW+8y5TpM6H4gRAGsmNaUfJVpLmMsrcKgZho2xI2U+5o559wou2wv7MMmUqEEHMRPh6BekmoZ8NjEK6dyF89pq9nvMq4TEXLzWSwS0cwUKGksJybAmJ8PvRFzbzXYxLLew63SzLqhEMCOpUE6QY36UA4gmdRqVBYDoQNdP9KKeToRHcNLMyqVidBJgR1NUswtfM1pBa3gwp4H2tYXD4ErdDJes2zlRlI7xgNAN8pJ89NZHoobOGucQu3cViWcl2JkDT2HlA8IHtVl2gYJ77W2tlTp4gNOvWfLb61pcFZ7FprTCWHQHYNr9/P7bUFz08iVFIFxVuQJhv8bu3m/D4i47pY8NkPuqyNPXSN9dPSjfgnaY/DlVMwuWQNLZ3A/lPTz8qXr8Gcu1y65DNqYWQJ8zPyquxFlldlb4vzkaEekU5VYu3BGTFLFI+UZbcGuYi+vdjurd4d8uZge7RiD4upImAOunSSDjFdsdlbOJtvms4m2twWsyHJcYSEKmDuQDqAPWhB2Ny/ct94EVFt2oEyAFmNAY8RP0FanNuAt/grpYlmtAZSREHMAY02IOv1pfKK22bsjum72gNx3nHGYqfxGIuv/KTC/4BC/amldxTXnZLAsozWLau7Aky6axDAZmUxMSB60lL7yunnH1/r700OW+KozumWTCOGidlVT7Rp9TtReSF4hpVBfB7SpxXE8XwtwtjEOg/hV81sg9QDpvoQRIMedPjjt04jhZuLPjtJc0iY8Lk+Wg1+VIvn+6rN3aqJt282gjVmmI9h96tuEdq157OG4fbtC0nd93cdjmZwEM5RACg7dTHWpqzYoB7yLlFdnp7Qs5WwRv4iwJJCFbpDER4Ov8AezZR86a1c84vmG5w9BiMO4LrcFsTJBAJzKwO4gHQehHQ0Rp21pjsOMOtu5ZxVwhTl1ULu5VhqNARqNJ3oFZrXmTa/UfiGXakR+C+MKyurAFgCdY0neM07VTdl2EVr1y7m1RMgEzIY5jBImAQP8QqoTl/C3ZLQWaQDmJMx01oT5h7Rfwr2rOGVrd3DjK7LCqX/ePXMCAu+9Yqd7ZHiauhqr2nzDLmbAWb3EcQb1rvRmUAsJjJaXwjUEa5o6GfWr3s+4bbtYrENat92r2rcoIgMC0kxpMR96EOEccxHEbdrFuq5i5skW9PEvwzJM5gx1G0bVu8R7VxwtnwvcC7dAUkh4Cswko2hJIXLt5nyqwVt8h2TogeZZc6WmXiIYlYZViR+6AfXo2Y/OirkjAslq47gZrjAyBAKhQBAPSc31oF4VxE8TuYa/dbJcuq+ZEAKoqEwNSSD0+u2x3cL2y4fDYm5g8QjLbtXDbS8viGUaeMb6GRIn2qRWd5Mq9g6SrGjUrXwHELd+2tyy63LbCVZTINSrxebFU3HubMPg4F5yGIkKBJj9PnVzS25v4Vm4g73FN1O5UqkdZgifvHqaq7bRmaVpvbbJz3zvYxHDn/AA92SXQMCCDlmTvuNIMedJnhrMLxI1ZTAHuY29vzo45twX7Kbdju4WSdBoZ8JA32mfShHg1g57l2coyjIf5hlP2I/MUsXLczrLX0qSvx/wBQo4/y5Y/DFrK3DdAJmGIMfHMgBR/oKpuTeJFcPjcPJAIS4o9fhP5p9BRBzRzB/wCmLq7sWU9RlBfQjQzp/CR03il5hMbkvMyHQplPv5DziB9K3pJXOYjqQpI2yy7RMjXcIymVe1m19TNEnLvC7V7B5nsZ2fQMTE6xC66EET86COJ3XYILiSEEA6woJmAfuaLOTu8ay6d2Xto3gM7EiTBjUA9NN96jU2b/AFQ0ybTgwZs4NExZLFs1l9YMSUI8U+Z3picT4Jdv4hmZctv4V8Imd50Pi6DXzoIxvLd8XLjwGZ2JYBhJBnYdNOh8qLl4jc7nDm4xU2Vh1n4zGUSQeg8UeftRtLqCveCsqEqw4M17/AlUZsrZyDEiII6nXasHKDt3eIZGEoRp0iDrG/StfifFUuhUtFpYFZJkAnfYzv51pcLwt3DpfXRu8twI2nyI8iCatVWWB3+ZN1i1uDX4nzF41gWZpZjrlA28h6D/AHqnxuIbvrLHwahG9ies+hP0ow5Bw1prDMwtl0cgkluigqAu0ec1V9o+ESFYMoZyM2QEKxkksASYjQe5qoYFumIGttvVh/h8MiWwot22GUfvasx01JnT60m+Ybn/ALhcAGiuBG8BYkew2pkYTFXHwVs2EV5taEnY2xBVj18Q9NxuDVLh8OcOua1bFy6xZnc6mTvr0GsQPL1rBH6RJPeb3p1VAE1uEcd73G3+6zHvc7Quug1LaxOk6UYYvlg4vDgPce2jwYA8RXeNdF1AO00O8KNtrud7Qs3oIzL4ZBGs/wCu9FfDOMkrIgggkZmg/MEae/nNXscPiwd/+SlKOAavEVvN/KX4FkKOzo85ZEEFYmenWi3si4Mb3eXnRlTLkV/NswkD5DX/AGrU7U+KKbVtGjvO8LLBmFy+L6kqNulGHJQvLg7Fm2FRUQZmOuZj4mj5np9a0LgoC0wFbLYVWBnH+X3v8Rv2w2VUCSx6kiRsDpv9KoL2AfA4m1cYh0k6ieoI1kDzo/xfC71jG3bpYvbvL+0g/CV+GB/CZiNddZ6ULdoeAuizYvsYtlygVt20kN7ACBRW5Djb2lrKxsLN3g3xzibPatITJDO5PmWI/UH61qcuXbq4q0bClnDCFUTIOhB9INZuXuEnG4y1YBIDt4j/AAooliPWAY9YroHhfAbGFt93h7a2x1IEsf7xOrH3po+rvFOzZErsDicxaCpPQdQToJ8qR3ND3ji7/wCJGW8HIZegjQBf5QAI9K6Cw+AFu5mABGhgny/qaFOf1XGXe5t4dbl22AxutuobUICCNI1gyNdI1NLonSG5o3dYbyFWA3KfNi4fD27ZUEJiDeYkSYCKAB5EmdfSrzk7DpiGuYjEANdv3GYHfc6geWulCuI4KxAtBUS7MZdpjz/OjHgXDL2EtW7ZuRqWBQSp8XqJ0PtUXWZXAkaav9T1QiOMw+DcYm2YHdXM4GoYqvg16HMY9ZFJHE4ouzOxlmJYn1Jk/emVz5wjGXMJaIU3BOZsqwxUHQ5d4mDp5j5Ku4dfnVtOcJzM9VjfxOj+wC0w4a5Y+Fr7FR7KoP3H2qVl7Bf/ANSNf/7XP/H9KlaN3i69oyKH+cLaCznJAcGF1ifMfST6RWp2j85/8OwhdRN19E0kA9WPnE7dTFc+4ziOOx5uXbly5fC9Z+EHYBRoNugqjAEczSskMCsOuNXFKmAWJBzKViQBJk7GAI9ZM0MXL5uGZhf4RpoKwcu81spUX8pVWUF3LZsjgrMRrBGrHYGDO42L5VWaNg5X/MRW1GaUwMczTUW9V888TSxuBm3A+ENsAfIySdt8o+dUzcPM5FIBZgATtJ0An1OnzrbbiTktbBEtoPDJmQNwJHw1W41HJUkwxZfhkDcR7EaVs2oDAqw7/wDIvsxhhGDwzh3c2MpyS0DM0k+sg7a15wNz8OmRSYljM+ZO/wCXyrxhsOwsrBLhlALHeesnrr5/eqjGYhkcrM//AFNcmhCzss6OsuWulLMcHH9xmE73gLat1YSfntWvwdku3HS6CUUZnidto016jb1qhxfMQFvIVMgRI28hPkdqz8ncYP4lyCf2ihWy/ECNdB12OnltTOo4TAiukIdwT5lvx7gti1dVrIKxGYQY6EHUeU1s8O4a98kWlzkb+Q9STtWhzZxctdVAWKeK4WPnEAQQD1J18h70VdmWJQ2rrqwLM4BH7wAGkjcAkn6VlXcUr5m99YNnEreH8oPw1bt27dVzefw2VGgiSWLaagaaefWqlsHh+InuHburp0suIKhuqkA7ERp7a9CUc+Fn7uFzIFfN6SRB9tPtQrwThgXE2EVQP2qS0awDIYHqDH396V6hLbvMaVP0tviW3LnKWLwKXrN4q9hiHV0MwRo0qYIlSD1+CvPL2ERVJaSwdy0gEegJO0f1tRnzDx1LY7o6u8aeQ3JPlpQU1lcM166b6oLplmYjIY2yKf5fLWaixixy0NOMSu4qQcSpLHw22k5Y1/dED3E+dfOW73dqVd13OjTEHpI3+e9YBxHC3SzLd8UaswIkDrBGvnprArWxWHNswQR5SIPppJ6EfWmq6wyYPE6Omrosb93qmpzZwK3dv97bvMzEgtmErp0U7gekRTJ5ccHC2WAJIUrmkzuQdPOR1oJ4bg84Z21VBMeZ6Ci5eWriWsy3SraHKugHpVbGQAKD2meppqqbFY58zN36LiHzEdzatFXzGTJOfXroomgbivEP+LX+9YMuGtDJatDQ7DMx8pP2AHSt/mfDPcssA8d4AGMeQEfIgf1NWvIvCu5TMjK6wAAdIM+IzGp1qBYAuB3iD0FmBP7T+f2lZy9w+xhrgu27WUlSpOYkxI/i9unrTEs4wFQV1BoU5rv5GD93oTl0I10mY+XWvHB+ZLeHtXDfaFSIgEnU6aD5VpRc27a0XvpCjIhFjMVG0jaaqV8N1mVoLMJETICqJ+WlDHFO1OySe6s3G8ixC6+wmr/hpunCYfEhZ74aqs6MWIEEAnVY9631I3JxM9I4Wzma3GrSwlx2UuCSsKATOmsamBP2rbwPF1N/hmGZlOcXHdGSZEHL4ukkHTY5delC2I4RiuIDvLbLZtAlUAmWAO58gT09Kr8Phr/D8dhr2LlkU5Uca7KQF84BalqdoOCefabagsfUowPeNDmnis3mUbIuUR57n9PpQdxnlq1jF1AW/ErcA1/64+IQOuo6eR37rFzB1LGT+tbFu0cz5d1UqPfIf/Klt53bhJ2DbtMv+wG2Rwtp64h4/wAKD8xUq47IuDXMNwu0l0AMzM8Ag6MdNR5jX518rpt3nOHEq+22zOGsysrnYH6Aj2PhOtAvKHDksoXs3RDMZLDVlHwr/KRMGPKaZna4qnAgFgG7xcoO53BgegNU3FuFo1ixdsD9l3SgR+6AIg/OZnrNYaj9kc0Zw8WHaKihkGYlmZic24EeGOsCT6VXcMuzZA8mj8j+tMb/AIRZv4fEnE2Rd7pRcSGCOJmYfpsDrPsdqV7XxZnTwlhpMwQCIn+tq0pYFBM9SCLTL/kTiQTE37TBv2g0yGGkEGAfWT9KLON4lcjlFYtIjM0iRtp0I0JoZ7Osbh4uuTmxNwHwwQEQQAMxEZmOpgnQD1rZOOvs7M7Z1E5tQconSdfnWVwVWBz8xN9O7Gsrj5H89pvcj4Nr/eWc+W4niVWBgjZgSNQRodupqr594McJfQMwOe3m0mBBIjXfb71S8X5nu4bFJicM4VwuVhAIO/xKd5Bj5Ct3nfmf8bYweIYBWZHtuBsGVhMeQM5vQGmU2Gw2r5nPsFnQGnc5APEK+QuCIuFRrllWe9mLN8Wk+HcQBGu43G9UHNPCUwWIt4m0uRXYq1uSATuCvkN9tNPXXf7PuMt3BtMWy228JXU5fUDUgHSRtImh/tM43nuWrSyVt+LMerE7AdAAPnNc9VY2kH6zrFkFII+GJk4tzALxXJaygA5szZiT7wNNK+8n8YNnGJk0DAqy7yCCQP8AEARQvh+JgA5ulM3lrg1uwi3CAbzgEt/DP7q+XqRvTtWl35UTKzUKBu94VYjEkgNBAgwRv5aDr5xWhb4wq3VLZmA/h9Bv4gPPb7mrSxdzYZXOyNDT5HUfnFYcTgD0UKDpMddTHzpR6xXdsYcRiti9GVMEuZL167cb4VR2BDEAkQIC/rAifXoN4N/x2LWzcLCzaVtZ2VepMdTAPtV9zRiWSyxEhhtG8ihTs34gbeMEayjAkCYG5PrttT2qpWoej2iFFm4gN78zc5z5Wt4dDdsEwCCoLSch6geQMH5isDcauXrVt7gE5iJBEkHWSJzDWRJ3og7SuYStg2ZUm9HwwfCsEmek6CgRMcosWkA8WZix6nU/aCKWrLNXzGtwqvBU494xOXVzWSDOU3BmI3y6flRgtpNFPeEKTBzGfWaUnDOZSiMh6ggEevnTL4Tw7FG0q3GMRHSfQFhqR69aUasp3jfWWxyZo3MHm/EKx0IYJ5Ayfyqk5R4gyOQB3iOMzdCGGoM7AmD0rV41x/8ADX7ltWzlCV9J6g+2x+dXPZhxawxupdMXW1AOxA3K/wAw8t489a1rqYjMVe0KZ95rVmW2yAqFJJEzJjQk+nltQZxTj9oB7ZYkkQYEgHbrTR4pxIAMEXQgxOvT6Gq1eXuH92rGyksN8pmRvPzq719HBbv8JVHOozs7fGJTPT64bj2t4TB20MEYdDp/Fk0++vXelnz5yutlg9lIUnWBoJ29B86vLXOCC1YVAXuLbtpGwzKoWJ66iNBWzMbEG3zFAvSc7vEMcFZW0ihGjwAR0mPLaflQ72gcOzYdXe5/8ed5ERMAIvzcjz0B+Vk/EDYXJiAZjVw4RWG4zT7nagjtEZ7htFXDJkzZEMqJYwdDB0FJ1IxsnRvsQVQm4FimOHW+xki2WJPUgb/M0S8kcOF5kW4MwYktrvprr7/nQVhL8cPsJ/GNfaY/X7Uzezix4wfJCfqa0Cjf9YoWOz6RgogAAAgDQAVK+1KcicRHP3MD3cbeS4fDadkUdAAfL1/r0rsLzhibFpbNl4tqxYrGupBg6EZNCcsayZmtfnTDlcbigZkXX1/6ifLyNUOAxp1DRoYqTLjsIV47mRbmAvBPDdutbR1jSAWYssaZfCPY6dRS44xIUDyA+tX167rEEj0H1+VUnFBmJHoT9KhVCjAkuxY5M0OEYwW7qliwQkByu4WdSPUCnnwLhVm1aBVhc1JFyAS4bYE+RHnSo7PeUnxuKU5f2Npla6TtEyE9S0R7SelObFYQ2f8A4wQOkaiCZgg/1FJ6o9sToaJTgkxYdrGFto1goApY3ZAUDYr5D3oKBGUD+td6dnF+FjE4a73qiGRiNPhZQSCPKCP6mkcKZ05yuIrrE2vn3jL5H49gMDh0bEXLl25dJDIqCLAmM07nMFU6GT5eej2jcwYW6LS4VEZWBuNdiGJJKhY0ZcuWdfMdNSDh9KwOa3IGd0U3HG3xMiWpnX/WmRwHnBLsW2hCIA1kH7aUK8t8q3MQLTwO6a6bZY9CFnYaxHX0ptf8BwIsNaZLZyLDtlgz5zv66VQaronjmMJpmsHtLTgNwNh79sndAf0/0qwxXFluYWSZIIn3HWl9wfiTW7KFmzEAoxncAkflBrynFl7i6ucZu8zRPTwn9K01S5fd4IhQcLj2MEuZ8bexeLuraDsqsYABIGupgev51r8u8Zu8Pvzdt+BvC4IgxO403G/rr50W9muEZVe+VL95cYMZHhj/AHmtDtSw7MEuhWUFiuvURM6dND96SN+9+mw4jHQK19UHmeO0S5YbuxZyMRLMw13gAT6kz8qBhAI9Na9YniBdVnosH1Na1tpPvW6JsXEVewu24wt5a5Yu4skW0zQAWkwBO0n18qKcdzHjsDNm641QhMwBjSAUYQdNtfpV52eWMmDtXEYL3ku6xq2pA19AKpe1WWWy90AeJgpB3EBtfLaly+58GO9IrXuBi6vNqSZnrPnW5wHF5MTbYGIJ+4I/Wq/iFzxele+FWu8v2k6M4n2mT9hTgbHMUbniND/iUZGHTxHT+pq8t4oZc7Zcp2J28x0qkVZVdNWj716t8NQMxEQD16GNflM60vYj6rlRyJvp3XTZUngyh7ROPNkW0E8Fwhjc88swoHTXWg3AY0LcQ+TKfoRTI41w9MRaNtxv8J6qRsR/WxildjcG+Hu5bghlMjyIB0I8wavSFQbRF9QWdt5joblNMawv33ZiRKr+6inWFH69aFuauVbeGE2zqQSRsN/v70a8PtlUAS60FRqI06+HQRp+dV3MOJtYe1nvt3hGbIDrLFTAP5+kUmljbs5zOnZSnT7Y+MAcLxUwiuZVdh5azp89afvZ3hosu/mQB7AT+tc08OvTcWToWAPtNdZcu4HusOikQdz8/wDaKdZBuBnHDkriWVSpUqZERPatgwnELp6Oiv8A5YP3U0vcCiOT4srE/wBdN6cPbbw0zYv65YNtj0BnMv1lvpSnw1nVhp5/19KtJE9up2WWO39Gh/ic5oHUx7zRMxIBiJ/r3oZxa/tRm08QnXbXXWoljHxydwxMHhLdgDxATcI63G+L3g6D0Aq2uXgdPirVBAGnXr+tfbV3U67dPlXOJz3nfVABgT5dwYKFT8LAiPRt/wA65suIVLKdCpII9QYrpS/ernzmYr+MxGXY3GP1Mn70zp/ac/XDgGVSmvhr6TRdyTwS2R+IvqGAaLaHZo+Ix18h8/KnFUscCcvOJe9nuEv208cjDt4lB3LiPEBuBln30o64jxNVtZ4zJuzTO2u286ffXrWFObsHcQDxW4/dZZiPJlkfMge1D3MOKtnMtpWlxBZlyjL1gGJJ865wptst2lcZ+33nYW6tKuGziUdvjRcmQACTBG0eo6VscP4LafD3L2JYoHZ7aEGIC/E3rqco8obfSKWxhiIAaAdxGkaj3nSjqxwZWw2EDanugV9GYyxjTz1O+1dS0+lft/icushicQd5HxncXLlk5+6Bzo+oEkbMY0JEMJA2jrX3ng3L4s2UByszANrBIGiD69fTairD4a3aDhQSN2nclo1PSf8AQV6xnB1ciUJBZVToM5mZ8oEbTqBvXNVA1xbHA/zOgzFaQhPf/ETfEuXr9mc9phGpgSB7xtU5d4Fcxd+3YtfE536KNyx9ANa6J4JhBasd58TsIE65V2MT/FHzHSkHisZcweLxK4d2tRcdJQwcgfQSNQNBt5U2pzOe67Y6eH8F/BKMOTce2ATbeFnxHxKdI0OoMdfTWi7ReV7uJwpu2x4bIZ8k6kAanXeANveibkLij4vh9h7o8YlMxM58hjMSdZMa/X2GuN9q9h7ONw4VlIR7dl91cxlMgfDJkg6iPLrmKv1C0Ya/9ILE1fukkTRHyhg5Zrn8MKvud/0+tD86UXcsR3CRGtyD5zPT2EVewYExrOTzDIPEn+Eae5r7h3AQnTxGZ/8AvbyrUfEwfbxTP2+sVpcUxpS2APijboKhbCiYHn/f8TQrubJm5f4qAds3lH6mqjimHTER3iA5dt5HpI6eleMNcgKDWeayCgSxOYa8Ht5MLZJDMrIACCP3SQVJkbEH5H0qk564ObuFUv4Ga5+z8oCmdPLVRVxy/wAQL2sJh0uFW71yRlDLlHiEg6anQdd61u0biBfEi30tKJ/vNqftFVFeG3TRriybDFVb4XcRgkakgKRsTOkHz+9dc4BGFq2HMuFUMf5oE/eucrN+CCIlSCJHUGR96fPJ/HjjMKl1hDSVbyJG5HoaZ3ZESZdpl3UqVKiRB7nvgT4vBXLVuM8hlnqVMx7kSPnXO7oUuDNM/CR1BG3+nzrqmkt2kcOwVvH3Lbwr3rYuQzEKWYsCVMxMiY6HUUFsCXrXc2Mxf3rgUnNCjzJj86G+N4tC/gIb226fWtDE2yrEHcEg/IxWE1aVJnQPKPEDiMDZvNoSsN7oSp+sT8638NfBEhWkk9I+5ilj2X8SlL1gxp4184OjfQhfqaZ3D8QWRfaD8tK5z8ORO9p331gzLdslhroP61NKPtM4CLN5bqDw3JB/vD/UflTeZqBu0myHwbMf3HB+pitKThpnqkDVmKI70xVui1aS0NIVV9zEn6mT86FeMcOsJYt3LJZszaknbTaI0okuHMbbnqqH7CPnT9VuA2O+Dj6TjtQcjPbIyfgZ6scPIeGg9Yn6gxV3dUKhzZCkaKNCCdIXyiZ+XvVXauzJO3WvWKcsuYR4f6NIaa5jcvUOB+fYzt6vR110P0Bk4z35+PHt5mMYaCY9CPkZonwV8vhrZ1HdEoY0gR4T6AaT6A0O4aGUGd9qM+UsCLli7bIlWYg/QV2tWQF+s85pRz85ja8R3dtQzAnLsG6CCTMbkRM6b18xuKF4EZvFmUFSTBgRr4oMEjrr8q1EQqQl52BK5Q0SGUGCdI18Py310rzhkZzOHAulIffK2hgAa69QelIADvHSSePEO2MW49hXOPMF8PjMSw2N549sxiuheI4kW7Luf3FZ/oCf0rnblrh5xOKt2tzccTrEjdtfaaiocytxjaxvGf8Ah/ALCgxevW4XzHeSzMPZT9SKTTGmR2z2wtzCKs5FtNCmZGoEfSBSzutW5i09KZoo5fvADDjpmuE+4B1+4oUtnSrjhGNgLMALmBP94gT9/tWT8iaIcGHOFJyz1czH8o/3MVU466Wuan1NWy4lGDFCCE8EgyNN4I3qkU5nJ+VYH90ZPaZmaMvv+hraBqrvXP2qDyBJ/IfnW7nqZWEHK9xhft5ZBF1Mx6BZlvsp+9VnEscbt25dP77lvkToPpp8qycLx2RLo2bITPuCnl1Dk79Kqxc+lTJJnzvPvrT37MEjhtn1Ln/O1INTqfpXQnZ9hinDsOD1XN/iJYfY1dZi8IqlSpUyklc7/wBoxP8A3CwfPDj/AL3roiuf/wC0in/q8KfOyw+j/wC9WWQYn+lfK+ivlEJY8u8TOHvpcXWNCPMdR8xp86d/CsYuhB8LgMp9xt7/AO9IjhWM7q/auEBgjqxB2IBBIPoRp86e/EuDjDMtqyrdyUDWWMkFNNm6lZAIOsQdd6V1FZOGE6OhtCsUPmW0UP8AGcEt5O7eMhv2g+bbIbyZpI/lY1fWZgTvFVXEuH98t61Md4sAnoWET8jB+VYpwZ0LRlCPgYl+YeWLuExN3D3FM22IBIgOs+F19GGvzoowIzYe1I+FRv7RR7228LYDBFiWi21sv5sMpk++ppbcJvHuMswQWWTtE+fnrW+oB4K+DENAVw6v5B+47TewNolBO5EGOnn968OzEZQZ0k+vXX8qx37xVgAYBUTvJ8x5fnvWHCY6M2mun9fenNPoU3l3PHiF2ueysVqMHHJ9x7S2w1rwgCADIE7AneiDlXnG1hHexcD95cbMv8MARE9D4fKhdLuZRuCJ1nSCZkCq/HgfibFuSdW8XUVpqVbk/H/yIVFVwvfH4RDkYyHIuQACSFnwEFhG5Gok6GIMb0b4TBslsZtz03yj+GfTf5+lAmGxK7tlJXQMY6TMekj7CdxRFhubmW2C6grMAkkNGXdtNdj5fOuejM3pYciO2oq+pDkGYO0F3GBuIgm5di2omJnf/KDSCKsjRqrAkGDqCDB1FPKWx99ELwPEylRouVCwDTJBkKSfIxoRSMvEkydyZNNAACIucmWeN41cvpbS67ubUhCzEwpjwiddwTM9arrgr5aP5V6erSk8W+tZmci3rsdPlMn7xV1jeTrqYGzjArMlwNngfAM3gJ/lYdfM+oocLVUiSIccvwuDU+Zb84/SveFXT3rV4FfBwYH8LMPvP61t2jCT5Cl/JjPgTUtibrN65fp/vNWIrWt2Mv2NbAepkCS6YBA6xPtWImK9DFKygLJyllJMamdYjcbD5VgxVyFNTIn3BKSB5kz9dq6f4bhRbs20GgRFX6ACudOWMEbuJsWx+9cQa+Uj9K6Uqw7TNu8lSpUqZWSkH/aR/wDycJ/yn/7hT8pPdt/KOLx2Jwi4Wy1wBHBYQFUlh8THQaDrVlkGIFa805+aexxMHwbvBbNzGqVa6ysxAUnxBV2gSNYJ0J9k4IUnMJ6QZEH5a1MBM3DeH3L11Ldq2112OiKCSfpXYGNtW0wRDAWraWhodkCqIE/ywB8qSfYlzFft31sW8Kly1cIzXO7C3EU7sbgHjVfJt9IinfzNwgYrC3bLFgGE+HeVIYD1BIAI6iagwGQcxe8Q4tasAtccCOg1PyAoj5K4daxNpMXo6XFlARtDESw2mQdNaU9zAC5ct2pyi66qY6ZiAT8pp+8E4PbwmHtYeyIt2lCrO5jcn1Jkn1NLVIO86OpvY+kdpWc+cvDGYK7bHxqM9s/zrqB8xK/9Vc08Pe33ZUkZizkg/wAMLB9dPyrq/iODF21ctkkC4jISNxmBEj11rlbC4HuMY1i4P2ga5ZYdQyxDD+VtRTdbbTmc8ZJwJsvwVu7zoHOUSCxMZY/dn+tK08MhKxpEkk/YfYUSJea3aCDKVg5SZECToR6GRuNqqrnDiAoDTH0AoH9QVXKv4PH8zoHQW7A6KTkc8iY7WHzODLALv5GfPyop5Z5VtY6xjWaFvYfu7tq51BAuFgf5WAAPqAelUdu13QnTxbjcny+Ua7fnR92KcORzi2JJlVQgHQq2afmMuh6SfOmOqLai495zbUapwjd/MHUYja2pDEEAHxA6ST1IJk+kb1tNjYU+P9nBQiJMka6SJUAbz1NbvOGAbBXRZDtcGUXFaACskqAd80ZSduvrVfh8UjKxDTIIzhRAIABB6gkjr6UrkZjGMj2l3yhhu/xJVSf/AIryq5mJZcsxM6T1NJ/nPknEcNvLbxIXxyUdWlXA0JHUb7ECnX2bcZT8b3LMDcayxUKNAFZZJ6gsZMeQ6bVRf2ksKZwVzp+0X5+E/wCtSPaYucnJiSTc16uGvB0NenqZWdB8n8XD4KwqqMwtomRNd0UgAHWYYfWlhz3zT+1vYW3hcPZ7t3tu4toXOUlTDZBlBidNfWiL+z3ca5jnRnOS1Zd1t/u5mZQWjzg70I9quE7vi+NXzu5v8YDf+VQC3ky7FSfSINYbHOgOViAdx0PypnWeCKcGGY/tCkgzucsnTalUKN+Ccz94ltHUFrWg10cFGQg+RykbTtS9ysQNsZ07oMh5ktpoPSvmIuZVZtoE/SsgFVfH8RFvKN2/If7/AK1IGTMycCZ+FLFpJ6if8Rn9a2EwbXnCrqd49ta82VhVHko/Ki3krg2bvLzBiFGQKvxMzCRHoIBOhgDbWhiRkiWQAkAy27LOWbpxYvNbi3azAk/xZdAOs+IHypzVScpcJNjDgPo7nOw8p0A+QAq7q65wMzJ8bjjtJUqVKmUkqVKlEJ8ImgHjXYtgsRiTiPHbZjLKkZSTvAjSfnvR/UozCavDOF28PaS1ZQIiKFUDoBW1UqUQnP3GLcYpjZzEI7spA1AUkhtPLem/yrzpZxihZy3gPEh6mNSnmPv50K8z8sXcPifxGGHhnODEhG6g6bGTv0JFFPAeB4e4lrEdyEuEZoEgKwOuUToJBj0qqjBM2sYECEdL7tH7P8Hct3cbkNvEW1LZ0OXOdhnGx33EH1pg1R88CeHYv/kv+VXA3ce8yDbSG9pzxicWU1YToG0O+oBP1/OvF7iYiQsjUb6GKwG2xUzqChHtqD0/u/atZ7BLESFAadRIgjff0/OtV0SkDqDn5n7xo/1GwOwqOFPuB29vzxNy3ie8ugNC/DpPTrr8qZPYhebvrw1Aa3MdAVcDT08VKVpzgjWEETsT6/OmP2M8QIx4Qne0wj6NP+WtbqyigDsP5ixfeSW7nz+fWF3afhQL9h+rIyn/AKSCP+40MY3lNcOli+C2bEgllIELGqx11VhM+VF/aq4y2B18Z+XhH5msHNGOFzBYQsAGk6DyVIJH1WuawGWjVZO1PmZvdmGBAt3rkDV8oMa6KJ136j6VR/2heGs/D7V0bWrwLezKVn6wPnR7yrgRawlpRBlcxI1BLeI6jcax7CtfnrgJxvD8Th1+J08P95SGUeksoE+tbpxgRWw7iTOP22r6dq+4hCpKkEMDBB3BG4IryNq0mcaX9nc/+5Xf+Q3/AHJWx/aG5eNvGWsUIy30ynzzp/qpXX+Wq/sMw91sVixh2VL34R+7ZhIDF0AJH9ex2q3TsV4ni8T3mOxCwT4rjP3jx1CLEDTbUAUGQIm+tWODHh96ZPat2W4Ph2Gt3LN253ruECXGWGAUl22Ea5TvAmOopc4cQo9qiSTN/BXrzulq2xLOwRVMGSxgCSJ3NX3OfZviMBYt3sTcVrt52UqpkKAAV8UDX4tAI29asOxjgH4jiauRKYcG4fLNsg/xGf8Apo//ALQFsfgrBJ1F+APObbT+Qo4BkZOInLfFkgTmmBOn+9dH9nnCls4CyQIa4ouN5ywkfRYFczcGwPfX7dv+N1X6mP1rruzaCqFUQFAAA6AaAVBAEtuJnupUqVWTJUqVKISVKlSiElSpUohJUqVKISVKlSiElafGOGLiLFyy5IW4pUkb61uVKBxCc68d5TxGDxD2yrtYXQXRbbJBXT03YDfeh10TEaWTmuaCBM7+X9TXUuPwSXrT2rglHUqw8wRBrmNeF4jgXFbb3LRZLdzwtl8Ny2dJU7TlM+YYDypoXkj4yjDJGZrWODXVxFtHt3GI0yJbZmIBkiI0bXY+nSn5wns4wuGxa4uwHtwh/ZSSJIInUk/CT4fOPaiy0i/EoHigkgb6aT8qyUvubHJl2Ck+kYEBcTwG9jMaHviLC7LqCFGsdNSdzP5VTc6uGvph7U5bSi2o/mJk/wDiJ9KadVdjl62tzvCMzTIJA0M+e9ZMuRibJbg5PgcTb4bhO6s27Y/cRV+gilh2o9rZw5vYPBq/fgZXvbLakT4Z3aOukTpMU2KqsbyphL1zvbuGsXLmnie2pJjaZGtaDEwOZyzwns+4hjV72zh7lxWJPeMQAx6+JiJ1+81V8b4Lcwd98PfAFxIzAGQCQDEjQ711XzzzEeHYF71q1nZYRFUeFSdAWjZB/oNJrnPhHKeN4vimYKxd3JvXn+BSSZMjpGwHlpVx7ysMf7ONj/1eKbysgfVwf0p/0IdnXZ1b4VadQ5u3bhBdyIGmwUawNT1ovqhlhEl21ck47E4g4kFDhLNr+MDIAMzkqdyT5TOgpRsK6R7Z8WycJvZf3mtq3oC4P6AfOuZr0k6HT0qwlT3j/wCwLgnd4O7iDveeB/dtyPuxOnoKr/7Q+K8GEtzubjkewUA/c/ei7sg4QcPwqwGnNcm7B6Bz4f8AKFPzpTdvePZ+KBANLdlF/wARLH/uH0o8w8TF2OYDvOJ2dJCZnM+imPuRXSVc+dhHFBbx5tMFm7bYA9ZENA+QNdB1DSVkqVKlVlpKlSpRCSpUqUQkqVKlEJKlSpRCSpUqUQkqVKlEJK8XLQYQwBHkRNe6lEJKlSpRCSpUqUQkqVKlEJ8ZQRB1BrzasqohQFHkBA+le6lEJKlSpRCITt456d74wNqRbtEG6f4nIlV9lBn3PpVn2UdlmGv4a3jMUhdmZits/BlUwCdJaSCd49KYvF+z3A4q9317Dq1zSTLANG2cAgN86ILNlUUKoCqogACAANgB0FWzK4npVAEDQDYUr+3LlLD3MI2NPhvWQoB/jBYDKfUTIPoR7NGqTnPllcfg7uGZsucDK0TDAypI6iRr6VA7yTE92BYG02Me42Uuts93DSR4grFhuDB0noTT8pZdlnZhc4diL1261oyuRRbLHqCScwHl9zTNqWkCSpUqVWWkqVKlEJ//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7" name="AutoShape 8" descr="data:image/jpeg;base64,/9j/4AAQSkZJRgABAQAAAQABAAD/2wCEAAkGBhQSERQUEhQVFRQWGBwZGBcXGB8fGhobHRsgHxscGhsfHSceHB0jGxwcHy8iIycpLCwsGB8xNTAqNSYtLCkBCQoKDgwOGg8PGiwkHyQvKTQsLDQsLC0vLCwqLCwsLSwtLCwsLCwsLCwsLCwsNCwsLCwsLCwsLCwsLCwsLCwsLP/AABEIAM4A9QMBIgACEQEDEQH/xAAcAAACAgMBAQAAAAAAAAAAAAAGBwAFAwQIAgH/xABDEAACAQIEAwYEAwUGBQQDAAABAhEAAwQSITEFBkEHEyJRYXEygZGhFLHBI0JSYvAIcpKi0eEVc4KywiQlM/E0NUP/xAAaAQACAwEBAAAAAAAAAAAAAAAABAECAwUG/8QALhEAAgIBAwMCBQMFAQAAAAAAAQIAAxEEEiETMUEiUWFxgZHwIzLhBaGxwdHx/9oADAMBAAIRAxEAPwB41KlSiElSpXxmjU6CiE+1Kx2cSrzlZWjeCD+VaN/mTDJd7p8RZW4f3C6hp8onf0ohLKsCY22XKB0LjdQwzD3EzWPi14rYusvxC2xX3ymPvSbx3D7dsKyoy3VPhuAEMWABzZhrvrJqjOFxmbVUmwEjxHfUrDg2Y20L/EVGb3jX70MdqXEr9jh1x8MxRyyqXUaorGGYeXlPSa0mMLa1MVxWzbYLcu20Y7BnAJ+RNJfsk4xixxAWnxL37VxXLq7FspAkMJOhkAH3rS45wFy95rjucV3jSrAxuYOaNmAkH1FUZgBmaJUzEr5nQFSqDkPE3HwFg3QQ4XKZIMhSQDp5gVt8S5nwuHuJavYi1buP8KswBP8AoPU1bvMzx3ldzhzquBCDuzduPqFBgADckwflpVjy5x9MZYF1AV6Mp3UjcetLztnVlu4V83hYMoE5YIIJJbqCCBHp60Qdm+GZOFliYz53XqQIgEnrqsj0IqBnOJcgbAfMIm5qwgv/AIc4i130x3ecZp8o8/TerWuaRgFkOFh5zFogggyGneZ1mukcLezorQVzKDB3EiYPqKhWDdoPWUxmaHM/Fmw2EvXkXO6L4V6FiQFn0kifSk1wbtA4taxiNiWzWXdQ6FVyhSwBKRqI30+c06uOYLvsPdt5guZSMx2HqfSlBgbIe6lu9dbIHIZoULE7kgawAfzoZyuMS9dSuDk9o7qleLTAqCDIjQzMjznrWtxfii4ey915KoNlEkkkAADzJIHzq0xm5UoJ4P2k95cVcRhnsI7BbblgwltFDgfDJ0nUaijajv2kkEcESVKquZePDCYdrpUudlQGMzHYT0GhM+lUXJXPVzF3Ws4iwLN0KXXK2ZWUEA7iQQWHvNHwhg4zjiGVSqTmXnHC4BQcTcClvhUas3nAHT1rNy9zPh8db7zDXA6gw2hBU+TA6ipxK5lrUob5t58scPyi4Lly4wkW7ayYmJPQDQ+8Gtzljmqzj7Xe2CwgwyOIdT5Eeo1BGhqJMuKlSpRCSpUqUQkoW56xJy2rIEi64D/3ZA19NSf+mikmlhzvzfaGLtolxLkESUM5I840Ouuk/KsrSQvE3oQu4EwDjIwmJtPbDojvluBgYCk5ZM/zCR7UMYjlTCEd7duFrzCXBY/ExMmBqNa0ObOYEZh3YfIILGT0JOgOsFjPyomxPGbF+yb1kutoQslIPeKATMZiJmY6zuKww+3iPL0jZziEPBO0TDYbAW0xdwm6gZMsEu6qYVj6FY1aJg71T4/A3UvSUzLbDXWJPgZBrGmusZYjrSk5rvsL8tIzrmUHoJIH5T86Y9znFLmJtZXXu3w+Qk9C4LQSdRBAHzptkzgtEVfYWCdoS4Pt5wbJNy1eQjoMrfIHMPyrQ4l2uYbH2buFFl0e6sW+8y5TpM6H4gRAGsmNaUfJVpLmMsrcKgZho2xI2U+5o559wou2wv7MMmUqEEHMRPh6BekmoZ8NjEK6dyF89pq9nvMq4TEXLzWSwS0cwUKGksJybAmJ8PvRFzbzXYxLLew63SzLqhEMCOpUE6QY36UA4gmdRqVBYDoQNdP9KKeToRHcNLMyqVidBJgR1NUswtfM1pBa3gwp4H2tYXD4ErdDJes2zlRlI7xgNAN8pJ89NZHoobOGucQu3cViWcl2JkDT2HlA8IHtVl2gYJ77W2tlTp4gNOvWfLb61pcFZ7FprTCWHQHYNr9/P7bUFz08iVFIFxVuQJhv8bu3m/D4i47pY8NkPuqyNPXSN9dPSjfgnaY/DlVMwuWQNLZ3A/lPTz8qXr8Gcu1y65DNqYWQJ8zPyquxFlldlb4vzkaEekU5VYu3BGTFLFI+UZbcGuYi+vdjurd4d8uZge7RiD4upImAOunSSDjFdsdlbOJtvms4m2twWsyHJcYSEKmDuQDqAPWhB2Ny/ct94EVFt2oEyAFmNAY8RP0FanNuAt/grpYlmtAZSREHMAY02IOv1pfKK22bsjum72gNx3nHGYqfxGIuv/KTC/4BC/amldxTXnZLAsozWLau7Aky6axDAZmUxMSB60lL7yunnH1/r700OW+KozumWTCOGidlVT7Rp9TtReSF4hpVBfB7SpxXE8XwtwtjEOg/hV81sg9QDpvoQRIMedPjjt04jhZuLPjtJc0iY8Lk+Wg1+VIvn+6rN3aqJt282gjVmmI9h96tuEdq157OG4fbtC0nd93cdjmZwEM5RACg7dTHWpqzYoB7yLlFdnp7Qs5WwRv4iwJJCFbpDER4Ov8AezZR86a1c84vmG5w9BiMO4LrcFsTJBAJzKwO4gHQehHQ0Rp21pjsOMOtu5ZxVwhTl1ULu5VhqNARqNJ3oFZrXmTa/UfiGXakR+C+MKyurAFgCdY0neM07VTdl2EVr1y7m1RMgEzIY5jBImAQP8QqoTl/C3ZLQWaQDmJMx01oT5h7Rfwr2rOGVrd3DjK7LCqX/ePXMCAu+9Yqd7ZHiauhqr2nzDLmbAWb3EcQb1rvRmUAsJjJaXwjUEa5o6GfWr3s+4bbtYrENat92r2rcoIgMC0kxpMR96EOEccxHEbdrFuq5i5skW9PEvwzJM5gx1G0bVu8R7VxwtnwvcC7dAUkh4Cswko2hJIXLt5nyqwVt8h2TogeZZc6WmXiIYlYZViR+6AfXo2Y/OirkjAslq47gZrjAyBAKhQBAPSc31oF4VxE8TuYa/dbJcuq+ZEAKoqEwNSSD0+u2x3cL2y4fDYm5g8QjLbtXDbS8viGUaeMb6GRIn2qRWd5Mq9g6SrGjUrXwHELd+2tyy63LbCVZTINSrxebFU3HubMPg4F5yGIkKBJj9PnVzS25v4Vm4g73FN1O5UqkdZgifvHqaq7bRmaVpvbbJz3zvYxHDn/AA92SXQMCCDlmTvuNIMedJnhrMLxI1ZTAHuY29vzo45twX7Kbdju4WSdBoZ8JA32mfShHg1g57l2coyjIf5hlP2I/MUsXLczrLX0qSvx/wBQo4/y5Y/DFrK3DdAJmGIMfHMgBR/oKpuTeJFcPjcPJAIS4o9fhP5p9BRBzRzB/wCmLq7sWU9RlBfQjQzp/CR03il5hMbkvMyHQplPv5DziB9K3pJXOYjqQpI2yy7RMjXcIymVe1m19TNEnLvC7V7B5nsZ2fQMTE6xC66EET86COJ3XYILiSEEA6woJmAfuaLOTu8ay6d2Xto3gM7EiTBjUA9NN96jU2b/AFQ0ybTgwZs4NExZLFs1l9YMSUI8U+Z3picT4Jdv4hmZctv4V8Imd50Pi6DXzoIxvLd8XLjwGZ2JYBhJBnYdNOh8qLl4jc7nDm4xU2Vh1n4zGUSQeg8UeftRtLqCveCsqEqw4M17/AlUZsrZyDEiII6nXasHKDt3eIZGEoRp0iDrG/StfifFUuhUtFpYFZJkAnfYzv51pcLwt3DpfXRu8twI2nyI8iCatVWWB3+ZN1i1uDX4nzF41gWZpZjrlA28h6D/AHqnxuIbvrLHwahG9ies+hP0ow5Bw1prDMwtl0cgkluigqAu0ec1V9o+ESFYMoZyM2QEKxkksASYjQe5qoYFumIGttvVh/h8MiWwot22GUfvasx01JnT60m+Ybn/ALhcAGiuBG8BYkew2pkYTFXHwVs2EV5taEnY2xBVj18Q9NxuDVLh8OcOua1bFy6xZnc6mTvr0GsQPL1rBH6RJPeb3p1VAE1uEcd73G3+6zHvc7Quug1LaxOk6UYYvlg4vDgPce2jwYA8RXeNdF1AO00O8KNtrud7Qs3oIzL4ZBGs/wCu9FfDOMkrIgggkZmg/MEae/nNXscPiwd/+SlKOAavEVvN/KX4FkKOzo85ZEEFYmenWi3si4Mb3eXnRlTLkV/NswkD5DX/AGrU7U+KKbVtGjvO8LLBmFy+L6kqNulGHJQvLg7Fm2FRUQZmOuZj4mj5np9a0LgoC0wFbLYVWBnH+X3v8Rv2w2VUCSx6kiRsDpv9KoL2AfA4m1cYh0k6ieoI1kDzo/xfC71jG3bpYvbvL+0g/CV+GB/CZiNddZ6ULdoeAuizYvsYtlygVt20kN7ACBRW5Djb2lrKxsLN3g3xzibPatITJDO5PmWI/UH61qcuXbq4q0bClnDCFUTIOhB9INZuXuEnG4y1YBIDt4j/AAooliPWAY9YroHhfAbGFt93h7a2x1IEsf7xOrH3po+rvFOzZErsDicxaCpPQdQToJ8qR3ND3ji7/wCJGW8HIZegjQBf5QAI9K6Cw+AFu5mABGhgny/qaFOf1XGXe5t4dbl22AxutuobUICCNI1gyNdI1NLonSG5o3dYbyFWA3KfNi4fD27ZUEJiDeYkSYCKAB5EmdfSrzk7DpiGuYjEANdv3GYHfc6geWulCuI4KxAtBUS7MZdpjz/OjHgXDL2EtW7ZuRqWBQSp8XqJ0PtUXWZXAkaav9T1QiOMw+DcYm2YHdXM4GoYqvg16HMY9ZFJHE4ouzOxlmJYn1Jk/emVz5wjGXMJaIU3BOZsqwxUHQ5d4mDp5j5Ku4dfnVtOcJzM9VjfxOj+wC0w4a5Y+Fr7FR7KoP3H2qVl7Bf/ANSNf/7XP/H9KlaN3i69oyKH+cLaCznJAcGF1ifMfST6RWp2j85/8OwhdRN19E0kA9WPnE7dTFc+4ziOOx5uXbly5fC9Z+EHYBRoNugqjAEczSskMCsOuNXFKmAWJBzKViQBJk7GAI9ZM0MXL5uGZhf4RpoKwcu81spUX8pVWUF3LZsjgrMRrBGrHYGDO42L5VWaNg5X/MRW1GaUwMczTUW9V888TSxuBm3A+ENsAfIySdt8o+dUzcPM5FIBZgATtJ0An1OnzrbbiTktbBEtoPDJmQNwJHw1W41HJUkwxZfhkDcR7EaVs2oDAqw7/wDIvsxhhGDwzh3c2MpyS0DM0k+sg7a15wNz8OmRSYljM+ZO/wCXyrxhsOwsrBLhlALHeesnrr5/eqjGYhkcrM//AFNcmhCzss6OsuWulLMcHH9xmE73gLat1YSfntWvwdku3HS6CUUZnidto016jb1qhxfMQFvIVMgRI28hPkdqz8ncYP4lyCf2ihWy/ECNdB12OnltTOo4TAiukIdwT5lvx7gti1dVrIKxGYQY6EHUeU1s8O4a98kWlzkb+Q9STtWhzZxctdVAWKeK4WPnEAQQD1J18h70VdmWJQ2rrqwLM4BH7wAGkjcAkn6VlXcUr5m99YNnEreH8oPw1bt27dVzefw2VGgiSWLaagaaefWqlsHh+InuHburp0suIKhuqkA7ERp7a9CUc+Fn7uFzIFfN6SRB9tPtQrwThgXE2EVQP2qS0awDIYHqDH396V6hLbvMaVP0tviW3LnKWLwKXrN4q9hiHV0MwRo0qYIlSD1+CvPL2ERVJaSwdy0gEegJO0f1tRnzDx1LY7o6u8aeQ3JPlpQU1lcM166b6oLplmYjIY2yKf5fLWaixixy0NOMSu4qQcSpLHw22k5Y1/dED3E+dfOW73dqVd13OjTEHpI3+e9YBxHC3SzLd8UaswIkDrBGvnprArWxWHNswQR5SIPppJ6EfWmq6wyYPE6Omrosb93qmpzZwK3dv97bvMzEgtmErp0U7gekRTJ5ccHC2WAJIUrmkzuQdPOR1oJ4bg84Z21VBMeZ6Ci5eWriWsy3SraHKugHpVbGQAKD2meppqqbFY58zN36LiHzEdzatFXzGTJOfXroomgbivEP+LX+9YMuGtDJatDQ7DMx8pP2AHSt/mfDPcssA8d4AGMeQEfIgf1NWvIvCu5TMjK6wAAdIM+IzGp1qBYAuB3iD0FmBP7T+f2lZy9w+xhrgu27WUlSpOYkxI/i9unrTEs4wFQV1BoU5rv5GD93oTl0I10mY+XWvHB+ZLeHtXDfaFSIgEnU6aD5VpRc27a0XvpCjIhFjMVG0jaaqV8N1mVoLMJETICqJ+WlDHFO1OySe6s3G8ixC6+wmr/hpunCYfEhZ74aqs6MWIEEAnVY9631I3JxM9I4Wzma3GrSwlx2UuCSsKATOmsamBP2rbwPF1N/hmGZlOcXHdGSZEHL4ukkHTY5delC2I4RiuIDvLbLZtAlUAmWAO58gT09Kr8Phr/D8dhr2LlkU5Uca7KQF84BalqdoOCefabagsfUowPeNDmnis3mUbIuUR57n9PpQdxnlq1jF1AW/ErcA1/64+IQOuo6eR37rFzB1LGT+tbFu0cz5d1UqPfIf/Klt53bhJ2DbtMv+wG2Rwtp64h4/wAKD8xUq47IuDXMNwu0l0AMzM8Ag6MdNR5jX518rpt3nOHEq+22zOGsysrnYH6Aj2PhOtAvKHDksoXs3RDMZLDVlHwr/KRMGPKaZna4qnAgFgG7xcoO53BgegNU3FuFo1ixdsD9l3SgR+6AIg/OZnrNYaj9kc0Zw8WHaKihkGYlmZic24EeGOsCT6VXcMuzZA8mj8j+tMb/AIRZv4fEnE2Rd7pRcSGCOJmYfpsDrPsdqV7XxZnTwlhpMwQCIn+tq0pYFBM9SCLTL/kTiQTE37TBv2g0yGGkEGAfWT9KLON4lcjlFYtIjM0iRtp0I0JoZ7Osbh4uuTmxNwHwwQEQQAMxEZmOpgnQD1rZOOvs7M7Z1E5tQconSdfnWVwVWBz8xN9O7Gsrj5H89pvcj4Nr/eWc+W4niVWBgjZgSNQRodupqr594McJfQMwOe3m0mBBIjXfb71S8X5nu4bFJicM4VwuVhAIO/xKd5Bj5Ct3nfmf8bYweIYBWZHtuBsGVhMeQM5vQGmU2Gw2r5nPsFnQGnc5APEK+QuCIuFRrllWe9mLN8Wk+HcQBGu43G9UHNPCUwWIt4m0uRXYq1uSATuCvkN9tNPXXf7PuMt3BtMWy228JXU5fUDUgHSRtImh/tM43nuWrSyVt+LMerE7AdAAPnNc9VY2kH6zrFkFII+GJk4tzALxXJaygA5szZiT7wNNK+8n8YNnGJk0DAqy7yCCQP8AEARQvh+JgA5ulM3lrg1uwi3CAbzgEt/DP7q+XqRvTtWl35UTKzUKBu94VYjEkgNBAgwRv5aDr5xWhb4wq3VLZmA/h9Bv4gPPb7mrSxdzYZXOyNDT5HUfnFYcTgD0UKDpMddTHzpR6xXdsYcRiti9GVMEuZL167cb4VR2BDEAkQIC/rAifXoN4N/x2LWzcLCzaVtZ2VepMdTAPtV9zRiWSyxEhhtG8ihTs34gbeMEayjAkCYG5PrttT2qpWoej2iFFm4gN78zc5z5Wt4dDdsEwCCoLSch6geQMH5isDcauXrVt7gE5iJBEkHWSJzDWRJ3og7SuYStg2ZUm9HwwfCsEmek6CgRMcosWkA8WZix6nU/aCKWrLNXzGtwqvBU494xOXVzWSDOU3BmI3y6flRgtpNFPeEKTBzGfWaUnDOZSiMh6ggEevnTL4Tw7FG0q3GMRHSfQFhqR69aUasp3jfWWxyZo3MHm/EKx0IYJ5Ayfyqk5R4gyOQB3iOMzdCGGoM7AmD0rV41x/8ADX7ltWzlCV9J6g+2x+dXPZhxawxupdMXW1AOxA3K/wAw8t489a1rqYjMVe0KZ95rVmW2yAqFJJEzJjQk+nltQZxTj9oB7ZYkkQYEgHbrTR4pxIAMEXQgxOvT6Gq1eXuH92rGyksN8pmRvPzq719HBbv8JVHOozs7fGJTPT64bj2t4TB20MEYdDp/Fk0++vXelnz5yutlg9lIUnWBoJ29B86vLXOCC1YVAXuLbtpGwzKoWJ66iNBWzMbEG3zFAvSc7vEMcFZW0ihGjwAR0mPLaflQ72gcOzYdXe5/8ed5ERMAIvzcjz0B+Vk/EDYXJiAZjVw4RWG4zT7nagjtEZ7htFXDJkzZEMqJYwdDB0FJ1IxsnRvsQVQm4FimOHW+xki2WJPUgb/M0S8kcOF5kW4MwYktrvprr7/nQVhL8cPsJ/GNfaY/X7Uzezix4wfJCfqa0Cjf9YoWOz6RgogAAAgDQAVK+1KcicRHP3MD3cbeS4fDadkUdAAfL1/r0rsLzhibFpbNl4tqxYrGupBg6EZNCcsayZmtfnTDlcbigZkXX1/6ifLyNUOAxp1DRoYqTLjsIV47mRbmAvBPDdutbR1jSAWYssaZfCPY6dRS44xIUDyA+tX167rEEj0H1+VUnFBmJHoT9KhVCjAkuxY5M0OEYwW7qliwQkByu4WdSPUCnnwLhVm1aBVhc1JFyAS4bYE+RHnSo7PeUnxuKU5f2Npla6TtEyE9S0R7SelObFYQ2f8A4wQOkaiCZgg/1FJ6o9sToaJTgkxYdrGFto1goApY3ZAUDYr5D3oKBGUD+td6dnF+FjE4a73qiGRiNPhZQSCPKCP6mkcKZ05yuIrrE2vn3jL5H49gMDh0bEXLl25dJDIqCLAmM07nMFU6GT5eej2jcwYW6LS4VEZWBuNdiGJJKhY0ZcuWdfMdNSDh9KwOa3IGd0U3HG3xMiWpnX/WmRwHnBLsW2hCIA1kH7aUK8t8q3MQLTwO6a6bZY9CFnYaxHX0ptf8BwIsNaZLZyLDtlgz5zv66VQaronjmMJpmsHtLTgNwNh79sndAf0/0qwxXFluYWSZIIn3HWl9wfiTW7KFmzEAoxncAkflBrynFl7i6ucZu8zRPTwn9K01S5fd4IhQcLj2MEuZ8bexeLuraDsqsYABIGupgev51r8u8Zu8Pvzdt+BvC4IgxO403G/rr50W9muEZVe+VL95cYMZHhj/AHmtDtSw7MEuhWUFiuvURM6dND96SN+9+mw4jHQK19UHmeO0S5YbuxZyMRLMw13gAT6kz8qBhAI9Na9YniBdVnosH1Na1tpPvW6JsXEVewu24wt5a5Yu4skW0zQAWkwBO0n18qKcdzHjsDNm641QhMwBjSAUYQdNtfpV52eWMmDtXEYL3ku6xq2pA19AKpe1WWWy90AeJgpB3EBtfLaly+58GO9IrXuBi6vNqSZnrPnW5wHF5MTbYGIJ+4I/Wq/iFzxele+FWu8v2k6M4n2mT9hTgbHMUbniND/iUZGHTxHT+pq8t4oZc7Zcp2J28x0qkVZVdNWj716t8NQMxEQD16GNflM60vYj6rlRyJvp3XTZUngyh7ROPNkW0E8Fwhjc88swoHTXWg3AY0LcQ+TKfoRTI41w9MRaNtxv8J6qRsR/WxildjcG+Hu5bghlMjyIB0I8wavSFQbRF9QWdt5joblNMawv33ZiRKr+6inWFH69aFuauVbeGE2zqQSRsN/v70a8PtlUAS60FRqI06+HQRp+dV3MOJtYe1nvt3hGbIDrLFTAP5+kUmljbs5zOnZSnT7Y+MAcLxUwiuZVdh5azp89afvZ3hosu/mQB7AT+tc08OvTcWToWAPtNdZcu4HusOikQdz8/wDaKdZBuBnHDkriWVSpUqZERPatgwnELp6Oiv8A5YP3U0vcCiOT4srE/wBdN6cPbbw0zYv65YNtj0BnMv1lvpSnw1nVhp5/19KtJE9up2WWO39Gh/ic5oHUx7zRMxIBiJ/r3oZxa/tRm08QnXbXXWoljHxydwxMHhLdgDxATcI63G+L3g6D0Aq2uXgdPirVBAGnXr+tfbV3U67dPlXOJz3nfVABgT5dwYKFT8LAiPRt/wA65suIVLKdCpII9QYrpS/ernzmYr+MxGXY3GP1Mn70zp/ac/XDgGVSmvhr6TRdyTwS2R+IvqGAaLaHZo+Ix18h8/KnFUscCcvOJe9nuEv208cjDt4lB3LiPEBuBln30o64jxNVtZ4zJuzTO2u286ffXrWFObsHcQDxW4/dZZiPJlkfMge1D3MOKtnMtpWlxBZlyjL1gGJJ865wptst2lcZ+33nYW6tKuGziUdvjRcmQACTBG0eo6VscP4LafD3L2JYoHZ7aEGIC/E3rqco8obfSKWxhiIAaAdxGkaj3nSjqxwZWw2EDanugV9GYyxjTz1O+1dS0+lft/icushicQd5HxncXLlk5+6Bzo+oEkbMY0JEMJA2jrX3ng3L4s2UByszANrBIGiD69fTairD4a3aDhQSN2nclo1PSf8AQV6xnB1ciUJBZVToM5mZ8oEbTqBvXNVA1xbHA/zOgzFaQhPf/ETfEuXr9mc9phGpgSB7xtU5d4Fcxd+3YtfE536KNyx9ANa6J4JhBasd58TsIE65V2MT/FHzHSkHisZcweLxK4d2tRcdJQwcgfQSNQNBt5U2pzOe67Y6eH8F/BKMOTce2ATbeFnxHxKdI0OoMdfTWi7ReV7uJwpu2x4bIZ8k6kAanXeANveibkLij4vh9h7o8YlMxM58hjMSdZMa/X2GuN9q9h7ONw4VlIR7dl91cxlMgfDJkg6iPLrmKv1C0Ya/9ILE1fukkTRHyhg5Zrn8MKvud/0+tD86UXcsR3CRGtyD5zPT2EVewYExrOTzDIPEn+Eae5r7h3AQnTxGZ/8AvbyrUfEwfbxTP2+sVpcUxpS2APijboKhbCiYHn/f8TQrubJm5f4qAds3lH6mqjimHTER3iA5dt5HpI6eleMNcgKDWeayCgSxOYa8Ht5MLZJDMrIACCP3SQVJkbEH5H0qk564ObuFUv4Ga5+z8oCmdPLVRVxy/wAQL2sJh0uFW71yRlDLlHiEg6anQdd61u0biBfEi30tKJ/vNqftFVFeG3TRriybDFVb4XcRgkakgKRsTOkHz+9dc4BGFq2HMuFUMf5oE/eucrN+CCIlSCJHUGR96fPJ/HjjMKl1hDSVbyJG5HoaZ3ZESZdpl3UqVKiRB7nvgT4vBXLVuM8hlnqVMx7kSPnXO7oUuDNM/CR1BG3+nzrqmkt2kcOwVvH3Lbwr3rYuQzEKWYsCVMxMiY6HUUFsCXrXc2Mxf3rgUnNCjzJj86G+N4tC/gIb226fWtDE2yrEHcEg/IxWE1aVJnQPKPEDiMDZvNoSsN7oSp+sT8638NfBEhWkk9I+5ilj2X8SlL1gxp4184OjfQhfqaZ3D8QWRfaD8tK5z8ORO9p331gzLdslhroP61NKPtM4CLN5bqDw3JB/vD/UflTeZqBu0myHwbMf3HB+pitKThpnqkDVmKI70xVui1aS0NIVV9zEn6mT86FeMcOsJYt3LJZszaknbTaI0okuHMbbnqqH7CPnT9VuA2O+Dj6TjtQcjPbIyfgZ6scPIeGg9Yn6gxV3dUKhzZCkaKNCCdIXyiZ+XvVXauzJO3WvWKcsuYR4f6NIaa5jcvUOB+fYzt6vR110P0Bk4z35+PHt5mMYaCY9CPkZonwV8vhrZ1HdEoY0gR4T6AaT6A0O4aGUGd9qM+UsCLli7bIlWYg/QV2tWQF+s85pRz85ja8R3dtQzAnLsG6CCTMbkRM6b18xuKF4EZvFmUFSTBgRr4oMEjrr8q1EQqQl52BK5Q0SGUGCdI18Py310rzhkZzOHAulIffK2hgAa69QelIADvHSSePEO2MW49hXOPMF8PjMSw2N549sxiuheI4kW7Luf3FZ/oCf0rnblrh5xOKt2tzccTrEjdtfaaiocytxjaxvGf8Ah/ALCgxevW4XzHeSzMPZT9SKTTGmR2z2wtzCKs5FtNCmZGoEfSBSzutW5i09KZoo5fvADDjpmuE+4B1+4oUtnSrjhGNgLMALmBP94gT9/tWT8iaIcGHOFJyz1czH8o/3MVU466Wuan1NWy4lGDFCCE8EgyNN4I3qkU5nJ+VYH90ZPaZmaMvv+hraBqrvXP2qDyBJ/IfnW7nqZWEHK9xhft5ZBF1Mx6BZlvsp+9VnEscbt25dP77lvkToPpp8qycLx2RLo2bITPuCnl1Dk79Kqxc+lTJJnzvPvrT37MEjhtn1Ln/O1INTqfpXQnZ9hinDsOD1XN/iJYfY1dZi8IqlSpUyklc7/wBoxP8A3CwfPDj/AL3roiuf/wC0in/q8KfOyw+j/wC9WWQYn+lfK+ivlEJY8u8TOHvpcXWNCPMdR8xp86d/CsYuhB8LgMp9xt7/AO9IjhWM7q/auEBgjqxB2IBBIPoRp86e/EuDjDMtqyrdyUDWWMkFNNm6lZAIOsQdd6V1FZOGE6OhtCsUPmW0UP8AGcEt5O7eMhv2g+bbIbyZpI/lY1fWZgTvFVXEuH98t61Md4sAnoWET8jB+VYpwZ0LRlCPgYl+YeWLuExN3D3FM22IBIgOs+F19GGvzoowIzYe1I+FRv7RR7228LYDBFiWi21sv5sMpk++ppbcJvHuMswQWWTtE+fnrW+oB4K+DENAVw6v5B+47TewNolBO5EGOnn968OzEZQZ0k+vXX8qx37xVgAYBUTvJ8x5fnvWHCY6M2mun9fenNPoU3l3PHiF2ueysVqMHHJ9x7S2w1rwgCADIE7AneiDlXnG1hHexcD95cbMv8MARE9D4fKhdLuZRuCJ1nSCZkCq/HgfibFuSdW8XUVpqVbk/H/yIVFVwvfH4RDkYyHIuQACSFnwEFhG5Gok6GIMb0b4TBslsZtz03yj+GfTf5+lAmGxK7tlJXQMY6TMekj7CdxRFhubmW2C6grMAkkNGXdtNdj5fOuejM3pYciO2oq+pDkGYO0F3GBuIgm5di2omJnf/KDSCKsjRqrAkGDqCDB1FPKWx99ELwPEylRouVCwDTJBkKSfIxoRSMvEkydyZNNAACIucmWeN41cvpbS67ubUhCzEwpjwiddwTM9arrgr5aP5V6erSk8W+tZmci3rsdPlMn7xV1jeTrqYGzjArMlwNngfAM3gJ/lYdfM+oocLVUiSIccvwuDU+Zb84/SveFXT3rV4FfBwYH8LMPvP61t2jCT5Cl/JjPgTUtibrN65fp/vNWIrWt2Mv2NbAepkCS6YBA6xPtWImK9DFKygLJyllJMamdYjcbD5VgxVyFNTIn3BKSB5kz9dq6f4bhRbs20GgRFX6ACudOWMEbuJsWx+9cQa+Uj9K6Uqw7TNu8lSpUqZWSkH/aR/wDycJ/yn/7hT8pPdt/KOLx2Jwi4Wy1wBHBYQFUlh8THQaDrVlkGIFa805+aexxMHwbvBbNzGqVa6ysxAUnxBV2gSNYJ0J9k4IUnMJ6QZEH5a1MBM3DeH3L11Ldq2112OiKCSfpXYGNtW0wRDAWraWhodkCqIE/ywB8qSfYlzFft31sW8Kly1cIzXO7C3EU7sbgHjVfJt9IinfzNwgYrC3bLFgGE+HeVIYD1BIAI6iagwGQcxe8Q4tasAtccCOg1PyAoj5K4daxNpMXo6XFlARtDESw2mQdNaU9zAC5ct2pyi66qY6ZiAT8pp+8E4PbwmHtYeyIt2lCrO5jcn1Jkn1NLVIO86OpvY+kdpWc+cvDGYK7bHxqM9s/zrqB8xK/9Vc08Pe33ZUkZizkg/wAMLB9dPyrq/iODF21ctkkC4jISNxmBEj11rlbC4HuMY1i4P2ga5ZYdQyxDD+VtRTdbbTmc8ZJwJsvwVu7zoHOUSCxMZY/dn+tK08MhKxpEkk/YfYUSJea3aCDKVg5SZECToR6GRuNqqrnDiAoDTH0AoH9QVXKv4PH8zoHQW7A6KTkc8iY7WHzODLALv5GfPyop5Z5VtY6xjWaFvYfu7tq51BAuFgf5WAAPqAelUdu13QnTxbjcny+Ua7fnR92KcORzi2JJlVQgHQq2afmMuh6SfOmOqLai495zbUapwjd/MHUYja2pDEEAHxA6ST1IJk+kb1tNjYU+P9nBQiJMka6SJUAbz1NbvOGAbBXRZDtcGUXFaACskqAd80ZSduvrVfh8UjKxDTIIzhRAIABB6gkjr6UrkZjGMj2l3yhhu/xJVSf/AIryq5mJZcsxM6T1NJ/nPknEcNvLbxIXxyUdWlXA0JHUb7ECnX2bcZT8b3LMDcayxUKNAFZZJ6gsZMeQ6bVRf2ksKZwVzp+0X5+E/wCtSPaYucnJiSTc16uGvB0NenqZWdB8n8XD4KwqqMwtomRNd0UgAHWYYfWlhz3zT+1vYW3hcPZ7t3tu4toXOUlTDZBlBidNfWiL+z3ca5jnRnOS1Zd1t/u5mZQWjzg70I9quE7vi+NXzu5v8YDf+VQC3ky7FSfSINYbHOgOViAdx0PypnWeCKcGGY/tCkgzucsnTalUKN+Ccz94ltHUFrWg10cFGQg+RykbTtS9ysQNsZ07oMh5ktpoPSvmIuZVZtoE/SsgFVfH8RFvKN2/If7/AK1IGTMycCZ+FLFpJ6if8Rn9a2EwbXnCrqd49ta82VhVHko/Ki3krg2bvLzBiFGQKvxMzCRHoIBOhgDbWhiRkiWQAkAy27LOWbpxYvNbi3azAk/xZdAOs+IHypzVScpcJNjDgPo7nOw8p0A+QAq7q65wMzJ8bjjtJUqVKmUkqVKlEJ8ImgHjXYtgsRiTiPHbZjLKkZSTvAjSfnvR/UozCavDOF28PaS1ZQIiKFUDoBW1UqUQnP3GLcYpjZzEI7spA1AUkhtPLem/yrzpZxihZy3gPEh6mNSnmPv50K8z8sXcPifxGGHhnODEhG6g6bGTv0JFFPAeB4e4lrEdyEuEZoEgKwOuUToJBj0qqjBM2sYECEdL7tH7P8Hct3cbkNvEW1LZ0OXOdhnGx33EH1pg1R88CeHYv/kv+VXA3ce8yDbSG9pzxicWU1YToG0O+oBP1/OvF7iYiQsjUb6GKwG2xUzqChHtqD0/u/atZ7BLESFAadRIgjff0/OtV0SkDqDn5n7xo/1GwOwqOFPuB29vzxNy3ie8ugNC/DpPTrr8qZPYhebvrw1Aa3MdAVcDT08VKVpzgjWEETsT6/OmP2M8QIx4Qne0wj6NP+WtbqyigDsP5ixfeSW7nz+fWF3afhQL9h+rIyn/AKSCP+40MY3lNcOli+C2bEgllIELGqx11VhM+VF/aq4y2B18Z+XhH5msHNGOFzBYQsAGk6DyVIJH1WuawGWjVZO1PmZvdmGBAt3rkDV8oMa6KJ136j6VR/2heGs/D7V0bWrwLezKVn6wPnR7yrgRawlpRBlcxI1BLeI6jcax7CtfnrgJxvD8Th1+J08P95SGUeksoE+tbpxgRWw7iTOP22r6dq+4hCpKkEMDBB3BG4IryNq0mcaX9nc/+5Xf+Q3/AHJWx/aG5eNvGWsUIy30ynzzp/qpXX+Wq/sMw91sVixh2VL34R+7ZhIDF0AJH9ex2q3TsV4ni8T3mOxCwT4rjP3jx1CLEDTbUAUGQIm+tWODHh96ZPat2W4Ph2Gt3LN253ruECXGWGAUl22Ea5TvAmOopc4cQo9qiSTN/BXrzulq2xLOwRVMGSxgCSJ3NX3OfZviMBYt3sTcVrt52UqpkKAAV8UDX4tAI29asOxjgH4jiauRKYcG4fLNsg/xGf8Apo//ALQFsfgrBJ1F+APObbT+Qo4BkZOInLfFkgTmmBOn+9dH9nnCls4CyQIa4ouN5ywkfRYFczcGwPfX7dv+N1X6mP1rruzaCqFUQFAAA6AaAVBAEtuJnupUqVWTJUqVKISVKlSiElSpUohJUqVKISVKlSiElafGOGLiLFyy5IW4pUkb61uVKBxCc68d5TxGDxD2yrtYXQXRbbJBXT03YDfeh10TEaWTmuaCBM7+X9TXUuPwSXrT2rglHUqw8wRBrmNeF4jgXFbb3LRZLdzwtl8Ny2dJU7TlM+YYDypoXkj4yjDJGZrWODXVxFtHt3GI0yJbZmIBkiI0bXY+nSn5wns4wuGxa4uwHtwh/ZSSJIInUk/CT4fOPaiy0i/EoHigkgb6aT8qyUvubHJl2Ck+kYEBcTwG9jMaHviLC7LqCFGsdNSdzP5VTc6uGvph7U5bSi2o/mJk/wDiJ9KadVdjl62tzvCMzTIJA0M+e9ZMuRibJbg5PgcTb4bhO6s27Y/cRV+gilh2o9rZw5vYPBq/fgZXvbLakT4Z3aOukTpMU2KqsbyphL1zvbuGsXLmnie2pJjaZGtaDEwOZyzwns+4hjV72zh7lxWJPeMQAx6+JiJ1+81V8b4Lcwd98PfAFxIzAGQCQDEjQ711XzzzEeHYF71q1nZYRFUeFSdAWjZB/oNJrnPhHKeN4vimYKxd3JvXn+BSSZMjpGwHlpVx7ysMf7ONj/1eKbysgfVwf0p/0IdnXZ1b4VadQ5u3bhBdyIGmwUawNT1ovqhlhEl21ck47E4g4kFDhLNr+MDIAMzkqdyT5TOgpRsK6R7Z8WycJvZf3mtq3oC4P6AfOuZr0k6HT0qwlT3j/wCwLgnd4O7iDveeB/dtyPuxOnoKr/7Q+K8GEtzubjkewUA/c/ei7sg4QcPwqwGnNcm7B6Bz4f8AKFPzpTdvePZ+KBANLdlF/wARLH/uH0o8w8TF2OYDvOJ2dJCZnM+imPuRXSVc+dhHFBbx5tMFm7bYA9ZENA+QNdB1DSVkqVKlVlpKlSpRCSpUqUQkqVKlEJKlSpRCSpUqUQkqVKlEJK8XLQYQwBHkRNe6lEJKlSpRCSpUqUQkqVKlEJ8ZQRB1BrzasqohQFHkBA+le6lEJKlSpRCITt456d74wNqRbtEG6f4nIlV9lBn3PpVn2UdlmGv4a3jMUhdmZits/BlUwCdJaSCd49KYvF+z3A4q9317Dq1zSTLANG2cAgN86ILNlUUKoCqogACAANgB0FWzK4npVAEDQDYUr+3LlLD3MI2NPhvWQoB/jBYDKfUTIPoR7NGqTnPllcfg7uGZsucDK0TDAypI6iRr6VA7yTE92BYG02Me42Uuts93DSR4grFhuDB0noTT8pZdlnZhc4diL1261oyuRRbLHqCScwHl9zTNqWkCSpUqVWWkqVKlEJ//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pic>
        <p:nvPicPr>
          <p:cNvPr id="6154" name="Picture 10" descr="http://fotos.imagenesdeposito.com/imagenes/l/la_oficina_al_completo-1299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829" y="3133374"/>
            <a:ext cx="427076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31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9"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l="31626" t="42672" r="53955" b="32544"/>
          <a:stretch/>
        </p:blipFill>
        <p:spPr bwMode="auto">
          <a:xfrm>
            <a:off x="2843808" y="1700808"/>
            <a:ext cx="2909374" cy="2811579"/>
          </a:xfrm>
          <a:prstGeom prst="rect">
            <a:avLst/>
          </a:prstGeom>
          <a:ln>
            <a:noFill/>
          </a:ln>
          <a:effectLst>
            <a:outerShdw dist="35921" dir="2700000" algn="ctr" rotWithShape="0">
              <a:schemeClr val="bg2"/>
            </a:outerShdw>
            <a:reflection blurRad="6350" stA="50000" endA="300" endPos="90000" dir="5400000" sy="-100000" algn="bl" rotWithShape="0"/>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72605" y="160337"/>
            <a:ext cx="8791883" cy="6220991"/>
          </a:xfrm>
        </p:spPr>
        <p:txBody>
          <a:bodyPr/>
          <a:lstStyle/>
          <a:p>
            <a:pPr marL="0" indent="0" algn="l">
              <a:buNone/>
            </a:pPr>
            <a:r>
              <a:rPr lang="es-MX" sz="4000" dirty="0">
                <a:latin typeface="Californian FB" pitchFamily="18" charset="0"/>
              </a:rPr>
              <a:t>         </a:t>
            </a:r>
            <a:r>
              <a:rPr lang="es-MX" sz="4000" dirty="0">
                <a:solidFill>
                  <a:srgbClr val="FF0000"/>
                </a:solidFill>
                <a:latin typeface="Californian FB" pitchFamily="18" charset="0"/>
              </a:rPr>
              <a:t>PIB NOMINAL VS. PIB REAL</a:t>
            </a:r>
            <a:br>
              <a:rPr lang="es-MX" sz="4000" dirty="0">
                <a:latin typeface="Californian FB" pitchFamily="18" charset="0"/>
              </a:rPr>
            </a:br>
            <a:r>
              <a:rPr lang="es-MX" sz="2400" dirty="0">
                <a:latin typeface="Californian FB" pitchFamily="18" charset="0"/>
              </a:rPr>
              <a:t>Si realizamos la comparación del PIB de un país de dos años diferentes se puede presentar diferencia, como es natural, debido a dos situaciones:</a:t>
            </a:r>
            <a:br>
              <a:rPr lang="es-MX" sz="2400" dirty="0">
                <a:latin typeface="Californian FB" pitchFamily="18" charset="0"/>
              </a:rPr>
            </a:br>
            <a:br>
              <a:rPr lang="es-MX" sz="2400" dirty="0">
                <a:latin typeface="Californian FB" pitchFamily="18" charset="0"/>
              </a:rPr>
            </a:br>
            <a:r>
              <a:rPr lang="es-MX" sz="2400" dirty="0">
                <a:latin typeface="Californian FB" pitchFamily="18" charset="0"/>
              </a:rPr>
              <a:t>1. Por una parte a que efectivamente se haya presentado un crecimiento o disminuciòn del PIB.</a:t>
            </a:r>
            <a:br>
              <a:rPr lang="es-MX" sz="2400" dirty="0">
                <a:latin typeface="Californian FB" pitchFamily="18" charset="0"/>
              </a:rPr>
            </a:br>
            <a:br>
              <a:rPr lang="es-MX" sz="2400" dirty="0">
                <a:latin typeface="Californian FB" pitchFamily="18" charset="0"/>
              </a:rPr>
            </a:br>
            <a:r>
              <a:rPr lang="es-MX" sz="2400" dirty="0">
                <a:latin typeface="Californian FB" pitchFamily="18" charset="0"/>
              </a:rPr>
              <a:t>2. Por otra parte a que hayan variado los precios de forma significativa.</a:t>
            </a:r>
            <a:br>
              <a:rPr lang="es-MX" sz="2400" dirty="0">
                <a:latin typeface="Californian FB" pitchFamily="18" charset="0"/>
              </a:rPr>
            </a:br>
            <a:br>
              <a:rPr lang="es-MX" sz="2400" dirty="0">
                <a:latin typeface="Californian FB" pitchFamily="18" charset="0"/>
              </a:rPr>
            </a:br>
            <a:r>
              <a:rPr lang="es-MX" sz="2400" dirty="0">
                <a:latin typeface="Californian FB" pitchFamily="18" charset="0"/>
              </a:rPr>
              <a:t>Lo anterior establece la diferencia entre el PIB nominal y el PIB real. La ventaja del PIB real es que elimina la distorsión que produce la variación de los precios y nos indica </a:t>
            </a:r>
            <a:r>
              <a:rPr lang="es-MX" sz="2400" i="1" dirty="0">
                <a:latin typeface="Californian FB" pitchFamily="18" charset="0"/>
              </a:rPr>
              <a:t>REALMENTE </a:t>
            </a:r>
            <a:r>
              <a:rPr lang="es-MX" sz="2400" dirty="0">
                <a:latin typeface="Californian FB" pitchFamily="18" charset="0"/>
              </a:rPr>
              <a:t>cuanto creció el PIB.</a:t>
            </a:r>
            <a:br>
              <a:rPr lang="es-MX" dirty="0"/>
            </a:br>
            <a:br>
              <a:rPr lang="es-MX" dirty="0"/>
            </a:br>
            <a:br>
              <a:rPr lang="es-MX" dirty="0"/>
            </a:br>
            <a:br>
              <a:rPr lang="es-MX" dirty="0"/>
            </a:br>
            <a:endParaRPr lang="es-MX" dirty="0"/>
          </a:p>
        </p:txBody>
      </p:sp>
      <p:sp>
        <p:nvSpPr>
          <p:cNvPr id="3" name="AutoShape 2" descr="data:image/jpeg;base64,/9j/4AAQSkZJRgABAQAAAQABAAD/2wCEAAkGBhQSERQUExQVFRUWFRUVGBgXFhQYFhwUFBUXFRcUGBUZHSceFxokGRkXHy8gIycpLCwsFh4xNTAqNSYrLCkBCQoKDQwNGQ4PGTQkHyI1LC81LDQvLCw0LjQpLCw2NTUwKSksLiwsKSwsKSk0KTQ2LDYsLCw2KSwsKSwqLCksLP/AABEIAMgAyAMBIgACEQEDEQH/xAAcAAACAwEBAQEAAAAAAAAAAAAAAgEDBAUGBwj/xAA7EAABAwIDBQcBBgYBBQAAAAABAAIRAyESMUEEBVFhcSKBkaGxwfDRBxMyQlLhBhVicoLxwhQjM5Ky/8QAGAEBAQEBAQAAAAAAAAAAAAAAAAMCBAH/xAAbEQEBAQACAwAAAAAAAAAAAAAAAQIRMQMSIf/aAAwDAQACEQMRAD8A+4oQhAIQhAIQle8ASTAQMkq1Q0S4gDiTCw7ZvAizRBPHOOOHTv8ABYcJJk3PF1z3DTuQdCpvYfla53M9keJv5LMdvqOiC1smABnPeD6BW7BsgeMRNtAOuq3Cm3QcrcOHRBjdu55zqO8THkQqX7lBuXX/AKmkjv7V/FdPDyAUYPmX7oM7d3UwLMZOX4Qbqpm7p/GG/wCEtvPL1laDQA7RJA5m0cSFkr7zGHsXJIAkGIm5Bt5oGdtFNrgz/utJMD/yGe8zKt2irUZBaDUE3HZkDlcT5rKzbXg3Mjh8ur2b1H5pA1IIIA4mbgIEpb/YTDg5pGctMDraR3hdGjXa4S0gjiDKpdTbUgw1+cG1uhXP2rcgnFTJY7qfUe8hB2ULg7PvepSOGs0kCO1EH+4x2XDpB5Lt0azXgOaQQciLhA6EIQCEIQCEIQCEIQCEKqrVvDbuPgBxP01QRX2kNtmdB7k6DmsYe5xkDEeMEMHT6rYygG3iTmSYklOLZZm/+0HLr7O+SSBbVo5a6mFQ4ODg3DcxziTmRpqe5dh5w9o3Gtp8AudV2vGDaATNySfDKOSDTiZTgGXOaIy43PJaaW0hwt4arjARYJqNQgy0/vy6IO1h4rHtu34bNbi/UQZjS7Rc3VDdvfrhI4AEeclZjEy2RYZm46FA+3VHPEOD8NvyQJB6+RkKjd+z6O7IIIuMjIN9Dlonc9pbJBtJDp1dpB9eiVzQ7lAiNCDqCOd+4oN/8tIH4p7lkqiDDgRwnI9DqmYyo0AtJAibEkDKxafZaae2B5wuZM24gGM7gRbggyUuy4OHIHpN/JdCuXlzXUyC2MpzJiDfSPVZauwuZlLm8dQOY17lfsG0CAwwI/DkO5BpqUNQYdlxz5ZESuFtWKk7EGfdv4tj7qpEmCJtr46L0APHLj9UVqIcIIkfLoMm6t7CsIILXjNp1GWJvEei3rk1dywBgdDgbGYiZuDe9+h4LVsO2lxLHiKjRJHEZYgg2IQhAIQhAIQle8AEnIIFrVYsLk5D3PIIpU45k3J4nikotP4jmdOA0H1ViCHibeaUFzQLYjqRA74JVoClBldVeZH3dozLhF54XWCju55EThvabyL3sbcvRdhxQ0IOFtFB1IAOMgmMXdrwlS0iLZLdvqmXUXAZyIHG+S51AS0SNB18UDu9VJCXDfVTHP0QTCKOyF7oFmgRyysIj4FEc/RaNm2nCIOUzIHqgtdQcGYXThbH4bWAuJm4hZQGlwOJzbiMj5g9PHVdVj2uyM965VWkAbCJmxzzIg8R7FB0aW1iS3UZjK/KdFYaAJkgE9B6rj4B8+q0Ud4vBh3aEdD+/wC4QdVKRGXh9EU3ggEZFMgUFYN57M4w9n4m8M45cdbc1uIUoM+79tFRs5OFnDnx6FalzNo2b7txqsn+tujmnMgfq18eK6NOoHAEGQRIPIoGQhCAWescTg3QEE9cwPfwV1R8Ak5ASs7BAk5ziPU5j27kFxKYBQ0JkEoQlN7eKAbxTIQgrrUQ4CbwZ8o91wdlNovac84Jt84gr0S4W2UpqOOQu2BxJF5HRANUqMPMojn6IJQQog8fRRhPHyCCQnqVJOV4ubQT06Kpk8szxCZrkEkq7ZWAuz/CMWXDhGazPOg709PYXPbbK3jrHJBoo7PUDpYRGIyC4kQCbRpw7l1FTs9AMEDIyf8AI3J71cghVvkZKxQUFbha6x7uqYHupHK7mdJ7Te4+q2Tp8hcjetMgtqjNhafEmZ8gg7qElGqHNDhkRI70IKtqM4W8TJ6Nv6x4pm59PVVOd23HgAP+R9R4K2mEDC3T5ZOoURGSBiUNCXFJjv8AnzROgEIQgSq+Gk8AVxTmPFdt7JBHER4riBpBg5ix66oJQhCAQhCCBmVDgZU693p/tSgRzsI56czGS7GybOWC5mb8h0XFrs/CYJLXAgAxPJegBQDggGylLr5oJUFBclInPw+qCupfu8+Sp2hgc0jQiPFaHKg5+aCjcFYlha7Np8nX9Q4dyFXRfg2kaCo0j/IX77A+KEGmmZnm93kSPZaWrHsuTf7Qf/a61tKCyUyrqNkEclIJwic4HiglolTh5qQpQLi5IxhMhALjb8qtoUqld2LC27oEmLCQOS6+ALPtOxipTex0lr2OaRycCDfvR5Xn93b6pVwMDu0QHYHAtfhNwcJuRGokLbjExInhr4L5vvvdz9opOazEamwF1OHNwVHbLbA/DqWkEGM5leS2beFSnUbUa8h7cjJJ6dOSjfLx3EL5uO4+7IXht2/aT95XYx9NrKbgGl0kkVDrMxhm2Ur3lCg55gWAzMeWecKk1NdLZ1NdKzmFK11N1Zdt2Y0b7QtH8vZw8zqtNKd3UPzHjA9ytuMLn7JLXuaRIvA6ZEE8R6LfTqTyPC3sgnFySvHPJWKEEQoKGmyhxQI4rPUKueVS9Bg2yicVJ4gllUZ/peQx3qD3KVdXPYJ5T3i/qEIH2M9lv9rf/kLWwrHsf4QOFvC3stTCgvapOY8UjSmGfz5wQOpUIQShCEEPyPRSAlfl4eqZBwd/bveK1LaqQxGk17X0wBifTfEgO1IiQDz4r5t9oH8EnZX/AH1KTQe7mSx5vDjwJmD3cJ+zrj/xbup+0bHWpUw0vc2G4spBB7jaxU94liW8TUr8+r7R9lu01KuyOfVe55NQtGLRrAABzvN18f27d9Si8sqscxwMEOEZcDqOYXr/ALNv4yZsrn0a7sNJ/aDrnC/K4GhHooeO8a+ubxX119fYX/T1Ul0LxX8V/wAd0TQqUtlqmpXcMLPug4kEm5DgNBOST7L91VWU6tavjx1HADG5xdhAm4NwcROd10e33iOv351xHrTtBJxCmTFpkSONtNPJJSrtsLsIkXvrlPBbiFV92cRPZjp2vFbbK3a26uE8OGkHmrDWGUieGvHJUt2BoOIySc5M+SvDQMgECtdnHVQ4pIhx4H1+DzQ8oEcVW4pnFVuKCiuew7o70KEle4cOPvb1QgvaILhwe7zOL3V7HKuu2Kjv6gHd47J/4+KaEGhpTMOfVZ2OhXU3eqC4KUgKZBKlQhBDtOqZKdPmiZAIQhBk3luqltDMFam2o3g4ZHiDmDzC8lX+yPZHVA5rqrWzdgII6BxGIeJ7l7hCzcy9s3Ob3Hg9m+zKnQ2j72m57mBssbihzXzqR+NpFoPmvQNqPaMMOFyR65rtyqn0sTIPDwMZr2STomZnpTu55LTiM39hZa1zqeOlaMTc5HG3eo2jaKgEECHDO9uXh8svWllfeYBht7G+nLzSfzK2Rm/DuWBwvI4JcaDQzeJDgX30sIvxhaX7ay3aF8vgXGq1JgjQjPmYSEnzN/HJB3cc3Fwq3uXN2feUNIgmJjLId/FWfzATZpvxz8EGljZcBxc3yg+yFbsLZqdJPsPfwQg0byEBruDoPR1vXD4Klj5XQrUg5paciI8VzKZ0OYMHqNe/PvQXgpqeul1WCmYc+qC8OPz6JxUCpa5WAoLZRKrACbvQScx80TKskyMvgTYjw9EDIS4+RRj5FAyEuPkUY+RQMlZkOgSVa0CcLjyChj7CxyGcILZWDeVUQBrM91wtTnHl5rg1X4jJzM8jn4gILC5ZjUJuI1Ee8juQWwM56yTKGG10Cuy+angoIUvPqlJQLhAyT7O2XDgLnuVZK17JSMQM3mB0+SUHY3VT7JdxPkP3nxQtlKmGgAZAR4KEDrBt1KDjGtj10Pt4LelewEEG4NkHNBUtN/nzgqy0tcWnMZHi3Q/XmpJyKC+U7XKgFO1yC8OThyzhyYOQXF1x80TSqC/JNjQWyplVYkY0FkoxKvEoL0Fhcka6w6BIXpGusOgQPVMggcCuI6lhJC65csW8KdsXCx6IOe6pBM93zqldV+aKXOSNNkAXzCglVud2s+XufZNnYIGa2SAF3t1bNfHoOy33Pt3Fc7YtjJIaPxHM/pbr36dei9FTphoAAgAQEDIQhAIQhBRtmy4xwcLg8/oVzA7MOEEWPVdpZtr2PFcWcPAjgflkGJjk0rPkToRYjh85KwPQXByYOVLXpg5BY53qmxKlxsmxILMSnEqsSMSCzEjEq8SjEgd7rHoolVvdZBcgcuSlyUuSlyDDvRgw2EG+VtOXOFgc8nJW7ZtAc7kLdVnqPOQGaBC8HLOeOQ/0ujsdE6CXOsPnzJVbHu64xDESZa2Bc5yRlbPkvS7FsWC5u45nQDgOXqgbYtkFNvFxu48T9AtCEIBCEIBCEIBCEIKNq2MP5EZH2PEcly3tLDDhHA6HkD7LtpalMOBBAIOhQcdSFfW3aRdhkfpJv3O9j4rJigwQQeBsf37kFsnj5KGOMacM0uJRiv1QW4+Xoj7zqkxIxIH+86qPvOqXEoxIJc88NeSC48khddGJBJJ4+Sx7dtMDCLk88km3bzDOy3tP4cOZ+izbNsznES1znGJwi985/SOqBaVM5D5zXQ2Dd5Jtd2p/K3lPw9F0Ni3LAGKwH5QT5u+niupTphogCANAgp2TYgzm45n25DktCEIBCEIBCEIBCEIBCEIBCEIBJUpBwhwBHNCEGSpuoflcW8j2h4G/mstTYKg0Dv7T7H90IQUnEM2PH+JPpKQ1xqQOtvVCEEf9S39TfEI/6gcQelz4BCEDMY45Nef8SPWFe3d9R2gb1N/AIQgr3d/B9GkcRL3uJklzjEnMxK7VKkGiGgAckIQOhCEAhCEAhCEAhCE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4" name="AutoShape 4" descr="data:image/jpeg;base64,/9j/4AAQSkZJRgABAQAAAQABAAD/2wCEAAkGBhQSERQUExQVFRUWFRUVGBgXFhQYFhwUFBUXFRcUGBUZHSceFxokGRkXHy8gIycpLCwsFh4xNTAqNSYrLCkBCQoKDQwNGQ4PGTQkHyI1LC81LDQvLCw0LjQpLCw2NTUwKSksLiwsKSwsKSk0KTQ2LDYsLCw2KSwsKSwqLCksLP/AABEIAMgAyAMBIgACEQEDEQH/xAAcAAACAwEBAQEAAAAAAAAAAAAAAgEDBAUGBwj/xAA7EAABAwIDBQcBBgYBBQAAAAABAAIRAyESMUEEBVFhcSKBkaGxwfDRBxMyQlLhBhVicoLxwhQjM5Ky/8QAGAEBAQEBAQAAAAAAAAAAAAAAAAMCBAH/xAAbEQEBAQACAwAAAAAAAAAAAAAAAQIRMQMSIf/aAAwDAQACEQMRAD8A+4oQhAIQhAIQle8ASTAQMkq1Q0S4gDiTCw7ZvAizRBPHOOOHTv8ABYcJJk3PF1z3DTuQdCpvYfla53M9keJv5LMdvqOiC1smABnPeD6BW7BsgeMRNtAOuq3Cm3QcrcOHRBjdu55zqO8THkQqX7lBuXX/AKmkjv7V/FdPDyAUYPmX7oM7d3UwLMZOX4Qbqpm7p/GG/wCEtvPL1laDQA7RJA5m0cSFkr7zGHsXJIAkGIm5Bt5oGdtFNrgz/utJMD/yGe8zKt2irUZBaDUE3HZkDlcT5rKzbXg3Mjh8ur2b1H5pA1IIIA4mbgIEpb/YTDg5pGctMDraR3hdGjXa4S0gjiDKpdTbUgw1+cG1uhXP2rcgnFTJY7qfUe8hB2ULg7PvepSOGs0kCO1EH+4x2XDpB5Lt0azXgOaQQciLhA6EIQCEIQCEIQCEIQCEKqrVvDbuPgBxP01QRX2kNtmdB7k6DmsYe5xkDEeMEMHT6rYygG3iTmSYklOLZZm/+0HLr7O+SSBbVo5a6mFQ4ODg3DcxziTmRpqe5dh5w9o3Gtp8AudV2vGDaATNySfDKOSDTiZTgGXOaIy43PJaaW0hwt4arjARYJqNQgy0/vy6IO1h4rHtu34bNbi/UQZjS7Rc3VDdvfrhI4AEeclZjEy2RYZm46FA+3VHPEOD8NvyQJB6+RkKjd+z6O7IIIuMjIN9Dlonc9pbJBtJDp1dpB9eiVzQ7lAiNCDqCOd+4oN/8tIH4p7lkqiDDgRwnI9DqmYyo0AtJAibEkDKxafZaae2B5wuZM24gGM7gRbggyUuy4OHIHpN/JdCuXlzXUyC2MpzJiDfSPVZauwuZlLm8dQOY17lfsG0CAwwI/DkO5BpqUNQYdlxz5ZESuFtWKk7EGfdv4tj7qpEmCJtr46L0APHLj9UVqIcIIkfLoMm6t7CsIILXjNp1GWJvEei3rk1dywBgdDgbGYiZuDe9+h4LVsO2lxLHiKjRJHEZYgg2IQhAIQhAIQle8AEnIIFrVYsLk5D3PIIpU45k3J4nikotP4jmdOA0H1ViCHibeaUFzQLYjqRA74JVoClBldVeZH3dozLhF54XWCju55EThvabyL3sbcvRdhxQ0IOFtFB1IAOMgmMXdrwlS0iLZLdvqmXUXAZyIHG+S51AS0SNB18UDu9VJCXDfVTHP0QTCKOyF7oFmgRyysIj4FEc/RaNm2nCIOUzIHqgtdQcGYXThbH4bWAuJm4hZQGlwOJzbiMj5g9PHVdVj2uyM965VWkAbCJmxzzIg8R7FB0aW1iS3UZjK/KdFYaAJkgE9B6rj4B8+q0Ud4vBh3aEdD+/wC4QdVKRGXh9EU3ggEZFMgUFYN57M4w9n4m8M45cdbc1uIUoM+79tFRs5OFnDnx6FalzNo2b7txqsn+tujmnMgfq18eK6NOoHAEGQRIPIoGQhCAWescTg3QEE9cwPfwV1R8Ak5ASs7BAk5ziPU5j27kFxKYBQ0JkEoQlN7eKAbxTIQgrrUQ4CbwZ8o91wdlNovac84Jt84gr0S4W2UpqOOQu2BxJF5HRANUqMPMojn6IJQQog8fRRhPHyCCQnqVJOV4ubQT06Kpk8szxCZrkEkq7ZWAuz/CMWXDhGazPOg709PYXPbbK3jrHJBoo7PUDpYRGIyC4kQCbRpw7l1FTs9AMEDIyf8AI3J71cghVvkZKxQUFbha6x7uqYHupHK7mdJ7Te4+q2Tp8hcjetMgtqjNhafEmZ8gg7qElGqHNDhkRI70IKtqM4W8TJ6Nv6x4pm59PVVOd23HgAP+R9R4K2mEDC3T5ZOoURGSBiUNCXFJjv8AnzROgEIQgSq+Gk8AVxTmPFdt7JBHER4riBpBg5ix66oJQhCAQhCCBmVDgZU693p/tSgRzsI56czGS7GybOWC5mb8h0XFrs/CYJLXAgAxPJegBQDggGylLr5oJUFBclInPw+qCupfu8+Sp2hgc0jQiPFaHKg5+aCjcFYlha7Np8nX9Q4dyFXRfg2kaCo0j/IX77A+KEGmmZnm93kSPZaWrHsuTf7Qf/a61tKCyUyrqNkEclIJwic4HiglolTh5qQpQLi5IxhMhALjb8qtoUqld2LC27oEmLCQOS6+ALPtOxipTex0lr2OaRycCDfvR5Xn93b6pVwMDu0QHYHAtfhNwcJuRGokLbjExInhr4L5vvvdz9opOazEamwF1OHNwVHbLbA/DqWkEGM5leS2beFSnUbUa8h7cjJJ6dOSjfLx3EL5uO4+7IXht2/aT95XYx9NrKbgGl0kkVDrMxhm2Ur3lCg55gWAzMeWecKk1NdLZ1NdKzmFK11N1Zdt2Y0b7QtH8vZw8zqtNKd3UPzHjA9ytuMLn7JLXuaRIvA6ZEE8R6LfTqTyPC3sgnFySvHPJWKEEQoKGmyhxQI4rPUKueVS9Bg2yicVJ4gllUZ/peQx3qD3KVdXPYJ5T3i/qEIH2M9lv9rf/kLWwrHsf4QOFvC3stTCgvapOY8UjSmGfz5wQOpUIQShCEEPyPRSAlfl4eqZBwd/bveK1LaqQxGk17X0wBifTfEgO1IiQDz4r5t9oH8EnZX/AH1KTQe7mSx5vDjwJmD3cJ+zrj/xbup+0bHWpUw0vc2G4spBB7jaxU94liW8TUr8+r7R9lu01KuyOfVe55NQtGLRrAABzvN18f27d9Si8sqscxwMEOEZcDqOYXr/ALNv4yZsrn0a7sNJ/aDrnC/K4GhHooeO8a+ubxX119fYX/T1Ul0LxX8V/wAd0TQqUtlqmpXcMLPug4kEm5DgNBOST7L91VWU6tavjx1HADG5xdhAm4NwcROd10e33iOv351xHrTtBJxCmTFpkSONtNPJJSrtsLsIkXvrlPBbiFV92cRPZjp2vFbbK3a26uE8OGkHmrDWGUieGvHJUt2BoOIySc5M+SvDQMgECtdnHVQ4pIhx4H1+DzQ8oEcVW4pnFVuKCiuew7o70KEle4cOPvb1QgvaILhwe7zOL3V7HKuu2Kjv6gHd47J/4+KaEGhpTMOfVZ2OhXU3eqC4KUgKZBKlQhBDtOqZKdPmiZAIQhBk3luqltDMFam2o3g4ZHiDmDzC8lX+yPZHVA5rqrWzdgII6BxGIeJ7l7hCzcy9s3Ob3Hg9m+zKnQ2j72m57mBssbihzXzqR+NpFoPmvQNqPaMMOFyR65rtyqn0sTIPDwMZr2STomZnpTu55LTiM39hZa1zqeOlaMTc5HG3eo2jaKgEECHDO9uXh8svWllfeYBht7G+nLzSfzK2Rm/DuWBwvI4JcaDQzeJDgX30sIvxhaX7ay3aF8vgXGq1JgjQjPmYSEnzN/HJB3cc3Fwq3uXN2feUNIgmJjLId/FWfzATZpvxz8EGljZcBxc3yg+yFbsLZqdJPsPfwQg0byEBruDoPR1vXD4Klj5XQrUg5paciI8VzKZ0OYMHqNe/PvQXgpqeul1WCmYc+qC8OPz6JxUCpa5WAoLZRKrACbvQScx80TKskyMvgTYjw9EDIS4+RRj5FAyEuPkUY+RQMlZkOgSVa0CcLjyChj7CxyGcILZWDeVUQBrM91wtTnHl5rg1X4jJzM8jn4gILC5ZjUJuI1Ee8juQWwM56yTKGG10Cuy+angoIUvPqlJQLhAyT7O2XDgLnuVZK17JSMQM3mB0+SUHY3VT7JdxPkP3nxQtlKmGgAZAR4KEDrBt1KDjGtj10Pt4LelewEEG4NkHNBUtN/nzgqy0tcWnMZHi3Q/XmpJyKC+U7XKgFO1yC8OThyzhyYOQXF1x80TSqC/JNjQWyplVYkY0FkoxKvEoL0Fhcka6w6BIXpGusOgQPVMggcCuI6lhJC65csW8KdsXCx6IOe6pBM93zqldV+aKXOSNNkAXzCglVud2s+XufZNnYIGa2SAF3t1bNfHoOy33Pt3Fc7YtjJIaPxHM/pbr36dei9FTphoAAgAQEDIQhAIQhBRtmy4xwcLg8/oVzA7MOEEWPVdpZtr2PFcWcPAjgflkGJjk0rPkToRYjh85KwPQXByYOVLXpg5BY53qmxKlxsmxILMSnEqsSMSCzEjEq8SjEgd7rHoolVvdZBcgcuSlyUuSlyDDvRgw2EG+VtOXOFgc8nJW7ZtAc7kLdVnqPOQGaBC8HLOeOQ/0ujsdE6CXOsPnzJVbHu64xDESZa2Bc5yRlbPkvS7FsWC5u45nQDgOXqgbYtkFNvFxu48T9AtCEIBCEIBCEIBCEIKNq2MP5EZH2PEcly3tLDDhHA6HkD7LtpalMOBBAIOhQcdSFfW3aRdhkfpJv3O9j4rJigwQQeBsf37kFsnj5KGOMacM0uJRiv1QW4+Xoj7zqkxIxIH+86qPvOqXEoxIJc88NeSC48khddGJBJJ4+Sx7dtMDCLk88km3bzDOy3tP4cOZ+izbNsznES1znGJwi985/SOqBaVM5D5zXQ2Dd5Jtd2p/K3lPw9F0Ni3LAGKwH5QT5u+niupTphogCANAgp2TYgzm45n25DktCEIBCEIBCEIBCEIBCEIBCEIBJUpBwhwBHNCEGSpuoflcW8j2h4G/mstTYKg0Dv7T7H90IQUnEM2PH+JPpKQ1xqQOtvVCEEf9S39TfEI/6gcQelz4BCEDMY45Nef8SPWFe3d9R2gb1N/AIQgr3d/B9GkcRL3uJklzjEnMxK7VKkGiGgAckIQOhCEAhCEAhCEAhCE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5" name="AutoShape 6" descr="data:image/jpeg;base64,/9j/4AAQSkZJRgABAQAAAQABAAD/2wCEAAkGBhQSERQUExQVFRUWFRUVGBgXFhQYFhwUFBUXFRcUGBUZHSceFxokGRkXHy8gIycpLCwsFh4xNTAqNSYrLCkBCQoKDQwNGQ4PGTQkHyI1LC81LDQvLCw0LjQpLCw2NTUwKSksLiwsKSwsKSk0KTQ2LDYsLCw2KSwsKSwqLCksLP/AABEIAMgAyAMBIgACEQEDEQH/xAAcAAACAwEBAQEAAAAAAAAAAAAAAgEDBAUGBwj/xAA7EAABAwIDBQcBBgYBBQAAAAABAAIRAyESMUEEBVFhcSKBkaGxwfDRBxMyQlLhBhVicoLxwhQjM5Ky/8QAGAEBAQEBAQAAAAAAAAAAAAAAAAMCBAH/xAAbEQEBAQACAwAAAAAAAAAAAAAAAQIRMQMSIf/aAAwDAQACEQMRAD8A+4oQhAIQhAIQle8ASTAQMkq1Q0S4gDiTCw7ZvAizRBPHOOOHTv8ABYcJJk3PF1z3DTuQdCpvYfla53M9keJv5LMdvqOiC1smABnPeD6BW7BsgeMRNtAOuq3Cm3QcrcOHRBjdu55zqO8THkQqX7lBuXX/AKmkjv7V/FdPDyAUYPmX7oM7d3UwLMZOX4Qbqpm7p/GG/wCEtvPL1laDQA7RJA5m0cSFkr7zGHsXJIAkGIm5Bt5oGdtFNrgz/utJMD/yGe8zKt2irUZBaDUE3HZkDlcT5rKzbXg3Mjh8ur2b1H5pA1IIIA4mbgIEpb/YTDg5pGctMDraR3hdGjXa4S0gjiDKpdTbUgw1+cG1uhXP2rcgnFTJY7qfUe8hB2ULg7PvepSOGs0kCO1EH+4x2XDpB5Lt0azXgOaQQciLhA6EIQCEIQCEIQCEIQCEKqrVvDbuPgBxP01QRX2kNtmdB7k6DmsYe5xkDEeMEMHT6rYygG3iTmSYklOLZZm/+0HLr7O+SSBbVo5a6mFQ4ODg3DcxziTmRpqe5dh5w9o3Gtp8AudV2vGDaATNySfDKOSDTiZTgGXOaIy43PJaaW0hwt4arjARYJqNQgy0/vy6IO1h4rHtu34bNbi/UQZjS7Rc3VDdvfrhI4AEeclZjEy2RYZm46FA+3VHPEOD8NvyQJB6+RkKjd+z6O7IIIuMjIN9Dlonc9pbJBtJDp1dpB9eiVzQ7lAiNCDqCOd+4oN/8tIH4p7lkqiDDgRwnI9DqmYyo0AtJAibEkDKxafZaae2B5wuZM24gGM7gRbggyUuy4OHIHpN/JdCuXlzXUyC2MpzJiDfSPVZauwuZlLm8dQOY17lfsG0CAwwI/DkO5BpqUNQYdlxz5ZESuFtWKk7EGfdv4tj7qpEmCJtr46L0APHLj9UVqIcIIkfLoMm6t7CsIILXjNp1GWJvEei3rk1dywBgdDgbGYiZuDe9+h4LVsO2lxLHiKjRJHEZYgg2IQhAIQhAIQle8AEnIIFrVYsLk5D3PIIpU45k3J4nikotP4jmdOA0H1ViCHibeaUFzQLYjqRA74JVoClBldVeZH3dozLhF54XWCju55EThvabyL3sbcvRdhxQ0IOFtFB1IAOMgmMXdrwlS0iLZLdvqmXUXAZyIHG+S51AS0SNB18UDu9VJCXDfVTHP0QTCKOyF7oFmgRyysIj4FEc/RaNm2nCIOUzIHqgtdQcGYXThbH4bWAuJm4hZQGlwOJzbiMj5g9PHVdVj2uyM965VWkAbCJmxzzIg8R7FB0aW1iS3UZjK/KdFYaAJkgE9B6rj4B8+q0Ud4vBh3aEdD+/wC4QdVKRGXh9EU3ggEZFMgUFYN57M4w9n4m8M45cdbc1uIUoM+79tFRs5OFnDnx6FalzNo2b7txqsn+tujmnMgfq18eK6NOoHAEGQRIPIoGQhCAWescTg3QEE9cwPfwV1R8Ak5ASs7BAk5ziPU5j27kFxKYBQ0JkEoQlN7eKAbxTIQgrrUQ4CbwZ8o91wdlNovac84Jt84gr0S4W2UpqOOQu2BxJF5HRANUqMPMojn6IJQQog8fRRhPHyCCQnqVJOV4ubQT06Kpk8szxCZrkEkq7ZWAuz/CMWXDhGazPOg709PYXPbbK3jrHJBoo7PUDpYRGIyC4kQCbRpw7l1FTs9AMEDIyf8AI3J71cghVvkZKxQUFbha6x7uqYHupHK7mdJ7Te4+q2Tp8hcjetMgtqjNhafEmZ8gg7qElGqHNDhkRI70IKtqM4W8TJ6Nv6x4pm59PVVOd23HgAP+R9R4K2mEDC3T5ZOoURGSBiUNCXFJjv8AnzROgEIQgSq+Gk8AVxTmPFdt7JBHER4riBpBg5ix66oJQhCAQhCCBmVDgZU693p/tSgRzsI56czGS7GybOWC5mb8h0XFrs/CYJLXAgAxPJegBQDggGylLr5oJUFBclInPw+qCupfu8+Sp2hgc0jQiPFaHKg5+aCjcFYlha7Np8nX9Q4dyFXRfg2kaCo0j/IX77A+KEGmmZnm93kSPZaWrHsuTf7Qf/a61tKCyUyrqNkEclIJwic4HiglolTh5qQpQLi5IxhMhALjb8qtoUqld2LC27oEmLCQOS6+ALPtOxipTex0lr2OaRycCDfvR5Xn93b6pVwMDu0QHYHAtfhNwcJuRGokLbjExInhr4L5vvvdz9opOazEamwF1OHNwVHbLbA/DqWkEGM5leS2beFSnUbUa8h7cjJJ6dOSjfLx3EL5uO4+7IXht2/aT95XYx9NrKbgGl0kkVDrMxhm2Ur3lCg55gWAzMeWecKk1NdLZ1NdKzmFK11N1Zdt2Y0b7QtH8vZw8zqtNKd3UPzHjA9ytuMLn7JLXuaRIvA6ZEE8R6LfTqTyPC3sgnFySvHPJWKEEQoKGmyhxQI4rPUKueVS9Bg2yicVJ4gllUZ/peQx3qD3KVdXPYJ5T3i/qEIH2M9lv9rf/kLWwrHsf4QOFvC3stTCgvapOY8UjSmGfz5wQOpUIQShCEEPyPRSAlfl4eqZBwd/bveK1LaqQxGk17X0wBifTfEgO1IiQDz4r5t9oH8EnZX/AH1KTQe7mSx5vDjwJmD3cJ+zrj/xbup+0bHWpUw0vc2G4spBB7jaxU94liW8TUr8+r7R9lu01KuyOfVe55NQtGLRrAABzvN18f27d9Si8sqscxwMEOEZcDqOYXr/ALNv4yZsrn0a7sNJ/aDrnC/K4GhHooeO8a+ubxX119fYX/T1Ul0LxX8V/wAd0TQqUtlqmpXcMLPug4kEm5DgNBOST7L91VWU6tavjx1HADG5xdhAm4NwcROd10e33iOv351xHrTtBJxCmTFpkSONtNPJJSrtsLsIkXvrlPBbiFV92cRPZjp2vFbbK3a26uE8OGkHmrDWGUieGvHJUt2BoOIySc5M+SvDQMgECtdnHVQ4pIhx4H1+DzQ8oEcVW4pnFVuKCiuew7o70KEle4cOPvb1QgvaILhwe7zOL3V7HKuu2Kjv6gHd47J/4+KaEGhpTMOfVZ2OhXU3eqC4KUgKZBKlQhBDtOqZKdPmiZAIQhBk3luqltDMFam2o3g4ZHiDmDzC8lX+yPZHVA5rqrWzdgII6BxGIeJ7l7hCzcy9s3Ob3Hg9m+zKnQ2j72m57mBssbihzXzqR+NpFoPmvQNqPaMMOFyR65rtyqn0sTIPDwMZr2STomZnpTu55LTiM39hZa1zqeOlaMTc5HG3eo2jaKgEECHDO9uXh8svWllfeYBht7G+nLzSfzK2Rm/DuWBwvI4JcaDQzeJDgX30sIvxhaX7ay3aF8vgXGq1JgjQjPmYSEnzN/HJB3cc3Fwq3uXN2feUNIgmJjLId/FWfzATZpvxz8EGljZcBxc3yg+yFbsLZqdJPsPfwQg0byEBruDoPR1vXD4Klj5XQrUg5paciI8VzKZ0OYMHqNe/PvQXgpqeul1WCmYc+qC8OPz6JxUCpa5WAoLZRKrACbvQScx80TKskyMvgTYjw9EDIS4+RRj5FAyEuPkUY+RQMlZkOgSVa0CcLjyChj7CxyGcILZWDeVUQBrM91wtTnHl5rg1X4jJzM8jn4gILC5ZjUJuI1Ee8juQWwM56yTKGG10Cuy+angoIUvPqlJQLhAyT7O2XDgLnuVZK17JSMQM3mB0+SUHY3VT7JdxPkP3nxQtlKmGgAZAR4KEDrBt1KDjGtj10Pt4LelewEEG4NkHNBUtN/nzgqy0tcWnMZHi3Q/XmpJyKC+U7XKgFO1yC8OThyzhyYOQXF1x80TSqC/JNjQWyplVYkY0FkoxKvEoL0Fhcka6w6BIXpGusOgQPVMggcCuI6lhJC65csW8KdsXCx6IOe6pBM93zqldV+aKXOSNNkAXzCglVud2s+XufZNnYIGa2SAF3t1bNfHoOy33Pt3Fc7YtjJIaPxHM/pbr36dei9FTphoAAgAQEDIQhAIQhBRtmy4xwcLg8/oVzA7MOEEWPVdpZtr2PFcWcPAjgflkGJjk0rPkToRYjh85KwPQXByYOVLXpg5BY53qmxKlxsmxILMSnEqsSMSCzEjEq8SjEgd7rHoolVvdZBcgcuSlyUuSlyDDvRgw2EG+VtOXOFgc8nJW7ZtAc7kLdVnqPOQGaBC8HLOeOQ/0ujsdE6CXOsPnzJVbHu64xDESZa2Bc5yRlbPkvS7FsWC5u45nQDgOXqgbYtkFNvFxu48T9AtCEIBCEIBCEIBCEIKNq2MP5EZH2PEcly3tLDDhHA6HkD7LtpalMOBBAIOhQcdSFfW3aRdhkfpJv3O9j4rJigwQQeBsf37kFsnj5KGOMacM0uJRiv1QW4+Xoj7zqkxIxIH+86qPvOqXEoxIJc88NeSC48khddGJBJJ4+Sx7dtMDCLk88km3bzDOy3tP4cOZ+izbNsznES1znGJwi985/SOqBaVM5D5zXQ2Dd5Jtd2p/K3lPw9F0Ni3LAGKwH5QT5u+niupTphogCANAgp2TYgzm45n25DktCEIBCEIBCEIBCEIBCEIBCEIBJUpBwhwBHNCEGSpuoflcW8j2h4G/mstTYKg0Dv7T7H90IQUnEM2PH+JPpKQ1xqQOtvVCEEf9S39TfEI/6gcQelz4BCEDMY45Nef8SPWFe3d9R2gb1N/AIQgr3d/B9GkcRL3uJklzjEnMxK7VKkGiGgAckIQOhCEAhCEAhCEAhCEH/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6" name="AutoShape 8" descr="data:image/jpeg;base64,/9j/4AAQSkZJRgABAQAAAQABAAD/2wCEAAkGBhQSERQUExQVFRUWFRUVGBgXFhQYFhwUFBUXFRcUGBUZHSceFxokGRkXHy8gIycpLCwsFh4xNTAqNSYrLCkBCQoKDQwNGQ4PGTQkHyI1LC81LDQvLCw0LjQpLCw2NTUwKSksLiwsKSwsKSk0KTQ2LDYsLCw2KSwsKSwqLCksLP/AABEIAMgAyAMBIgACEQEDEQH/xAAcAAACAwEBAQEAAAAAAAAAAAAAAgEDBAUGBwj/xAA7EAABAwIDBQcBBgYBBQAAAAABAAIRAyESMUEEBVFhcSKBkaGxwfDRBxMyQlLhBhVicoLxwhQjM5Ky/8QAGAEBAQEBAQAAAAAAAAAAAAAAAAMCBAH/xAAbEQEBAQACAwAAAAAAAAAAAAAAAQIRMQMSIf/aAAwDAQACEQMRAD8A+4oQhAIQhAIQle8ASTAQMkq1Q0S4gDiTCw7ZvAizRBPHOOOHTv8ABYcJJk3PF1z3DTuQdCpvYfla53M9keJv5LMdvqOiC1smABnPeD6BW7BsgeMRNtAOuq3Cm3QcrcOHRBjdu55zqO8THkQqX7lBuXX/AKmkjv7V/FdPDyAUYPmX7oM7d3UwLMZOX4Qbqpm7p/GG/wCEtvPL1laDQA7RJA5m0cSFkr7zGHsXJIAkGIm5Bt5oGdtFNrgz/utJMD/yGe8zKt2irUZBaDUE3HZkDlcT5rKzbXg3Mjh8ur2b1H5pA1IIIA4mbgIEpb/YTDg5pGctMDraR3hdGjXa4S0gjiDKpdTbUgw1+cG1uhXP2rcgnFTJY7qfUe8hB2ULg7PvepSOGs0kCO1EH+4x2XDpB5Lt0azXgOaQQciLhA6EIQCEIQCEIQCEIQCEKqrVvDbuPgBxP01QRX2kNtmdB7k6DmsYe5xkDEeMEMHT6rYygG3iTmSYklOLZZm/+0HLr7O+SSBbVo5a6mFQ4ODg3DcxziTmRpqe5dh5w9o3Gtp8AudV2vGDaATNySfDKOSDTiZTgGXOaIy43PJaaW0hwt4arjARYJqNQgy0/vy6IO1h4rHtu34bNbi/UQZjS7Rc3VDdvfrhI4AEeclZjEy2RYZm46FA+3VHPEOD8NvyQJB6+RkKjd+z6O7IIIuMjIN9Dlonc9pbJBtJDp1dpB9eiVzQ7lAiNCDqCOd+4oN/8tIH4p7lkqiDDgRwnI9DqmYyo0AtJAibEkDKxafZaae2B5wuZM24gGM7gRbggyUuy4OHIHpN/JdCuXlzXUyC2MpzJiDfSPVZauwuZlLm8dQOY17lfsG0CAwwI/DkO5BpqUNQYdlxz5ZESuFtWKk7EGfdv4tj7qpEmCJtr46L0APHLj9UVqIcIIkfLoMm6t7CsIILXjNp1GWJvEei3rk1dywBgdDgbGYiZuDe9+h4LVsO2lxLHiKjRJHEZYgg2IQhAIQhAIQle8AEnIIFrVYsLk5D3PIIpU45k3J4nikotP4jmdOA0H1ViCHibeaUFzQLYjqRA74JVoClBldVeZH3dozLhF54XWCju55EThvabyL3sbcvRdhxQ0IOFtFB1IAOMgmMXdrwlS0iLZLdvqmXUXAZyIHG+S51AS0SNB18UDu9VJCXDfVTHP0QTCKOyF7oFmgRyysIj4FEc/RaNm2nCIOUzIHqgtdQcGYXThbH4bWAuJm4hZQGlwOJzbiMj5g9PHVdVj2uyM965VWkAbCJmxzzIg8R7FB0aW1iS3UZjK/KdFYaAJkgE9B6rj4B8+q0Ud4vBh3aEdD+/wC4QdVKRGXh9EU3ggEZFMgUFYN57M4w9n4m8M45cdbc1uIUoM+79tFRs5OFnDnx6FalzNo2b7txqsn+tujmnMgfq18eK6NOoHAEGQRIPIoGQhCAWescTg3QEE9cwPfwV1R8Ak5ASs7BAk5ziPU5j27kFxKYBQ0JkEoQlN7eKAbxTIQgrrUQ4CbwZ8o91wdlNovac84Jt84gr0S4W2UpqOOQu2BxJF5HRANUqMPMojn6IJQQog8fRRhPHyCCQnqVJOV4ubQT06Kpk8szxCZrkEkq7ZWAuz/CMWXDhGazPOg709PYXPbbK3jrHJBoo7PUDpYRGIyC4kQCbRpw7l1FTs9AMEDIyf8AI3J71cghVvkZKxQUFbha6x7uqYHupHK7mdJ7Te4+q2Tp8hcjetMgtqjNhafEmZ8gg7qElGqHNDhkRI70IKtqM4W8TJ6Nv6x4pm59PVVOd23HgAP+R9R4K2mEDC3T5ZOoURGSBiUNCXFJjv8AnzROgEIQgSq+Gk8AVxTmPFdt7JBHER4riBpBg5ix66oJQhCAQhCCBmVDgZU693p/tSgRzsI56czGS7GybOWC5mb8h0XFrs/CYJLXAgAxPJegBQDggGylLr5oJUFBclInPw+qCupfu8+Sp2hgc0jQiPFaHKg5+aCjcFYlha7Np8nX9Q4dyFXRfg2kaCo0j/IX77A+KEGmmZnm93kSPZaWrHsuTf7Qf/a61tKCyUyrqNkEclIJwic4HiglolTh5qQpQLi5IxhMhALjb8qtoUqld2LC27oEmLCQOS6+ALPtOxipTex0lr2OaRycCDfvR5Xn93b6pVwMDu0QHYHAtfhNwcJuRGokLbjExInhr4L5vvvdz9opOazEamwF1OHNwVHbLbA/DqWkEGM5leS2beFSnUbUa8h7cjJJ6dOSjfLx3EL5uO4+7IXht2/aT95XYx9NrKbgGl0kkVDrMxhm2Ur3lCg55gWAzMeWecKk1NdLZ1NdKzmFK11N1Zdt2Y0b7QtH8vZw8zqtNKd3UPzHjA9ytuMLn7JLXuaRIvA6ZEE8R6LfTqTyPC3sgnFySvHPJWKEEQoKGmyhxQI4rPUKueVS9Bg2yicVJ4gllUZ/peQx3qD3KVdXPYJ5T3i/qEIH2M9lv9rf/kLWwrHsf4QOFvC3stTCgvapOY8UjSmGfz5wQOpUIQShCEEPyPRSAlfl4eqZBwd/bveK1LaqQxGk17X0wBifTfEgO1IiQDz4r5t9oH8EnZX/AH1KTQe7mSx5vDjwJmD3cJ+zrj/xbup+0bHWpUw0vc2G4spBB7jaxU94liW8TUr8+r7R9lu01KuyOfVe55NQtGLRrAABzvN18f27d9Si8sqscxwMEOEZcDqOYXr/ALNv4yZsrn0a7sNJ/aDrnC/K4GhHooeO8a+ubxX119fYX/T1Ul0LxX8V/wAd0TQqUtlqmpXcMLPug4kEm5DgNBOST7L91VWU6tavjx1HADG5xdhAm4NwcROd10e33iOv351xHrTtBJxCmTFpkSONtNPJJSrtsLsIkXvrlPBbiFV92cRPZjp2vFbbK3a26uE8OGkHmrDWGUieGvHJUt2BoOIySc5M+SvDQMgECtdnHVQ4pIhx4H1+DzQ8oEcVW4pnFVuKCiuew7o70KEle4cOPvb1QgvaILhwe7zOL3V7HKuu2Kjv6gHd47J/4+KaEGhpTMOfVZ2OhXU3eqC4KUgKZBKlQhBDtOqZKdPmiZAIQhBk3luqltDMFam2o3g4ZHiDmDzC8lX+yPZHVA5rqrWzdgII6BxGIeJ7l7hCzcy9s3Ob3Hg9m+zKnQ2j72m57mBssbihzXzqR+NpFoPmvQNqPaMMOFyR65rtyqn0sTIPDwMZr2STomZnpTu55LTiM39hZa1zqeOlaMTc5HG3eo2jaKgEECHDO9uXh8svWllfeYBht7G+nLzSfzK2Rm/DuWBwvI4JcaDQzeJDgX30sIvxhaX7ay3aF8vgXGq1JgjQjPmYSEnzN/HJB3cc3Fwq3uXN2feUNIgmJjLId/FWfzATZpvxz8EGljZcBxc3yg+yFbsLZqdJPsPfwQg0byEBruDoPR1vXD4Klj5XQrUg5paciI8VzKZ0OYMHqNe/PvQXgpqeul1WCmYc+qC8OPz6JxUCpa5WAoLZRKrACbvQScx80TKskyMvgTYjw9EDIS4+RRj5FAyEuPkUY+RQMlZkOgSVa0CcLjyChj7CxyGcILZWDeVUQBrM91wtTnHl5rg1X4jJzM8jn4gILC5ZjUJuI1Ee8juQWwM56yTKGG10Cuy+angoIUvPqlJQLhAyT7O2XDgLnuVZK17JSMQM3mB0+SUHY3VT7JdxPkP3nxQtlKmGgAZAR4KEDrBt1KDjGtj10Pt4LelewEEG4NkHNBUtN/nzgqy0tcWnMZHi3Q/XmpJyKC+U7XKgFO1yC8OThyzhyYOQXF1x80TSqC/JNjQWyplVYkY0FkoxKvEoL0Fhcka6w6BIXpGusOgQPVMggcCuI6lhJC65csW8KdsXCx6IOe6pBM93zqldV+aKXOSNNkAXzCglVud2s+XufZNnYIGa2SAF3t1bNfHoOy33Pt3Fc7YtjJIaPxHM/pbr36dei9FTphoAAgAQEDIQhAIQhBRtmy4xwcLg8/oVzA7MOEEWPVdpZtr2PFcWcPAjgflkGJjk0rPkToRYjh85KwPQXByYOVLXpg5BY53qmxKlxsmxILMSnEqsSMSCzEjEq8SjEgd7rHoolVvdZBcgcuSlyUuSlyDDvRgw2EG+VtOXOFgc8nJW7ZtAc7kLdVnqPOQGaBC8HLOeOQ/0ujsdE6CXOsPnzJVbHu64xDESZa2Bc5yRlbPkvS7FsWC5u45nQDgOXqgbYtkFNvFxu48T9AtCEIBCEIBCEIBCEIKNq2MP5EZH2PEcly3tLDDhHA6HkD7LtpalMOBBAIOhQcdSFfW3aRdhkfpJv3O9j4rJigwQQeBsf37kFsnj5KGOMacM0uJRiv1QW4+Xoj7zqkxIxIH+86qPvOqXEoxIJc88NeSC48khddGJBJJ4+Sx7dtMDCLk88km3bzDOy3tP4cOZ+izbNsznES1znGJwi985/SOqBaVM5D5zXQ2Dd5Jtd2p/K3lPw9F0Ni3LAGKwH5QT5u+niupTphogCANAgp2TYgzm45n25DktCEIBCEIBCEIBCEIBCEIBCEIBJUpBwhwBHNCEGSpuoflcW8j2h4G/mstTYKg0Dv7T7H90IQUnEM2PH+JPpKQ1xqQOtvVCEEf9S39TfEI/6gcQelz4BCEDMY45Nef8SPWFe3d9R2gb1N/AIQgr3d/B9GkcRL3uJklzjEnMxK7VKkGiGgAckIQOhCEAhCEAhCEAhCEH/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220414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332656"/>
            <a:ext cx="8208912" cy="720080"/>
          </a:xfrm>
        </p:spPr>
        <p:txBody>
          <a:bodyPr/>
          <a:lstStyle/>
          <a:p>
            <a:pPr marL="0" indent="0" algn="just">
              <a:buNone/>
            </a:pPr>
            <a:r>
              <a:rPr lang="es-ES" sz="4000" dirty="0">
                <a:solidFill>
                  <a:srgbClr val="FF0000"/>
                </a:solidFill>
                <a:latin typeface="Californian FB" pitchFamily="18" charset="0"/>
              </a:rPr>
              <a:t>Veamos un ejemplo:</a:t>
            </a:r>
          </a:p>
        </p:txBody>
      </p:sp>
      <p:sp>
        <p:nvSpPr>
          <p:cNvPr id="3" name="2 Marcador de contenido"/>
          <p:cNvSpPr>
            <a:spLocks noGrp="1"/>
          </p:cNvSpPr>
          <p:nvPr>
            <p:ph sz="quarter" idx="13"/>
          </p:nvPr>
        </p:nvSpPr>
        <p:spPr>
          <a:xfrm>
            <a:off x="323528" y="1268760"/>
            <a:ext cx="8640960" cy="5256584"/>
          </a:xfrm>
        </p:spPr>
        <p:txBody>
          <a:bodyPr>
            <a:normAutofit lnSpcReduction="10000"/>
          </a:bodyPr>
          <a:lstStyle/>
          <a:p>
            <a:pPr marL="45720" indent="0" algn="just">
              <a:buNone/>
            </a:pPr>
            <a:r>
              <a:rPr lang="es-MX" dirty="0">
                <a:latin typeface="Californian FB" pitchFamily="18" charset="0"/>
              </a:rPr>
              <a:t>Suponer que la economía de un país es muy básica y solo se produce leche:</a:t>
            </a:r>
            <a:endParaRPr lang="es-ES" dirty="0">
              <a:latin typeface="Californian FB" pitchFamily="18" charset="0"/>
            </a:endParaRPr>
          </a:p>
          <a:p>
            <a:pPr marL="45720" indent="0" algn="just">
              <a:buNone/>
            </a:pPr>
            <a:r>
              <a:rPr lang="es-MX" dirty="0">
                <a:latin typeface="Californian FB" pitchFamily="18" charset="0"/>
              </a:rPr>
              <a:t>En el año 2000 se producen 100 litros de leche, siendo el precio de la leche de 1 euro/litro. Por tanto, el PIB (año 2000) es de 100 euros.</a:t>
            </a:r>
            <a:endParaRPr lang="es-ES" dirty="0">
              <a:latin typeface="Californian FB" pitchFamily="18" charset="0"/>
            </a:endParaRPr>
          </a:p>
          <a:p>
            <a:pPr marL="45720" indent="0" algn="just">
              <a:buNone/>
            </a:pPr>
            <a:r>
              <a:rPr lang="es-MX" dirty="0">
                <a:latin typeface="Californian FB" pitchFamily="18" charset="0"/>
              </a:rPr>
              <a:t>En el año 2001 se producen 110 litros de leche, siendo ahora el precio de la leche de 1,2 euros/litro. El PIB (año 2001) es de 132 euros.</a:t>
            </a:r>
            <a:endParaRPr lang="es-ES" dirty="0">
              <a:latin typeface="Californian FB" pitchFamily="18" charset="0"/>
            </a:endParaRPr>
          </a:p>
          <a:p>
            <a:pPr marL="45720" indent="0" algn="just">
              <a:buNone/>
            </a:pPr>
            <a:r>
              <a:rPr lang="es-MX" dirty="0">
                <a:latin typeface="Californian FB" pitchFamily="18" charset="0"/>
              </a:rPr>
              <a:t>Si calculamos el crecimiento del PIB entre estos dos años obtenemos un 32%, pero si eliminamos la variación del precio de la leche el crecimiento es significativamente menor.</a:t>
            </a:r>
            <a:endParaRPr lang="es-ES" dirty="0">
              <a:latin typeface="Californian FB" pitchFamily="18" charset="0"/>
            </a:endParaRPr>
          </a:p>
          <a:p>
            <a:pPr marL="45720" indent="0" algn="just">
              <a:buNone/>
            </a:pPr>
            <a:r>
              <a:rPr lang="es-MX" dirty="0">
                <a:latin typeface="Californian FB" pitchFamily="18" charset="0"/>
              </a:rPr>
              <a:t>Si mantenemos en 2001 el precio del año anterior, entonces el PIB (2001) es de 110 euros (110 litros * 1 euro/litro). Luego el crecimiento del PIB sería del 10% (=110/100).</a:t>
            </a:r>
            <a:endParaRPr lang="es-ES" dirty="0">
              <a:latin typeface="Californian FB" pitchFamily="18" charset="0"/>
            </a:endParaRPr>
          </a:p>
          <a:p>
            <a:pPr marL="45720" indent="0" algn="just">
              <a:buNone/>
            </a:pPr>
            <a:r>
              <a:rPr lang="es-MX" dirty="0">
                <a:latin typeface="Californian FB" pitchFamily="18" charset="0"/>
              </a:rPr>
              <a:t>En el primer caso (crecimiento del 32%) hemos comparado </a:t>
            </a:r>
            <a:r>
              <a:rPr lang="es-MX" b="1" dirty="0">
                <a:latin typeface="Californian FB" pitchFamily="18" charset="0"/>
              </a:rPr>
              <a:t>PIB nominales</a:t>
            </a:r>
            <a:r>
              <a:rPr lang="es-MX" dirty="0">
                <a:latin typeface="Californian FB" pitchFamily="18" charset="0"/>
              </a:rPr>
              <a:t> (cada uno medido en los precios vigentes en su ejercicio), mientras que en el segundo caso (crecimiento del 10%) hemos comparado</a:t>
            </a:r>
            <a:r>
              <a:rPr lang="es-MX" b="1" dirty="0">
                <a:latin typeface="Californian FB" pitchFamily="18" charset="0"/>
              </a:rPr>
              <a:t> PIB reales</a:t>
            </a:r>
            <a:r>
              <a:rPr lang="es-MX" dirty="0">
                <a:latin typeface="Californian FB" pitchFamily="18" charset="0"/>
              </a:rPr>
              <a:t> (ambos PIB medidos aplicando el mismo precio).</a:t>
            </a:r>
            <a:endParaRPr lang="es-ES" dirty="0">
              <a:latin typeface="Californian FB" pitchFamily="18" charset="0"/>
            </a:endParaRPr>
          </a:p>
          <a:p>
            <a:pPr marL="45720" indent="0">
              <a:buNone/>
            </a:pPr>
            <a:endParaRPr lang="es-ES" dirty="0"/>
          </a:p>
        </p:txBody>
      </p:sp>
    </p:spTree>
    <p:extLst>
      <p:ext uri="{BB962C8B-B14F-4D97-AF65-F5344CB8AC3E}">
        <p14:creationId xmlns:p14="http://schemas.microsoft.com/office/powerpoint/2010/main" val="74987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p:cNvSpPr txBox="1">
            <a:spLocks/>
          </p:cNvSpPr>
          <p:nvPr/>
        </p:nvSpPr>
        <p:spPr>
          <a:xfrm>
            <a:off x="1043608" y="692696"/>
            <a:ext cx="7056784" cy="5688632"/>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ctr">
              <a:buNone/>
            </a:pPr>
            <a:r>
              <a:rPr lang="es-MX" sz="3600" dirty="0">
                <a:solidFill>
                  <a:srgbClr val="FF0000"/>
                </a:solidFill>
                <a:latin typeface="Californian FB" pitchFamily="18" charset="0"/>
              </a:rPr>
              <a:t>PIB NOMINAL</a:t>
            </a:r>
          </a:p>
          <a:p>
            <a:pPr algn="ctr"/>
            <a:endParaRPr lang="es-MX" sz="3600" dirty="0">
              <a:solidFill>
                <a:schemeClr val="tx1"/>
              </a:solidFill>
            </a:endParaRPr>
          </a:p>
          <a:p>
            <a:pPr marL="45720" indent="0" algn="just">
              <a:buNone/>
            </a:pPr>
            <a:r>
              <a:rPr lang="es-MX" sz="2400" dirty="0">
                <a:solidFill>
                  <a:schemeClr val="tx1"/>
                </a:solidFill>
                <a:latin typeface="Californian FB" pitchFamily="18" charset="0"/>
              </a:rPr>
              <a:t>Producción de bienes y servicios valorados a precios vigentes. Para sacar el PIB nominal es necesario tener los precios y cantidades de los bienes para luego multiplicarlos y obtener el resultado</a:t>
            </a:r>
          </a:p>
          <a:p>
            <a:endParaRPr lang="es-MX" sz="4000" dirty="0">
              <a:solidFill>
                <a:schemeClr val="tx1"/>
              </a:solidFill>
            </a:endParaRPr>
          </a:p>
          <a:p>
            <a:endParaRPr lang="es-MX" sz="4000" dirty="0">
              <a:solidFill>
                <a:schemeClr val="tx1"/>
              </a:solidFill>
            </a:endParaRPr>
          </a:p>
        </p:txBody>
      </p:sp>
    </p:spTree>
    <p:extLst>
      <p:ext uri="{BB962C8B-B14F-4D97-AF65-F5344CB8AC3E}">
        <p14:creationId xmlns:p14="http://schemas.microsoft.com/office/powerpoint/2010/main" val="412617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p:cNvSpPr txBox="1">
            <a:spLocks/>
          </p:cNvSpPr>
          <p:nvPr/>
        </p:nvSpPr>
        <p:spPr>
          <a:xfrm>
            <a:off x="323528" y="404664"/>
            <a:ext cx="8568952" cy="6264696"/>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ctr">
              <a:buNone/>
            </a:pPr>
            <a:r>
              <a:rPr lang="es-MX" sz="3600" dirty="0">
                <a:solidFill>
                  <a:srgbClr val="FF0000"/>
                </a:solidFill>
                <a:latin typeface="Californian FB" pitchFamily="18" charset="0"/>
              </a:rPr>
              <a:t>PIB REAL</a:t>
            </a:r>
          </a:p>
          <a:p>
            <a:pPr marL="45720" indent="0" algn="just">
              <a:buNone/>
            </a:pPr>
            <a:r>
              <a:rPr lang="es-MX" sz="2400" dirty="0">
                <a:solidFill>
                  <a:schemeClr val="tx1"/>
                </a:solidFill>
                <a:latin typeface="Californian FB" pitchFamily="18" charset="0"/>
              </a:rPr>
              <a:t>Producción de bienes y servicios valorados y considerando la variación de precios de los bienes y servicios en el periodo seleccionado.</a:t>
            </a:r>
          </a:p>
          <a:p>
            <a:pPr marL="45720" indent="0" algn="just">
              <a:buNone/>
            </a:pPr>
            <a:endParaRPr lang="es-MX" sz="2400" dirty="0">
              <a:solidFill>
                <a:schemeClr val="tx1"/>
              </a:solidFill>
            </a:endParaRPr>
          </a:p>
          <a:p>
            <a:pPr marL="45720" indent="0" algn="just">
              <a:buNone/>
            </a:pPr>
            <a:r>
              <a:rPr lang="es-MX" sz="2400" dirty="0">
                <a:solidFill>
                  <a:schemeClr val="tx1"/>
                </a:solidFill>
                <a:latin typeface="Californian FB" pitchFamily="18" charset="0"/>
              </a:rPr>
              <a:t>PIB real = PIB nominal / deflactor del PIB</a:t>
            </a:r>
          </a:p>
          <a:p>
            <a:pPr marL="45720" indent="0" algn="just">
              <a:buNone/>
            </a:pPr>
            <a:endParaRPr lang="es-MX" sz="2400" dirty="0">
              <a:latin typeface="Californian FB" pitchFamily="18" charset="0"/>
            </a:endParaRPr>
          </a:p>
          <a:p>
            <a:pPr marL="45720" indent="0" algn="just">
              <a:buNone/>
            </a:pPr>
            <a:r>
              <a:rPr lang="es-MX" sz="2400" dirty="0">
                <a:solidFill>
                  <a:schemeClr val="tx1"/>
                </a:solidFill>
                <a:latin typeface="Californian FB" pitchFamily="18" charset="0"/>
              </a:rPr>
              <a:t>El "deflactor del PIB" es un índice de precios que recoge la variación que se ha producido en el nivel de precios de un país durante un periodo determinado. </a:t>
            </a:r>
          </a:p>
          <a:p>
            <a:pPr marL="45720" indent="0" algn="just">
              <a:buNone/>
            </a:pPr>
            <a:endParaRPr lang="es-MX" sz="2400" dirty="0">
              <a:solidFill>
                <a:schemeClr val="tx1"/>
              </a:solidFill>
              <a:latin typeface="Californian FB" pitchFamily="18" charset="0"/>
            </a:endParaRPr>
          </a:p>
          <a:p>
            <a:pPr marL="45720" indent="0" algn="just">
              <a:buNone/>
            </a:pPr>
            <a:r>
              <a:rPr lang="es-MX" sz="2400" dirty="0">
                <a:solidFill>
                  <a:schemeClr val="tx1"/>
                </a:solidFill>
                <a:latin typeface="Californian FB" pitchFamily="18" charset="0"/>
              </a:rPr>
              <a:t>En el ejemplo anterior, el deflactor del PIB sería 1.2, puesto que:  Precios 2001/Precios 2000 = 1.2/1 = 1.2    Por lo tanto el PIB real del año 2001 es: 132/1.2 = 110 Euros.</a:t>
            </a:r>
          </a:p>
        </p:txBody>
      </p:sp>
    </p:spTree>
    <p:extLst>
      <p:ext uri="{BB962C8B-B14F-4D97-AF65-F5344CB8AC3E}">
        <p14:creationId xmlns:p14="http://schemas.microsoft.com/office/powerpoint/2010/main" val="133769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7622232" cy="1143000"/>
          </a:xfrm>
        </p:spPr>
        <p:txBody>
          <a:bodyPr/>
          <a:lstStyle/>
          <a:p>
            <a:pPr marL="0" indent="0" algn="ctr">
              <a:buNone/>
            </a:pPr>
            <a:r>
              <a:rPr lang="es-MX" sz="3600" dirty="0"/>
              <a:t>CONTABILIDAD PARA LOS CAMBIOS EN LOS PRECIOS</a:t>
            </a:r>
          </a:p>
        </p:txBody>
      </p:sp>
      <p:sp>
        <p:nvSpPr>
          <p:cNvPr id="3" name="2 Marcador de contenido"/>
          <p:cNvSpPr>
            <a:spLocks noGrp="1"/>
          </p:cNvSpPr>
          <p:nvPr>
            <p:ph sz="quarter" idx="13"/>
          </p:nvPr>
        </p:nvSpPr>
        <p:spPr>
          <a:xfrm>
            <a:off x="1403648" y="2348880"/>
            <a:ext cx="6912768" cy="3474720"/>
          </a:xfrm>
        </p:spPr>
        <p:txBody>
          <a:bodyPr/>
          <a:lstStyle/>
          <a:p>
            <a:pPr marL="45720" indent="0" algn="just">
              <a:buNone/>
            </a:pPr>
            <a:r>
              <a:rPr lang="es-MX" dirty="0"/>
              <a:t>El producto interno bruto mide el valor del producto en la monedad actual.</a:t>
            </a:r>
          </a:p>
          <a:p>
            <a:pPr algn="just"/>
            <a:endParaRPr lang="es-MX" dirty="0"/>
          </a:p>
        </p:txBody>
      </p:sp>
      <p:sp>
        <p:nvSpPr>
          <p:cNvPr id="4" name="1 Título"/>
          <p:cNvSpPr txBox="1">
            <a:spLocks/>
          </p:cNvSpPr>
          <p:nvPr/>
        </p:nvSpPr>
        <p:spPr>
          <a:xfrm>
            <a:off x="611560" y="3776464"/>
            <a:ext cx="756084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s-MX" dirty="0"/>
              <a:t>PIB nominal  y  PIB real </a:t>
            </a:r>
            <a:br>
              <a:rPr lang="es-MX" dirty="0"/>
            </a:br>
            <a:endParaRPr lang="es-MX" dirty="0"/>
          </a:p>
        </p:txBody>
      </p:sp>
      <p:sp>
        <p:nvSpPr>
          <p:cNvPr id="5" name="2 Marcador de contenido"/>
          <p:cNvSpPr txBox="1">
            <a:spLocks/>
          </p:cNvSpPr>
          <p:nvPr/>
        </p:nvSpPr>
        <p:spPr>
          <a:xfrm>
            <a:off x="4644008" y="4653136"/>
            <a:ext cx="4248472" cy="182404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s-MX" dirty="0"/>
              <a:t>Medida del PIB que elimina el impacto del cambio en los precios de los bienes y servicios por efecto de la inflación.</a:t>
            </a:r>
          </a:p>
        </p:txBody>
      </p:sp>
      <p:sp>
        <p:nvSpPr>
          <p:cNvPr id="7" name="2 Marcador de contenido"/>
          <p:cNvSpPr txBox="1">
            <a:spLocks/>
          </p:cNvSpPr>
          <p:nvPr/>
        </p:nvSpPr>
        <p:spPr>
          <a:xfrm>
            <a:off x="467544" y="4653136"/>
            <a:ext cx="4248472" cy="182404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s-MX" dirty="0"/>
              <a:t>Basado en los precios que prevalecen en el momento de la transacción, PIB en moneda actual.</a:t>
            </a:r>
          </a:p>
        </p:txBody>
      </p:sp>
    </p:spTree>
    <p:extLst>
      <p:ext uri="{BB962C8B-B14F-4D97-AF65-F5344CB8AC3E}">
        <p14:creationId xmlns:p14="http://schemas.microsoft.com/office/powerpoint/2010/main" val="90035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043608" y="3861048"/>
            <a:ext cx="7056784" cy="1224136"/>
          </a:xfrm>
        </p:spPr>
        <p:txBody>
          <a:bodyPr>
            <a:normAutofit/>
          </a:bodyPr>
          <a:lstStyle/>
          <a:p>
            <a:endParaRPr lang="es-ES" sz="2800" b="1" dirty="0"/>
          </a:p>
          <a:p>
            <a:pPr marL="45720" indent="0" algn="just">
              <a:buNone/>
            </a:pPr>
            <a:endParaRPr lang="es-MX" sz="2800" dirty="0">
              <a:latin typeface="Californian FB" pitchFamily="18" charset="0"/>
            </a:endParaRPr>
          </a:p>
        </p:txBody>
      </p:sp>
      <p:sp>
        <p:nvSpPr>
          <p:cNvPr id="5" name="4 Rectángulo"/>
          <p:cNvSpPr/>
          <p:nvPr/>
        </p:nvSpPr>
        <p:spPr>
          <a:xfrm>
            <a:off x="251520" y="370220"/>
            <a:ext cx="8784976" cy="575542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MX" sz="3600" b="1" dirty="0">
                <a:ln w="11430"/>
                <a:solidFill>
                  <a:schemeClr val="tx2"/>
                </a:solidFill>
                <a:effectLst>
                  <a:outerShdw blurRad="80000" dist="40000" dir="5040000" algn="tl">
                    <a:srgbClr val="000000">
                      <a:alpha val="30000"/>
                    </a:srgbClr>
                  </a:outerShdw>
                </a:effectLst>
                <a:latin typeface="Californian FB" pitchFamily="18" charset="0"/>
              </a:rPr>
              <a:t>Ciclo económico</a:t>
            </a:r>
          </a:p>
          <a:p>
            <a:pPr algn="ctr"/>
            <a:endParaRPr lang="es-MX" sz="4000" b="1" dirty="0">
              <a:ln w="11430"/>
              <a:solidFill>
                <a:schemeClr val="tx2"/>
              </a:solidFill>
              <a:effectLst>
                <a:outerShdw blurRad="80000" dist="40000" dir="5040000" algn="tl">
                  <a:srgbClr val="000000">
                    <a:alpha val="30000"/>
                  </a:srgbClr>
                </a:outerShdw>
              </a:effectLst>
              <a:latin typeface="Californian FB" pitchFamily="18" charset="0"/>
            </a:endParaRPr>
          </a:p>
          <a:p>
            <a:pPr algn="just"/>
            <a:r>
              <a:rPr lang="es-MX" sz="2400" b="1" dirty="0">
                <a:ln w="11430"/>
                <a:solidFill>
                  <a:schemeClr val="tx2"/>
                </a:solidFill>
                <a:effectLst>
                  <a:outerShdw blurRad="80000" dist="40000" dir="5040000" algn="tl">
                    <a:srgbClr val="000000">
                      <a:alpha val="30000"/>
                    </a:srgbClr>
                  </a:outerShdw>
                </a:effectLst>
                <a:latin typeface="Californian FB" pitchFamily="18" charset="0"/>
              </a:rPr>
              <a:t>Definición técnica: </a:t>
            </a:r>
            <a:r>
              <a:rPr lang="es-MX" sz="2400" dirty="0">
                <a:ln w="11430"/>
                <a:solidFill>
                  <a:schemeClr val="tx2"/>
                </a:solidFill>
                <a:effectLst>
                  <a:outerShdw blurRad="80000" dist="40000" dir="5040000" algn="tl">
                    <a:srgbClr val="000000">
                      <a:alpha val="30000"/>
                    </a:srgbClr>
                  </a:outerShdw>
                </a:effectLst>
                <a:latin typeface="Californian FB" pitchFamily="18" charset="0"/>
              </a:rPr>
              <a:t>El ciclo económico es una serie de fases por las que pasa la economía y que suceden en orden hasta llegar a la fase final en la que el ciclo económico inicia de nuevo.</a:t>
            </a:r>
          </a:p>
          <a:p>
            <a:pPr algn="just"/>
            <a:endParaRPr lang="es-MX" sz="2400" dirty="0">
              <a:ln w="11430"/>
              <a:solidFill>
                <a:schemeClr val="tx2"/>
              </a:solidFill>
              <a:effectLst>
                <a:outerShdw blurRad="80000" dist="40000" dir="5040000" algn="tl">
                  <a:srgbClr val="000000">
                    <a:alpha val="30000"/>
                  </a:srgbClr>
                </a:outerShdw>
              </a:effectLst>
              <a:latin typeface="Californian FB" pitchFamily="18" charset="0"/>
            </a:endParaRPr>
          </a:p>
          <a:p>
            <a:pPr algn="just"/>
            <a:r>
              <a:rPr lang="es-MX" sz="2400" dirty="0">
                <a:ln w="11430"/>
                <a:solidFill>
                  <a:schemeClr val="tx2"/>
                </a:solidFill>
                <a:effectLst>
                  <a:outerShdw blurRad="80000" dist="40000" dir="5040000" algn="tl">
                    <a:srgbClr val="000000">
                      <a:alpha val="30000"/>
                    </a:srgbClr>
                  </a:outerShdw>
                </a:effectLst>
                <a:latin typeface="Californian FB" pitchFamily="18" charset="0"/>
              </a:rPr>
              <a:t>Cada ciclo económico pasa por periodos de expansión y periodos de recesión, lo cual ha sido frecuente a lo largo de la historia económica y recibe nombres como “fluctuaciones económicas”.</a:t>
            </a:r>
          </a:p>
          <a:p>
            <a:pPr algn="just"/>
            <a:endParaRPr lang="es-MX" sz="2400" dirty="0">
              <a:ln w="11430"/>
              <a:solidFill>
                <a:schemeClr val="tx2"/>
              </a:solidFill>
              <a:effectLst>
                <a:outerShdw blurRad="80000" dist="40000" dir="5040000" algn="tl">
                  <a:srgbClr val="000000">
                    <a:alpha val="30000"/>
                  </a:srgbClr>
                </a:outerShdw>
              </a:effectLst>
              <a:latin typeface="Californian FB" pitchFamily="18" charset="0"/>
            </a:endParaRPr>
          </a:p>
          <a:p>
            <a:pPr algn="just"/>
            <a:r>
              <a:rPr lang="es-MX" sz="2400" dirty="0">
                <a:ln w="11430"/>
                <a:solidFill>
                  <a:schemeClr val="tx2"/>
                </a:solidFill>
                <a:effectLst>
                  <a:outerShdw blurRad="80000" dist="40000" dir="5040000" algn="tl">
                    <a:srgbClr val="000000">
                      <a:alpha val="30000"/>
                    </a:srgbClr>
                  </a:outerShdw>
                </a:effectLst>
                <a:latin typeface="Californian FB" pitchFamily="18" charset="0"/>
              </a:rPr>
              <a:t>Se le conoce como ciclo debido a que una vez terminado comienza de nuevo formando, precisamente, un ciclo o circulo, aunque es imprevisible. </a:t>
            </a:r>
          </a:p>
          <a:p>
            <a:pPr algn="just"/>
            <a:endParaRPr lang="es-MX" sz="2400" dirty="0">
              <a:ln w="11430"/>
              <a:solidFill>
                <a:schemeClr val="tx2"/>
              </a:solidFill>
              <a:effectLst>
                <a:outerShdw blurRad="80000" dist="40000" dir="5040000" algn="tl">
                  <a:srgbClr val="000000">
                    <a:alpha val="30000"/>
                  </a:srgbClr>
                </a:outerShdw>
              </a:effectLst>
              <a:latin typeface="Californian FB" pitchFamily="18" charset="0"/>
            </a:endParaRPr>
          </a:p>
        </p:txBody>
      </p:sp>
    </p:spTree>
    <p:extLst>
      <p:ext uri="{BB962C8B-B14F-4D97-AF65-F5344CB8AC3E}">
        <p14:creationId xmlns:p14="http://schemas.microsoft.com/office/powerpoint/2010/main" val="183299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4.bp.blogspot.com/_3KLfOT-s4dU/SwcOzam5xlI/AAAAAAAAAik/VR2rS3rXikE/s1600/PIB_1993_20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97" y="692696"/>
            <a:ext cx="8712968"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967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http://4.bp.blogspot.com/_46RuRMDTess/S4LD0SsiquI/AAAAAAAADNY/0GBPJA4Lvyk/s400/Mayores+Caidas+PI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4664"/>
            <a:ext cx="6912768"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60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p:cNvSpPr txBox="1">
            <a:spLocks/>
          </p:cNvSpPr>
          <p:nvPr/>
        </p:nvSpPr>
        <p:spPr>
          <a:xfrm>
            <a:off x="179512" y="1340768"/>
            <a:ext cx="8496944" cy="4752528"/>
          </a:xfrm>
          <a:prstGeom prst="rect">
            <a:avLst/>
          </a:prstGeom>
        </p:spPr>
        <p:txBody>
          <a:bodyPr>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endParaRPr lang="es-MX" sz="4400" dirty="0">
              <a:solidFill>
                <a:schemeClr val="tx1"/>
              </a:solidFill>
            </a:endParaRPr>
          </a:p>
          <a:p>
            <a:endParaRPr lang="es-MX" sz="5400" dirty="0">
              <a:solidFill>
                <a:schemeClr val="tx1"/>
              </a:solidFill>
            </a:endParaRPr>
          </a:p>
          <a:p>
            <a:endParaRPr lang="es-MX" sz="4000" dirty="0">
              <a:solidFill>
                <a:schemeClr val="tx1"/>
              </a:solidFill>
            </a:endParaRPr>
          </a:p>
          <a:p>
            <a:endParaRPr lang="es-MX" sz="4000" dirty="0">
              <a:solidFill>
                <a:schemeClr val="tx1"/>
              </a:solidFill>
            </a:endParaRPr>
          </a:p>
        </p:txBody>
      </p:sp>
      <p:sp>
        <p:nvSpPr>
          <p:cNvPr id="3" name="2 Título"/>
          <p:cNvSpPr txBox="1">
            <a:spLocks/>
          </p:cNvSpPr>
          <p:nvPr/>
        </p:nvSpPr>
        <p:spPr>
          <a:xfrm>
            <a:off x="179512" y="260649"/>
            <a:ext cx="8784976" cy="6192687"/>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l">
              <a:buNone/>
            </a:pPr>
            <a:r>
              <a:rPr lang="es-MX" sz="3600" dirty="0">
                <a:latin typeface="Californian FB" pitchFamily="18" charset="0"/>
              </a:rPr>
              <a:t>Análisis de las dos tablas anteriores:</a:t>
            </a:r>
            <a:endParaRPr lang="es-MX" sz="3600" i="1" dirty="0">
              <a:solidFill>
                <a:schemeClr val="tx1"/>
              </a:solidFill>
              <a:latin typeface="Californian FB" pitchFamily="18" charset="0"/>
            </a:endParaRPr>
          </a:p>
          <a:p>
            <a:pPr marL="182880" indent="0" algn="l">
              <a:buFont typeface="Georgia" pitchFamily="18" charset="0"/>
              <a:buNone/>
            </a:pPr>
            <a:br>
              <a:rPr lang="es-MX" sz="4400" dirty="0">
                <a:latin typeface="Californian FB" pitchFamily="18" charset="0"/>
              </a:rPr>
            </a:br>
            <a:r>
              <a:rPr lang="es-MX" sz="2400" dirty="0">
                <a:latin typeface="Californian FB" pitchFamily="18" charset="0"/>
              </a:rPr>
              <a:t>En la primera tabla tenemos el comportamiento del PIB para la economía mexicana durante 16 años (1994-2009) por trimestres: podemos observar, de manera destacada, dos grandes caídas en el PIB, la del año 1995 (producto del «efecto tequila o error de diciembre») y la del año 2009 (asociada con la crisis de las hipotecas de los EE UU).</a:t>
            </a:r>
          </a:p>
          <a:p>
            <a:pPr marL="182880" indent="0" algn="l">
              <a:buFont typeface="Georgia" pitchFamily="18" charset="0"/>
              <a:buNone/>
            </a:pPr>
            <a:endParaRPr lang="es-MX" sz="2400" dirty="0">
              <a:latin typeface="Californian FB" pitchFamily="18" charset="0"/>
            </a:endParaRPr>
          </a:p>
          <a:p>
            <a:pPr marL="182880" indent="0" algn="l">
              <a:buFont typeface="Georgia" pitchFamily="18" charset="0"/>
              <a:buNone/>
            </a:pPr>
            <a:r>
              <a:rPr lang="es-MX" sz="2400" dirty="0">
                <a:latin typeface="Californian FB" pitchFamily="18" charset="0"/>
              </a:rPr>
              <a:t>En la segunda tabla observamos las mayores caídas  (anuales) del PIB mexicano: en 1932 de menos 14.8 % que se origino por la «gran depresión» en los EE UU. </a:t>
            </a:r>
          </a:p>
        </p:txBody>
      </p:sp>
    </p:spTree>
    <p:extLst>
      <p:ext uri="{BB962C8B-B14F-4D97-AF65-F5344CB8AC3E}">
        <p14:creationId xmlns:p14="http://schemas.microsoft.com/office/powerpoint/2010/main" val="373430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p:cNvSpPr txBox="1">
            <a:spLocks/>
          </p:cNvSpPr>
          <p:nvPr/>
        </p:nvSpPr>
        <p:spPr>
          <a:xfrm>
            <a:off x="647564" y="2852936"/>
            <a:ext cx="7560840" cy="2376264"/>
          </a:xfrm>
          <a:prstGeom prst="rect">
            <a:avLst/>
          </a:prstGeom>
        </p:spPr>
        <p:txBody>
          <a:bodyPr>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buNone/>
            </a:pPr>
            <a:r>
              <a:rPr lang="es-MX" sz="3200" dirty="0">
                <a:solidFill>
                  <a:schemeClr val="tx1"/>
                </a:solidFill>
                <a:latin typeface="Californian FB" pitchFamily="18" charset="0"/>
              </a:rPr>
              <a:t>INCLUYE A: la agricultura, ganadería, pesca, caza y aprovechamiento forestal.</a:t>
            </a:r>
            <a:endParaRPr lang="es-MX" sz="4400" dirty="0">
              <a:solidFill>
                <a:schemeClr val="tx1"/>
              </a:solidFill>
              <a:latin typeface="Californian FB" pitchFamily="18" charset="0"/>
            </a:endParaRPr>
          </a:p>
          <a:p>
            <a:endParaRPr lang="es-MX" sz="5400" dirty="0">
              <a:solidFill>
                <a:schemeClr val="tx1"/>
              </a:solidFill>
            </a:endParaRPr>
          </a:p>
          <a:p>
            <a:endParaRPr lang="es-MX" sz="4000" dirty="0">
              <a:solidFill>
                <a:schemeClr val="tx1"/>
              </a:solidFill>
            </a:endParaRPr>
          </a:p>
          <a:p>
            <a:endParaRPr lang="es-MX" sz="4000" dirty="0">
              <a:solidFill>
                <a:schemeClr val="tx1"/>
              </a:solidFill>
            </a:endParaRPr>
          </a:p>
        </p:txBody>
      </p:sp>
      <p:sp>
        <p:nvSpPr>
          <p:cNvPr id="3" name="2 Título"/>
          <p:cNvSpPr txBox="1">
            <a:spLocks/>
          </p:cNvSpPr>
          <p:nvPr/>
        </p:nvSpPr>
        <p:spPr>
          <a:xfrm>
            <a:off x="323528" y="260649"/>
            <a:ext cx="8208912" cy="1080119"/>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None/>
            </a:pPr>
            <a:r>
              <a:rPr lang="es-MX" sz="4000" dirty="0">
                <a:solidFill>
                  <a:srgbClr val="FF0000"/>
                </a:solidFill>
                <a:latin typeface="Californian FB" pitchFamily="18" charset="0"/>
              </a:rPr>
              <a:t>EL PIB POR SECTORES</a:t>
            </a:r>
          </a:p>
          <a:p>
            <a:pPr marL="182880" indent="0" algn="l">
              <a:buNone/>
            </a:pPr>
            <a:r>
              <a:rPr lang="es-MX" sz="4000" dirty="0">
                <a:latin typeface="Californian FB" pitchFamily="18" charset="0"/>
              </a:rPr>
              <a:t> </a:t>
            </a:r>
            <a:br>
              <a:rPr lang="es-MX" sz="4000" dirty="0">
                <a:latin typeface="Californian FB" pitchFamily="18" charset="0"/>
              </a:rPr>
            </a:br>
            <a:r>
              <a:rPr lang="es-MX" sz="3600" b="0" dirty="0">
                <a:latin typeface="Californian FB" pitchFamily="18" charset="0"/>
              </a:rPr>
              <a:t>Actividades </a:t>
            </a:r>
            <a:r>
              <a:rPr lang="es-MX" sz="3600" b="0" dirty="0">
                <a:solidFill>
                  <a:schemeClr val="tx1"/>
                </a:solidFill>
                <a:latin typeface="Californian FB" pitchFamily="18" charset="0"/>
              </a:rPr>
              <a:t>primarias</a:t>
            </a:r>
            <a:endParaRPr lang="es-MX" sz="3600" b="0" i="1" dirty="0">
              <a:solidFill>
                <a:schemeClr val="tx1"/>
              </a:solidFill>
              <a:latin typeface="Californian FB" pitchFamily="18" charset="0"/>
            </a:endParaRPr>
          </a:p>
          <a:p>
            <a:pPr marL="182880" indent="0" algn="l">
              <a:buFont typeface="Georgia" pitchFamily="18" charset="0"/>
              <a:buNone/>
            </a:pPr>
            <a:br>
              <a:rPr lang="es-MX" sz="4400" dirty="0"/>
            </a:br>
            <a:endParaRPr lang="es-MX" sz="5400" dirty="0"/>
          </a:p>
        </p:txBody>
      </p:sp>
    </p:spTree>
    <p:extLst>
      <p:ext uri="{BB962C8B-B14F-4D97-AF65-F5344CB8AC3E}">
        <p14:creationId xmlns:p14="http://schemas.microsoft.com/office/powerpoint/2010/main" val="2635363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a:xfrm>
            <a:off x="395536" y="1772817"/>
            <a:ext cx="8064896" cy="2808312"/>
          </a:xfrm>
        </p:spPr>
        <p:txBody>
          <a:bodyPr>
            <a:normAutofit/>
          </a:bodyPr>
          <a:lstStyle/>
          <a:p>
            <a:r>
              <a:rPr lang="es-MX" dirty="0">
                <a:latin typeface="Californian FB" pitchFamily="18" charset="0"/>
              </a:rPr>
              <a:t>El PIB de las actividades secundarias està integrado, principalmente, por la minería; generación de  electricidad, agua y suministro de gas por ductos al consumidor final; la construcción y las industrias manufactureras como la automotriz. </a:t>
            </a:r>
            <a:r>
              <a:rPr lang="es-MX" dirty="0"/>
              <a:t> </a:t>
            </a:r>
          </a:p>
          <a:p>
            <a:endParaRPr lang="es-MX" dirty="0"/>
          </a:p>
        </p:txBody>
      </p:sp>
      <p:sp>
        <p:nvSpPr>
          <p:cNvPr id="3" name="2 Título"/>
          <p:cNvSpPr>
            <a:spLocks noGrp="1"/>
          </p:cNvSpPr>
          <p:nvPr>
            <p:ph type="ctrTitle"/>
          </p:nvPr>
        </p:nvSpPr>
        <p:spPr>
          <a:xfrm>
            <a:off x="611560" y="548680"/>
            <a:ext cx="7175351" cy="936104"/>
          </a:xfrm>
        </p:spPr>
        <p:txBody>
          <a:bodyPr/>
          <a:lstStyle/>
          <a:p>
            <a:pPr marL="182880" indent="0">
              <a:buNone/>
            </a:pPr>
            <a:r>
              <a:rPr lang="es-MX" sz="3600" dirty="0"/>
              <a:t> </a:t>
            </a:r>
            <a:r>
              <a:rPr lang="es-MX" sz="3600" dirty="0">
                <a:latin typeface="Californian FB" pitchFamily="18" charset="0"/>
              </a:rPr>
              <a:t>Actividades Secundarias</a:t>
            </a:r>
            <a:br>
              <a:rPr lang="es-MX" sz="3600" dirty="0"/>
            </a:br>
            <a:endParaRPr lang="es-MX" dirty="0"/>
          </a:p>
        </p:txBody>
      </p:sp>
    </p:spTree>
    <p:extLst>
      <p:ext uri="{BB962C8B-B14F-4D97-AF65-F5344CB8AC3E}">
        <p14:creationId xmlns:p14="http://schemas.microsoft.com/office/powerpoint/2010/main" val="3048782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70020" y="1340769"/>
            <a:ext cx="8280920" cy="3600399"/>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buNone/>
            </a:pPr>
            <a:r>
              <a:rPr lang="es-MX" sz="2800" dirty="0">
                <a:solidFill>
                  <a:schemeClr val="tx1"/>
                </a:solidFill>
                <a:latin typeface="Californian FB" pitchFamily="18" charset="0"/>
              </a:rPr>
              <a:t>Servicios financieros y de seguros (importantísimos), servicios educativos, servicios de salud y de asistencia social, servicios turísticos, servicios de transporte,  culturales, deportivos y servicios recreativos o de ocio y otros servicios excepto actividades del Gobierno”</a:t>
            </a:r>
          </a:p>
          <a:p>
            <a:endParaRPr lang="es-MX" sz="4000" dirty="0">
              <a:solidFill>
                <a:schemeClr val="tx1"/>
              </a:solidFill>
            </a:endParaRPr>
          </a:p>
          <a:p>
            <a:endParaRPr lang="es-MX" sz="4000" dirty="0">
              <a:solidFill>
                <a:schemeClr val="tx1"/>
              </a:solidFill>
            </a:endParaRPr>
          </a:p>
        </p:txBody>
      </p:sp>
      <p:sp>
        <p:nvSpPr>
          <p:cNvPr id="5" name="2 Título"/>
          <p:cNvSpPr txBox="1">
            <a:spLocks/>
          </p:cNvSpPr>
          <p:nvPr/>
        </p:nvSpPr>
        <p:spPr>
          <a:xfrm>
            <a:off x="515886" y="188641"/>
            <a:ext cx="7175351" cy="1152128"/>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l">
              <a:buNone/>
            </a:pPr>
            <a:r>
              <a:rPr lang="es-MX" sz="3600" dirty="0"/>
              <a:t> </a:t>
            </a:r>
            <a:r>
              <a:rPr lang="es-MX" sz="3600" dirty="0">
                <a:latin typeface="Californian FB" pitchFamily="18" charset="0"/>
              </a:rPr>
              <a:t>Actividades </a:t>
            </a:r>
            <a:r>
              <a:rPr lang="es-MX" sz="3600" dirty="0">
                <a:solidFill>
                  <a:schemeClr val="tx1"/>
                </a:solidFill>
                <a:latin typeface="Californian FB" pitchFamily="18" charset="0"/>
              </a:rPr>
              <a:t>Terciarias</a:t>
            </a:r>
          </a:p>
          <a:p>
            <a:pPr marL="182880" indent="0" algn="l">
              <a:buFont typeface="Georgia" pitchFamily="18" charset="0"/>
              <a:buNone/>
            </a:pPr>
            <a:br>
              <a:rPr lang="es-MX" sz="3600" dirty="0"/>
            </a:br>
            <a:endParaRPr lang="es-MX" dirty="0"/>
          </a:p>
        </p:txBody>
      </p:sp>
    </p:spTree>
    <p:extLst>
      <p:ext uri="{BB962C8B-B14F-4D97-AF65-F5344CB8AC3E}">
        <p14:creationId xmlns:p14="http://schemas.microsoft.com/office/powerpoint/2010/main" val="66004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404664"/>
            <a:ext cx="5184576" cy="1143000"/>
          </a:xfrm>
        </p:spPr>
        <p:txBody>
          <a:bodyPr/>
          <a:lstStyle/>
          <a:p>
            <a:pPr marL="0" indent="0">
              <a:buNone/>
            </a:pPr>
            <a:r>
              <a:rPr lang="es-MX" dirty="0">
                <a:latin typeface="Californian FB" pitchFamily="18" charset="0"/>
              </a:rPr>
              <a:t>FIN</a:t>
            </a:r>
          </a:p>
        </p:txBody>
      </p:sp>
      <p:pic>
        <p:nvPicPr>
          <p:cNvPr id="4" name="Picture 2" descr="http://t2.gstatic.com/images?q=tbn:ANd9GcRDMnneDGqdc1-u5QOo_g5WmUQnXEUqqBiAO_o9KcH8uRhSi9Pj"/>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195736" y="1628800"/>
            <a:ext cx="4392488" cy="3456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993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043608" y="3861048"/>
            <a:ext cx="7056784" cy="1224136"/>
          </a:xfrm>
        </p:spPr>
        <p:txBody>
          <a:bodyPr>
            <a:normAutofit/>
          </a:bodyPr>
          <a:lstStyle/>
          <a:p>
            <a:endParaRPr lang="es-ES" sz="2800" b="1" dirty="0"/>
          </a:p>
          <a:p>
            <a:pPr marL="45720" indent="0" algn="just">
              <a:buNone/>
            </a:pPr>
            <a:endParaRPr lang="es-MX" sz="2800" dirty="0">
              <a:latin typeface="Californian FB" pitchFamily="18" charset="0"/>
            </a:endParaRPr>
          </a:p>
        </p:txBody>
      </p:sp>
      <p:sp>
        <p:nvSpPr>
          <p:cNvPr id="5" name="4 Rectángulo"/>
          <p:cNvSpPr/>
          <p:nvPr/>
        </p:nvSpPr>
        <p:spPr>
          <a:xfrm>
            <a:off x="107504" y="370220"/>
            <a:ext cx="8928992" cy="6001643"/>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MX" sz="3600" b="1" dirty="0">
                <a:ln w="11430"/>
                <a:solidFill>
                  <a:schemeClr val="tx2"/>
                </a:solidFill>
                <a:effectLst>
                  <a:outerShdw blurRad="80000" dist="40000" dir="5040000" algn="tl">
                    <a:srgbClr val="000000">
                      <a:alpha val="30000"/>
                    </a:srgbClr>
                  </a:outerShdw>
                </a:effectLst>
                <a:latin typeface="Californian FB" pitchFamily="18" charset="0"/>
              </a:rPr>
              <a:t>Fases de los ciclos económicos</a:t>
            </a:r>
          </a:p>
          <a:p>
            <a:pPr algn="ctr"/>
            <a:endParaRPr lang="es-MX" sz="3600" b="1" dirty="0">
              <a:ln w="11430"/>
              <a:solidFill>
                <a:schemeClr val="tx2"/>
              </a:solidFill>
              <a:effectLst>
                <a:outerShdw blurRad="80000" dist="40000" dir="5040000" algn="tl">
                  <a:srgbClr val="000000">
                    <a:alpha val="30000"/>
                  </a:srgbClr>
                </a:outerShdw>
              </a:effectLst>
              <a:latin typeface="Californian FB" pitchFamily="18" charset="0"/>
            </a:endParaRPr>
          </a:p>
          <a:p>
            <a:pPr algn="just"/>
            <a:r>
              <a:rPr lang="es-MX" sz="2400" dirty="0">
                <a:ln w="11430"/>
                <a:solidFill>
                  <a:schemeClr val="tx2"/>
                </a:solidFill>
                <a:effectLst>
                  <a:outerShdw blurRad="80000" dist="40000" dir="5040000" algn="tl">
                    <a:srgbClr val="000000">
                      <a:alpha val="30000"/>
                    </a:srgbClr>
                  </a:outerShdw>
                </a:effectLst>
                <a:latin typeface="Californian FB" pitchFamily="18" charset="0"/>
              </a:rPr>
              <a:t>Suele dividirse la vida del ciclo económico en las siguientes fases:</a:t>
            </a:r>
          </a:p>
          <a:p>
            <a:pPr algn="just"/>
            <a:endParaRPr lang="es-MX" sz="2400" dirty="0">
              <a:ln w="11430"/>
              <a:solidFill>
                <a:schemeClr val="tx2"/>
              </a:solidFill>
              <a:effectLst>
                <a:outerShdw blurRad="80000" dist="40000" dir="5040000" algn="tl">
                  <a:srgbClr val="000000">
                    <a:alpha val="30000"/>
                  </a:srgbClr>
                </a:outerShdw>
              </a:effectLst>
              <a:latin typeface="Californian FB" pitchFamily="18" charset="0"/>
            </a:endParaRPr>
          </a:p>
          <a:p>
            <a:pPr marL="342900" indent="-342900" algn="just">
              <a:buFont typeface="Arial" panose="020B0604020202020204" pitchFamily="34" charset="0"/>
              <a:buChar char="•"/>
            </a:pPr>
            <a:r>
              <a:rPr lang="es-MX" sz="2400" b="1" dirty="0">
                <a:ln w="11430"/>
                <a:solidFill>
                  <a:schemeClr val="tx2"/>
                </a:solidFill>
                <a:effectLst>
                  <a:outerShdw blurRad="80000" dist="40000" dir="5040000" algn="tl">
                    <a:srgbClr val="000000">
                      <a:alpha val="30000"/>
                    </a:srgbClr>
                  </a:outerShdw>
                </a:effectLst>
                <a:latin typeface="Californian FB" pitchFamily="18" charset="0"/>
              </a:rPr>
              <a:t>Recuperación:</a:t>
            </a:r>
            <a:r>
              <a:rPr lang="es-MX" sz="2400" dirty="0">
                <a:ln w="11430"/>
                <a:solidFill>
                  <a:schemeClr val="tx2"/>
                </a:solidFill>
                <a:effectLst>
                  <a:outerShdw blurRad="80000" dist="40000" dir="5040000" algn="tl">
                    <a:srgbClr val="000000">
                      <a:alpha val="30000"/>
                    </a:srgbClr>
                  </a:outerShdw>
                </a:effectLst>
                <a:latin typeface="Californian FB" pitchFamily="18" charset="0"/>
              </a:rPr>
              <a:t> La economía se encuentra estancada o crece ligeramente.</a:t>
            </a:r>
          </a:p>
          <a:p>
            <a:pPr algn="just"/>
            <a:endParaRPr lang="es-MX" sz="2400" dirty="0">
              <a:ln w="11430"/>
              <a:solidFill>
                <a:schemeClr val="tx2"/>
              </a:solidFill>
              <a:effectLst>
                <a:outerShdw blurRad="80000" dist="40000" dir="5040000" algn="tl">
                  <a:srgbClr val="000000">
                    <a:alpha val="30000"/>
                  </a:srgbClr>
                </a:outerShdw>
              </a:effectLst>
              <a:latin typeface="Californian FB" pitchFamily="18" charset="0"/>
            </a:endParaRPr>
          </a:p>
          <a:p>
            <a:pPr marL="342900" indent="-342900" algn="just">
              <a:buFont typeface="Arial" panose="020B0604020202020204" pitchFamily="34" charset="0"/>
              <a:buChar char="•"/>
            </a:pPr>
            <a:r>
              <a:rPr lang="es-MX" sz="2400" b="1" dirty="0">
                <a:ln w="11430"/>
                <a:solidFill>
                  <a:schemeClr val="tx2"/>
                </a:solidFill>
                <a:effectLst>
                  <a:outerShdw blurRad="80000" dist="40000" dir="5040000" algn="tl">
                    <a:srgbClr val="000000">
                      <a:alpha val="30000"/>
                    </a:srgbClr>
                  </a:outerShdw>
                </a:effectLst>
                <a:latin typeface="Californian FB" pitchFamily="18" charset="0"/>
              </a:rPr>
              <a:t>Expansión: </a:t>
            </a:r>
            <a:r>
              <a:rPr lang="es-MX" sz="2400" dirty="0">
                <a:ln w="11430"/>
                <a:solidFill>
                  <a:schemeClr val="tx2"/>
                </a:solidFill>
                <a:effectLst>
                  <a:outerShdw blurRad="80000" dist="40000" dir="5040000" algn="tl">
                    <a:srgbClr val="000000">
                      <a:alpha val="30000"/>
                    </a:srgbClr>
                  </a:outerShdw>
                </a:effectLst>
                <a:latin typeface="Californian FB" pitchFamily="18" charset="0"/>
              </a:rPr>
              <a:t>Fase de mayor crecimiento económico.</a:t>
            </a:r>
          </a:p>
          <a:p>
            <a:pPr algn="just"/>
            <a:endParaRPr lang="es-MX" sz="2400" dirty="0">
              <a:ln w="11430"/>
              <a:solidFill>
                <a:schemeClr val="tx2"/>
              </a:solidFill>
              <a:effectLst>
                <a:outerShdw blurRad="80000" dist="40000" dir="5040000" algn="tl">
                  <a:srgbClr val="000000">
                    <a:alpha val="30000"/>
                  </a:srgbClr>
                </a:outerShdw>
              </a:effectLst>
              <a:latin typeface="Californian FB" pitchFamily="18" charset="0"/>
            </a:endParaRPr>
          </a:p>
          <a:p>
            <a:pPr marL="342900" indent="-342900" algn="just">
              <a:buFont typeface="Arial" panose="020B0604020202020204" pitchFamily="34" charset="0"/>
              <a:buChar char="•"/>
            </a:pPr>
            <a:r>
              <a:rPr lang="es-MX" sz="2400" b="1" dirty="0">
                <a:ln w="11430"/>
                <a:solidFill>
                  <a:schemeClr val="tx2"/>
                </a:solidFill>
                <a:effectLst>
                  <a:outerShdw blurRad="80000" dist="40000" dir="5040000" algn="tl">
                    <a:srgbClr val="000000">
                      <a:alpha val="30000"/>
                    </a:srgbClr>
                  </a:outerShdw>
                </a:effectLst>
                <a:latin typeface="Californian FB" pitchFamily="18" charset="0"/>
              </a:rPr>
              <a:t>Auge: </a:t>
            </a:r>
            <a:r>
              <a:rPr lang="es-MX" sz="2400" dirty="0">
                <a:ln w="11430"/>
                <a:solidFill>
                  <a:schemeClr val="tx2"/>
                </a:solidFill>
                <a:effectLst>
                  <a:outerShdw blurRad="80000" dist="40000" dir="5040000" algn="tl">
                    <a:srgbClr val="000000">
                      <a:alpha val="30000"/>
                    </a:srgbClr>
                  </a:outerShdw>
                </a:effectLst>
                <a:latin typeface="Californian FB" pitchFamily="18" charset="0"/>
              </a:rPr>
              <a:t>El crecimiento económico empieza a mostrar señales de agotamiento.</a:t>
            </a:r>
          </a:p>
          <a:p>
            <a:pPr algn="just"/>
            <a:endParaRPr lang="es-MX" sz="2400" dirty="0">
              <a:ln w="11430"/>
              <a:solidFill>
                <a:schemeClr val="tx2"/>
              </a:solidFill>
              <a:effectLst>
                <a:outerShdw blurRad="80000" dist="40000" dir="5040000" algn="tl">
                  <a:srgbClr val="000000">
                    <a:alpha val="30000"/>
                  </a:srgbClr>
                </a:outerShdw>
              </a:effectLst>
              <a:latin typeface="Californian FB" pitchFamily="18" charset="0"/>
            </a:endParaRPr>
          </a:p>
          <a:p>
            <a:pPr marL="342900" indent="-342900" algn="just">
              <a:buFont typeface="Arial" panose="020B0604020202020204" pitchFamily="34" charset="0"/>
              <a:buChar char="•"/>
            </a:pPr>
            <a:r>
              <a:rPr lang="es-MX" sz="2400" b="1" dirty="0">
                <a:ln w="11430"/>
                <a:solidFill>
                  <a:schemeClr val="tx2"/>
                </a:solidFill>
                <a:effectLst>
                  <a:outerShdw blurRad="80000" dist="40000" dir="5040000" algn="tl">
                    <a:srgbClr val="000000">
                      <a:alpha val="30000"/>
                    </a:srgbClr>
                  </a:outerShdw>
                </a:effectLst>
                <a:latin typeface="Californian FB" pitchFamily="18" charset="0"/>
              </a:rPr>
              <a:t>Recesión: </a:t>
            </a:r>
            <a:r>
              <a:rPr lang="es-MX" sz="2400" dirty="0">
                <a:ln w="11430"/>
                <a:solidFill>
                  <a:schemeClr val="tx2"/>
                </a:solidFill>
                <a:effectLst>
                  <a:outerShdw blurRad="80000" dist="40000" dir="5040000" algn="tl">
                    <a:srgbClr val="000000">
                      <a:alpha val="30000"/>
                    </a:srgbClr>
                  </a:outerShdw>
                </a:effectLst>
                <a:latin typeface="Californian FB" pitchFamily="18" charset="0"/>
              </a:rPr>
              <a:t>La actividad económica se reduce. Implica una disminución del consumo, la inversión y la producción, produciendo despidos y aumento del desempleo.</a:t>
            </a:r>
          </a:p>
        </p:txBody>
      </p:sp>
    </p:spTree>
    <p:extLst>
      <p:ext uri="{BB962C8B-B14F-4D97-AF65-F5344CB8AC3E}">
        <p14:creationId xmlns:p14="http://schemas.microsoft.com/office/powerpoint/2010/main" val="115927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043608" y="3861048"/>
            <a:ext cx="7056784" cy="1224136"/>
          </a:xfrm>
        </p:spPr>
        <p:txBody>
          <a:bodyPr>
            <a:normAutofit/>
          </a:bodyPr>
          <a:lstStyle/>
          <a:p>
            <a:endParaRPr lang="es-ES" sz="2800" b="1" dirty="0"/>
          </a:p>
          <a:p>
            <a:pPr marL="45720" indent="0" algn="just">
              <a:buNone/>
            </a:pPr>
            <a:endParaRPr lang="es-MX" sz="2800" dirty="0">
              <a:latin typeface="Californian FB" pitchFamily="18" charset="0"/>
            </a:endParaRPr>
          </a:p>
        </p:txBody>
      </p:sp>
      <p:sp>
        <p:nvSpPr>
          <p:cNvPr id="5" name="4 Rectángulo"/>
          <p:cNvSpPr/>
          <p:nvPr/>
        </p:nvSpPr>
        <p:spPr>
          <a:xfrm>
            <a:off x="251520" y="370220"/>
            <a:ext cx="8784976" cy="6063198"/>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marL="342900" indent="-342900" algn="just">
              <a:buFont typeface="Arial" panose="020B0604020202020204" pitchFamily="34" charset="0"/>
              <a:buChar char="•"/>
            </a:pPr>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marL="342900" indent="-342900" algn="just">
              <a:buFont typeface="Arial" panose="020B0604020202020204" pitchFamily="34" charset="0"/>
              <a:buChar char="•"/>
            </a:pPr>
            <a:r>
              <a:rPr lang="es-MX" sz="2400" b="1" dirty="0">
                <a:ln w="11430"/>
                <a:solidFill>
                  <a:schemeClr val="tx2"/>
                </a:solidFill>
                <a:effectLst>
                  <a:outerShdw blurRad="80000" dist="40000" dir="5040000" algn="tl">
                    <a:srgbClr val="000000">
                      <a:alpha val="30000"/>
                    </a:srgbClr>
                  </a:outerShdw>
                </a:effectLst>
                <a:latin typeface="Californian FB" pitchFamily="18" charset="0"/>
              </a:rPr>
              <a:t>Depresión: </a:t>
            </a:r>
            <a:r>
              <a:rPr lang="es-MX" sz="2400" dirty="0">
                <a:ln w="11430"/>
                <a:solidFill>
                  <a:schemeClr val="tx2"/>
                </a:solidFill>
                <a:effectLst>
                  <a:outerShdw blurRad="80000" dist="40000" dir="5040000" algn="tl">
                    <a:srgbClr val="000000">
                      <a:alpha val="30000"/>
                    </a:srgbClr>
                  </a:outerShdw>
                </a:effectLst>
                <a:latin typeface="Californian FB" pitchFamily="18" charset="0"/>
              </a:rPr>
              <a:t>Es la fase de recesión continua en el tiempo y sin previsión de mejoría.</a:t>
            </a:r>
          </a:p>
          <a:p>
            <a:pPr algn="just"/>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algn="just"/>
            <a:r>
              <a:rPr lang="es-MX" sz="2400" dirty="0">
                <a:ln w="11430"/>
                <a:solidFill>
                  <a:schemeClr val="tx2"/>
                </a:solidFill>
                <a:effectLst>
                  <a:outerShdw blurRad="80000" dist="40000" dir="5040000" algn="tl">
                    <a:srgbClr val="000000">
                      <a:alpha val="30000"/>
                    </a:srgbClr>
                  </a:outerShdw>
                </a:effectLst>
                <a:latin typeface="Californian FB" pitchFamily="18" charset="0"/>
              </a:rPr>
              <a:t>La duración de los ciclos económicos es muy variable y rara vez tienen la misma temporalidad. En ocasiones se han dado las 5 fases en tan solo dos años y en otras ocasiones han pasada más de diez años para ver todas las fases.</a:t>
            </a:r>
          </a:p>
          <a:p>
            <a:pPr algn="just"/>
            <a:endParaRPr lang="es-MX" sz="2800" b="1" dirty="0">
              <a:ln w="11430"/>
              <a:solidFill>
                <a:schemeClr val="tx2"/>
              </a:solidFill>
              <a:effectLst>
                <a:outerShdw blurRad="80000" dist="40000" dir="5040000" algn="tl">
                  <a:srgbClr val="000000">
                    <a:alpha val="30000"/>
                  </a:srgbClr>
                </a:outerShdw>
              </a:effectLst>
            </a:endParaRPr>
          </a:p>
          <a:p>
            <a:pPr algn="just"/>
            <a:endParaRPr lang="es-MX" sz="2800" b="1" dirty="0">
              <a:ln w="11430"/>
              <a:solidFill>
                <a:schemeClr val="tx2"/>
              </a:solidFill>
              <a:effectLst>
                <a:outerShdw blurRad="80000" dist="40000" dir="5040000" algn="tl">
                  <a:srgbClr val="000000">
                    <a:alpha val="30000"/>
                  </a:srgbClr>
                </a:outerShdw>
              </a:effectLst>
            </a:endParaRPr>
          </a:p>
          <a:p>
            <a:pPr algn="just"/>
            <a:endParaRPr lang="es-MX" sz="2800" b="1" dirty="0">
              <a:ln w="11430"/>
              <a:solidFill>
                <a:schemeClr val="tx2"/>
              </a:solidFill>
              <a:effectLst>
                <a:outerShdw blurRad="80000" dist="40000" dir="5040000" algn="tl">
                  <a:srgbClr val="000000">
                    <a:alpha val="30000"/>
                  </a:srgbClr>
                </a:outerShdw>
              </a:effectLst>
            </a:endParaRPr>
          </a:p>
          <a:p>
            <a:pPr algn="just"/>
            <a:endParaRPr lang="es-MX" sz="2800" b="1" dirty="0">
              <a:ln w="11430"/>
              <a:solidFill>
                <a:schemeClr val="tx2"/>
              </a:solidFill>
              <a:effectLst>
                <a:outerShdw blurRad="80000" dist="40000" dir="5040000" algn="tl">
                  <a:srgbClr val="000000">
                    <a:alpha val="30000"/>
                  </a:srgbClr>
                </a:outerShdw>
              </a:effectLst>
            </a:endParaRPr>
          </a:p>
          <a:p>
            <a:pPr algn="just"/>
            <a:endParaRPr lang="es-MX" sz="28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8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800" b="1" dirty="0">
              <a:ln w="11430"/>
              <a:solidFill>
                <a:schemeClr val="tx2"/>
              </a:solidFill>
              <a:effectLst>
                <a:outerShdw blurRad="80000" dist="40000" dir="5040000" algn="tl">
                  <a:srgbClr val="000000">
                    <a:alpha val="30000"/>
                  </a:srgbClr>
                </a:outerShdw>
              </a:effectLst>
              <a:latin typeface="Californian FB" pitchFamily="18" charset="0"/>
            </a:endParaRPr>
          </a:p>
        </p:txBody>
      </p:sp>
    </p:spTree>
    <p:extLst>
      <p:ext uri="{BB962C8B-B14F-4D97-AF65-F5344CB8AC3E}">
        <p14:creationId xmlns:p14="http://schemas.microsoft.com/office/powerpoint/2010/main" val="375353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043608" y="3861048"/>
            <a:ext cx="7056784" cy="1224136"/>
          </a:xfrm>
        </p:spPr>
        <p:txBody>
          <a:bodyPr>
            <a:normAutofit/>
          </a:bodyPr>
          <a:lstStyle/>
          <a:p>
            <a:endParaRPr lang="es-ES" sz="2800" b="1" dirty="0"/>
          </a:p>
          <a:p>
            <a:pPr marL="45720" indent="0" algn="just">
              <a:buNone/>
            </a:pPr>
            <a:endParaRPr lang="es-MX" sz="2800" dirty="0">
              <a:latin typeface="Californian FB" pitchFamily="18" charset="0"/>
            </a:endParaRPr>
          </a:p>
        </p:txBody>
      </p:sp>
      <p:sp>
        <p:nvSpPr>
          <p:cNvPr id="5" name="4 Rectángulo"/>
          <p:cNvSpPr/>
          <p:nvPr/>
        </p:nvSpPr>
        <p:spPr>
          <a:xfrm>
            <a:off x="251520" y="370220"/>
            <a:ext cx="8784976" cy="6186309"/>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MX" sz="4000" b="1" dirty="0">
                <a:ln w="11430"/>
                <a:solidFill>
                  <a:schemeClr val="tx2"/>
                </a:solidFill>
                <a:effectLst>
                  <a:outerShdw blurRad="80000" dist="40000" dir="5040000" algn="tl">
                    <a:srgbClr val="000000">
                      <a:alpha val="30000"/>
                    </a:srgbClr>
                  </a:outerShdw>
                </a:effectLst>
                <a:latin typeface="Californian FB" pitchFamily="18" charset="0"/>
              </a:rPr>
              <a:t>Ciclo económico</a:t>
            </a:r>
          </a:p>
          <a:p>
            <a:pPr algn="just"/>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4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400" b="1" dirty="0">
              <a:ln w="11430"/>
              <a:solidFill>
                <a:schemeClr val="tx2"/>
              </a:solidFill>
              <a:effectLst>
                <a:outerShdw blurRad="80000" dist="40000" dir="5040000" algn="tl">
                  <a:srgbClr val="000000">
                    <a:alpha val="30000"/>
                  </a:srgbClr>
                </a:outerShdw>
              </a:effectLst>
            </a:endParaRPr>
          </a:p>
          <a:p>
            <a:pPr algn="just"/>
            <a:endParaRPr lang="es-MX" sz="2800" b="1" dirty="0">
              <a:ln w="11430"/>
              <a:solidFill>
                <a:schemeClr val="tx2"/>
              </a:solidFill>
              <a:effectLst>
                <a:outerShdw blurRad="80000" dist="40000" dir="5040000" algn="tl">
                  <a:srgbClr val="000000">
                    <a:alpha val="30000"/>
                  </a:srgbClr>
                </a:outerShdw>
              </a:effectLst>
            </a:endParaRPr>
          </a:p>
          <a:p>
            <a:pPr algn="just"/>
            <a:endParaRPr lang="es-MX" sz="2800" b="1" dirty="0">
              <a:ln w="11430"/>
              <a:solidFill>
                <a:schemeClr val="tx2"/>
              </a:solidFill>
              <a:effectLst>
                <a:outerShdw blurRad="80000" dist="40000" dir="5040000" algn="tl">
                  <a:srgbClr val="000000">
                    <a:alpha val="30000"/>
                  </a:srgbClr>
                </a:outerShdw>
              </a:effectLst>
            </a:endParaRPr>
          </a:p>
          <a:p>
            <a:pPr algn="just"/>
            <a:endParaRPr lang="es-MX" sz="2800" b="1" dirty="0">
              <a:ln w="11430"/>
              <a:solidFill>
                <a:schemeClr val="tx2"/>
              </a:solidFill>
              <a:effectLst>
                <a:outerShdw blurRad="80000" dist="40000" dir="5040000" algn="tl">
                  <a:srgbClr val="000000">
                    <a:alpha val="30000"/>
                  </a:srgbClr>
                </a:outerShdw>
              </a:effectLst>
            </a:endParaRPr>
          </a:p>
          <a:p>
            <a:pPr algn="just"/>
            <a:endParaRPr lang="es-MX" sz="2800" b="1" dirty="0">
              <a:ln w="11430"/>
              <a:solidFill>
                <a:schemeClr val="tx2"/>
              </a:solidFill>
              <a:effectLst>
                <a:outerShdw blurRad="80000" dist="40000" dir="5040000" algn="tl">
                  <a:srgbClr val="000000">
                    <a:alpha val="30000"/>
                  </a:srgbClr>
                </a:outerShdw>
              </a:effectLst>
              <a:latin typeface="Californian FB" pitchFamily="18" charset="0"/>
            </a:endParaRPr>
          </a:p>
          <a:p>
            <a:pPr algn="just"/>
            <a:endParaRPr lang="es-MX" sz="2800" b="1" dirty="0">
              <a:ln w="11430"/>
              <a:solidFill>
                <a:schemeClr val="tx2"/>
              </a:solidFill>
              <a:effectLst>
                <a:outerShdw blurRad="80000" dist="40000" dir="5040000" algn="tl">
                  <a:srgbClr val="000000">
                    <a:alpha val="30000"/>
                  </a:srgbClr>
                </a:outerShdw>
              </a:effectLst>
              <a:latin typeface="Californian FB" pitchFamily="18" charset="0"/>
            </a:endParaRPr>
          </a:p>
        </p:txBody>
      </p:sp>
      <p:pic>
        <p:nvPicPr>
          <p:cNvPr id="2" name="Imagen 1">
            <a:extLst>
              <a:ext uri="{FF2B5EF4-FFF2-40B4-BE49-F238E27FC236}">
                <a16:creationId xmlns:a16="http://schemas.microsoft.com/office/drawing/2014/main" id="{9DE8E8A8-0E70-4C13-91BB-063F081D8674}"/>
              </a:ext>
            </a:extLst>
          </p:cNvPr>
          <p:cNvPicPr>
            <a:picLocks noChangeAspect="1"/>
          </p:cNvPicPr>
          <p:nvPr/>
        </p:nvPicPr>
        <p:blipFill>
          <a:blip r:embed="rId2"/>
          <a:stretch>
            <a:fillRect/>
          </a:stretch>
        </p:blipFill>
        <p:spPr>
          <a:xfrm>
            <a:off x="1071562" y="370220"/>
            <a:ext cx="7000875" cy="6001826"/>
          </a:xfrm>
          <a:prstGeom prst="rect">
            <a:avLst/>
          </a:prstGeom>
        </p:spPr>
      </p:pic>
    </p:spTree>
    <p:extLst>
      <p:ext uri="{BB962C8B-B14F-4D97-AF65-F5344CB8AC3E}">
        <p14:creationId xmlns:p14="http://schemas.microsoft.com/office/powerpoint/2010/main" val="360510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404664"/>
            <a:ext cx="8784976" cy="6264696"/>
          </a:xfrm>
        </p:spPr>
        <p:txBody>
          <a:bodyPr>
            <a:normAutofit fontScale="92500" lnSpcReduction="10000"/>
          </a:bodyPr>
          <a:lstStyle/>
          <a:p>
            <a:pPr algn="ctr"/>
            <a:r>
              <a:rPr lang="es-MX" sz="3200" b="1" dirty="0">
                <a:solidFill>
                  <a:schemeClr val="tx1"/>
                </a:solidFill>
                <a:latin typeface="Californian FB" pitchFamily="18" charset="0"/>
              </a:rPr>
              <a:t>PRODUCTO INTERNO BRUTO (PIB).</a:t>
            </a:r>
          </a:p>
          <a:p>
            <a:pPr algn="ctr"/>
            <a:r>
              <a:rPr lang="es-MX" sz="2600" b="1" dirty="0">
                <a:solidFill>
                  <a:srgbClr val="FF0000"/>
                </a:solidFill>
                <a:latin typeface="Californian FB" pitchFamily="18" charset="0"/>
              </a:rPr>
              <a:t>¿QUÈ ES EL PRODUCTO INTERNO BRUTO?</a:t>
            </a:r>
          </a:p>
          <a:p>
            <a:pPr algn="just"/>
            <a:r>
              <a:rPr lang="es-MX" sz="2400" b="1" i="1" dirty="0">
                <a:solidFill>
                  <a:schemeClr val="accent5"/>
                </a:solidFill>
                <a:latin typeface="Californian FB" pitchFamily="18" charset="0"/>
              </a:rPr>
              <a:t>Es el valor de mercado (en unidades monetarias, por ej.: USD) de todos los bienes y servicios finales producidos por la economía de un país durante un determinado período de tiempo (trimestre o año).</a:t>
            </a:r>
            <a:endParaRPr lang="es-MX" sz="2400" b="1" dirty="0">
              <a:solidFill>
                <a:schemeClr val="accent5"/>
              </a:solidFill>
              <a:latin typeface="Californian FB" pitchFamily="18" charset="0"/>
            </a:endParaRPr>
          </a:p>
          <a:p>
            <a:pPr marL="342900" indent="-342900" algn="just">
              <a:buFont typeface="Arial" pitchFamily="34" charset="0"/>
              <a:buChar char="•"/>
            </a:pPr>
            <a:r>
              <a:rPr lang="es-MX" sz="1800" b="1" i="1" dirty="0">
                <a:solidFill>
                  <a:schemeClr val="tx1"/>
                </a:solidFill>
                <a:latin typeface="Californian FB" pitchFamily="18" charset="0"/>
              </a:rPr>
              <a:t>Valor de marcado:</a:t>
            </a:r>
            <a:r>
              <a:rPr lang="es-MX" sz="1800" dirty="0">
                <a:solidFill>
                  <a:schemeClr val="tx1"/>
                </a:solidFill>
                <a:latin typeface="Californian FB" pitchFamily="18" charset="0"/>
              </a:rPr>
              <a:t> debe sumarse la producción de naranjas, autos, tortillas, consultas, etc. y para ello se usa el precio al que c/u  se vende en los mercados.</a:t>
            </a:r>
          </a:p>
          <a:p>
            <a:pPr marL="342900" indent="-342900" algn="just">
              <a:buFont typeface="Arial" pitchFamily="34" charset="0"/>
              <a:buChar char="•"/>
            </a:pPr>
            <a:endParaRPr lang="es-MX" sz="1800" dirty="0">
              <a:solidFill>
                <a:schemeClr val="tx1"/>
              </a:solidFill>
              <a:latin typeface="Californian FB" pitchFamily="18" charset="0"/>
            </a:endParaRPr>
          </a:p>
          <a:p>
            <a:pPr marL="342900" indent="-342900" algn="just">
              <a:buFont typeface="Arial" pitchFamily="34" charset="0"/>
              <a:buChar char="•"/>
            </a:pPr>
            <a:r>
              <a:rPr lang="es-MX" sz="1800" b="1" i="1" dirty="0">
                <a:solidFill>
                  <a:schemeClr val="tx1"/>
                </a:solidFill>
                <a:latin typeface="Californian FB" pitchFamily="18" charset="0"/>
              </a:rPr>
              <a:t>Bienes y servicios finales: </a:t>
            </a:r>
            <a:r>
              <a:rPr lang="es-MX" sz="1800" dirty="0">
                <a:solidFill>
                  <a:schemeClr val="tx1"/>
                </a:solidFill>
                <a:latin typeface="Californian FB" pitchFamily="18" charset="0"/>
              </a:rPr>
              <a:t>se consideran solo los bienes y servicios terminados para evitar duplicar datos, así al considerar la producción de una mesa se tomará el precio final de dicha mesa y no el de la madera, clavos y barniz (llamados, en éste caso, bienes intermedios) usados para producir dicha mesa.</a:t>
            </a:r>
          </a:p>
          <a:p>
            <a:pPr algn="just"/>
            <a:endParaRPr lang="es-MX" sz="1800" dirty="0">
              <a:solidFill>
                <a:schemeClr val="tx1"/>
              </a:solidFill>
              <a:latin typeface="Californian FB" pitchFamily="18" charset="0"/>
            </a:endParaRPr>
          </a:p>
          <a:p>
            <a:pPr marL="342900" indent="-342900" algn="just">
              <a:buFont typeface="Arial" pitchFamily="34" charset="0"/>
              <a:buChar char="•"/>
            </a:pPr>
            <a:r>
              <a:rPr lang="es-MX" sz="1800" b="1" i="1" dirty="0">
                <a:solidFill>
                  <a:schemeClr val="tx1"/>
                </a:solidFill>
                <a:latin typeface="Californian FB" pitchFamily="18" charset="0"/>
              </a:rPr>
              <a:t>Producidos en un país: </a:t>
            </a:r>
            <a:r>
              <a:rPr lang="es-MX" sz="1800" dirty="0">
                <a:solidFill>
                  <a:schemeClr val="tx1"/>
                </a:solidFill>
                <a:latin typeface="Californian FB" pitchFamily="18" charset="0"/>
              </a:rPr>
              <a:t>los automóviles de FORD fabricados en la planta de Hermosillo, Son. forman parte del PIB de México y no del de EE UU. Esos mismos autos formarían parte del PNB (Producto Nacional Bruto) de EE UU.</a:t>
            </a:r>
          </a:p>
          <a:p>
            <a:pPr algn="just"/>
            <a:endParaRPr lang="es-MX" sz="1800" dirty="0">
              <a:solidFill>
                <a:schemeClr val="tx1"/>
              </a:solidFill>
              <a:latin typeface="Californian FB" pitchFamily="18" charset="0"/>
            </a:endParaRPr>
          </a:p>
          <a:p>
            <a:pPr marL="342900" indent="-342900" algn="just">
              <a:buFont typeface="Arial" pitchFamily="34" charset="0"/>
              <a:buChar char="•"/>
            </a:pPr>
            <a:r>
              <a:rPr lang="es-MX" sz="1800" b="1" i="1" dirty="0">
                <a:solidFill>
                  <a:schemeClr val="tx1"/>
                </a:solidFill>
                <a:latin typeface="Californian FB" pitchFamily="18" charset="0"/>
              </a:rPr>
              <a:t>Bruto:</a:t>
            </a:r>
            <a:r>
              <a:rPr lang="es-MX" sz="1800" dirty="0">
                <a:solidFill>
                  <a:schemeClr val="tx1"/>
                </a:solidFill>
                <a:latin typeface="Californian FB" pitchFamily="18" charset="0"/>
              </a:rPr>
              <a:t> Se refiere a que NO se contabilizan los inventarios, apreciaciones  y depreciaciones de capital, como el de los equipos o maquinaria.</a:t>
            </a:r>
          </a:p>
          <a:p>
            <a:pPr marL="342900" indent="-342900" algn="just">
              <a:buFont typeface="Arial" pitchFamily="34" charset="0"/>
              <a:buChar char="•"/>
            </a:pPr>
            <a:endParaRPr lang="es-MX" sz="2400" dirty="0">
              <a:solidFill>
                <a:schemeClr val="tx1"/>
              </a:solidFill>
              <a:latin typeface="Californian FB" pitchFamily="18" charset="0"/>
            </a:endParaRPr>
          </a:p>
          <a:p>
            <a:endParaRPr lang="es-MX" sz="2400" dirty="0">
              <a:solidFill>
                <a:schemeClr val="tx1"/>
              </a:solidFill>
              <a:latin typeface="Californian FB" pitchFamily="18" charset="0"/>
            </a:endParaRPr>
          </a:p>
          <a:p>
            <a:endParaRPr lang="es-MX" sz="4000" dirty="0"/>
          </a:p>
        </p:txBody>
      </p:sp>
    </p:spTree>
    <p:extLst>
      <p:ext uri="{BB962C8B-B14F-4D97-AF65-F5344CB8AC3E}">
        <p14:creationId xmlns:p14="http://schemas.microsoft.com/office/powerpoint/2010/main" val="251997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weblatam.com/wp/wp-content/uploads/2010/09/green_template.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755576" y="722917"/>
            <a:ext cx="7488832" cy="5991067"/>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p:cNvSpPr txBox="1">
            <a:spLocks/>
          </p:cNvSpPr>
          <p:nvPr/>
        </p:nvSpPr>
        <p:spPr>
          <a:xfrm>
            <a:off x="251520" y="476672"/>
            <a:ext cx="8640960" cy="6237312"/>
          </a:xfrm>
          <a:prstGeom prst="rect">
            <a:avLst/>
          </a:prstGeom>
        </p:spPr>
        <p:txBody>
          <a:bodyPr>
            <a:normAutofit fontScale="925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buNone/>
            </a:pPr>
            <a:r>
              <a:rPr lang="es-MX" sz="3200" dirty="0">
                <a:solidFill>
                  <a:srgbClr val="FF0000"/>
                </a:solidFill>
                <a:latin typeface="Californian FB" pitchFamily="18" charset="0"/>
              </a:rPr>
              <a:t>¿PORQUÈ ES IMPORTANTE QUE CREZCA EL PIB?</a:t>
            </a:r>
          </a:p>
          <a:p>
            <a:pPr marL="45720" indent="0" algn="just">
              <a:buNone/>
            </a:pPr>
            <a:r>
              <a:rPr lang="es-MX" sz="3200" dirty="0">
                <a:solidFill>
                  <a:schemeClr val="tx1"/>
                </a:solidFill>
              </a:rPr>
              <a:t>     </a:t>
            </a:r>
          </a:p>
          <a:p>
            <a:pPr algn="just">
              <a:buFont typeface="Arial" pitchFamily="34" charset="0"/>
              <a:buChar char="•"/>
            </a:pPr>
            <a:r>
              <a:rPr lang="es-MX" sz="2400" dirty="0">
                <a:solidFill>
                  <a:schemeClr val="tx1"/>
                </a:solidFill>
                <a:latin typeface="Californian FB" pitchFamily="18" charset="0"/>
              </a:rPr>
              <a:t>Indica la competitividad de las empresas. Si la producción de las empresas mexicanas no crece a un ritmo mayor, significa que no se está invirtiendo en la creación de nuevas empresas, y por lo tanto, la generación de empleos tampoco crece al ritmo deseado. </a:t>
            </a:r>
          </a:p>
          <a:p>
            <a:pPr algn="just">
              <a:buFont typeface="Arial" pitchFamily="34" charset="0"/>
              <a:buChar char="•"/>
            </a:pPr>
            <a:endParaRPr lang="es-MX" sz="2400" dirty="0">
              <a:solidFill>
                <a:schemeClr val="tx1"/>
              </a:solidFill>
              <a:latin typeface="Californian FB" pitchFamily="18" charset="0"/>
            </a:endParaRPr>
          </a:p>
          <a:p>
            <a:pPr algn="just">
              <a:buFont typeface="Arial" pitchFamily="34" charset="0"/>
              <a:buChar char="•"/>
            </a:pPr>
            <a:r>
              <a:rPr lang="es-MX" sz="2400" dirty="0">
                <a:solidFill>
                  <a:schemeClr val="tx1"/>
                </a:solidFill>
                <a:latin typeface="Californian FB" pitchFamily="18" charset="0"/>
              </a:rPr>
              <a:t>Si el PIB anual de un país crece por debajo de la tasa de crecimiento  anual de su población significaría que cada ciudadano, en promedio, tendrá menor cantidad de bienes o servicios para satisfacer sus necesidades, es decir la ciudadanía será más pobre.</a:t>
            </a:r>
          </a:p>
          <a:p>
            <a:pPr algn="just">
              <a:buFont typeface="Arial" pitchFamily="34" charset="0"/>
              <a:buChar char="•"/>
            </a:pPr>
            <a:endParaRPr lang="es-MX" sz="2400" dirty="0">
              <a:solidFill>
                <a:schemeClr val="tx1"/>
              </a:solidFill>
              <a:latin typeface="Californian FB" pitchFamily="18" charset="0"/>
            </a:endParaRPr>
          </a:p>
          <a:p>
            <a:pPr algn="just">
              <a:buFont typeface="Arial" pitchFamily="34" charset="0"/>
              <a:buChar char="•"/>
            </a:pPr>
            <a:r>
              <a:rPr lang="es-MX" sz="2400" dirty="0">
                <a:solidFill>
                  <a:schemeClr val="tx1"/>
                </a:solidFill>
                <a:latin typeface="Californian FB" pitchFamily="18" charset="0"/>
              </a:rPr>
              <a:t>Si el PIB anual crece por debajo de la inflación anual implicaría que las empresas NO querrían ofrecer aumentos salariales mayores a la inflación y los trabajadores perderían poder adquisitivo.</a:t>
            </a:r>
          </a:p>
          <a:p>
            <a:pPr algn="just">
              <a:buFont typeface="Arial" pitchFamily="34" charset="0"/>
              <a:buChar char="•"/>
            </a:pPr>
            <a:endParaRPr lang="es-MX" sz="2400" dirty="0">
              <a:solidFill>
                <a:schemeClr val="tx1"/>
              </a:solidFill>
              <a:latin typeface="Californian FB" pitchFamily="18" charset="0"/>
            </a:endParaRPr>
          </a:p>
          <a:p>
            <a:pPr algn="just">
              <a:buFont typeface="Arial" pitchFamily="34" charset="0"/>
              <a:buChar char="•"/>
            </a:pPr>
            <a:endParaRPr lang="es-MX" sz="2400" dirty="0">
              <a:solidFill>
                <a:schemeClr val="tx1"/>
              </a:solidFill>
              <a:latin typeface="Californian FB" pitchFamily="18" charset="0"/>
            </a:endParaRPr>
          </a:p>
          <a:p>
            <a:pPr algn="just">
              <a:buFont typeface="Arial" pitchFamily="34" charset="0"/>
              <a:buChar char="•"/>
            </a:pPr>
            <a:endParaRPr lang="es-MX" sz="2400" dirty="0">
              <a:solidFill>
                <a:schemeClr val="tx1"/>
              </a:solidFill>
              <a:latin typeface="Californian FB" pitchFamily="18" charset="0"/>
            </a:endParaRPr>
          </a:p>
          <a:p>
            <a:pPr algn="just">
              <a:buFont typeface="Arial" pitchFamily="34" charset="0"/>
              <a:buChar char="•"/>
            </a:pPr>
            <a:endParaRPr lang="es-MX" sz="2400" dirty="0">
              <a:solidFill>
                <a:schemeClr val="tx1"/>
              </a:solidFill>
              <a:latin typeface="Californian FB" pitchFamily="18" charset="0"/>
            </a:endParaRPr>
          </a:p>
        </p:txBody>
      </p:sp>
    </p:spTree>
    <p:extLst>
      <p:ext uri="{BB962C8B-B14F-4D97-AF65-F5344CB8AC3E}">
        <p14:creationId xmlns:p14="http://schemas.microsoft.com/office/powerpoint/2010/main" val="190783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weblatam.com/wp/wp-content/uploads/2010/09/green_template.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395536" y="722917"/>
            <a:ext cx="8352928" cy="5991067"/>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sz="quarter" idx="13"/>
          </p:nvPr>
        </p:nvSpPr>
        <p:spPr>
          <a:xfrm>
            <a:off x="323528" y="1052736"/>
            <a:ext cx="8640960" cy="4032448"/>
          </a:xfrm>
        </p:spPr>
        <p:txBody>
          <a:bodyPr>
            <a:normAutofit/>
          </a:bodyPr>
          <a:lstStyle/>
          <a:p>
            <a:pPr marL="45720" lvl="0" indent="0" algn="just">
              <a:buNone/>
            </a:pPr>
            <a:r>
              <a:rPr lang="es-MX" sz="3200" dirty="0"/>
              <a:t> </a:t>
            </a:r>
          </a:p>
          <a:p>
            <a:endParaRPr lang="es-MX" dirty="0"/>
          </a:p>
        </p:txBody>
      </p:sp>
      <p:sp>
        <p:nvSpPr>
          <p:cNvPr id="2" name="1 Rectángulo"/>
          <p:cNvSpPr/>
          <p:nvPr/>
        </p:nvSpPr>
        <p:spPr>
          <a:xfrm>
            <a:off x="395536" y="722917"/>
            <a:ext cx="8208912" cy="4154984"/>
          </a:xfrm>
          <a:prstGeom prst="rect">
            <a:avLst/>
          </a:prstGeom>
        </p:spPr>
        <p:txBody>
          <a:bodyPr wrap="square">
            <a:spAutoFit/>
          </a:bodyPr>
          <a:lstStyle/>
          <a:p>
            <a:pPr marL="388620" lvl="0" indent="-342900" algn="just">
              <a:buFont typeface="Arial" pitchFamily="34" charset="0"/>
              <a:buChar char="•"/>
            </a:pPr>
            <a:r>
              <a:rPr lang="es-MX" sz="2400" dirty="0">
                <a:latin typeface="Californian FB" pitchFamily="18" charset="0"/>
              </a:rPr>
              <a:t>Un crecimiento del PIB representa mayores ingresos para el gobierno a través de impuestos, pues al aumentar el PIB aumentan las ventas y con ello los ingresos del IVA y el IEPS, al aumentar el PIB aumentan los empleos y los ingresos por pago del ISR de los trabajadores y empresas.</a:t>
            </a:r>
          </a:p>
          <a:p>
            <a:pPr marL="45720" lvl="0" algn="just"/>
            <a:endParaRPr lang="es-MX" sz="2400" dirty="0">
              <a:latin typeface="Californian FB" pitchFamily="18" charset="0"/>
            </a:endParaRPr>
          </a:p>
          <a:p>
            <a:pPr marL="45720" lvl="0" algn="just"/>
            <a:r>
              <a:rPr lang="es-MX" sz="2400" dirty="0">
                <a:latin typeface="Californian FB" pitchFamily="18" charset="0"/>
              </a:rPr>
              <a:t> Si el gobierno desea mayores ingresos, deberá fortalecer las condiciones para la inversión no especulativa, es decir, inversión directa en empresas; y también fortalecer las condiciones para que las empresas que ya existen sigan creciendo y no cierren o desaparezcan.</a:t>
            </a:r>
          </a:p>
        </p:txBody>
      </p:sp>
    </p:spTree>
    <p:extLst>
      <p:ext uri="{BB962C8B-B14F-4D97-AF65-F5344CB8AC3E}">
        <p14:creationId xmlns:p14="http://schemas.microsoft.com/office/powerpoint/2010/main" val="190783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p:txBody>
          <a:bodyPr/>
          <a:lstStyle/>
          <a:p>
            <a:r>
              <a:rPr lang="es-MX" dirty="0"/>
              <a:t>					?</a:t>
            </a:r>
          </a:p>
        </p:txBody>
      </p:sp>
      <p:sp>
        <p:nvSpPr>
          <p:cNvPr id="3" name="2 Título"/>
          <p:cNvSpPr>
            <a:spLocks noGrp="1"/>
          </p:cNvSpPr>
          <p:nvPr>
            <p:ph type="ctrTitle"/>
          </p:nvPr>
        </p:nvSpPr>
        <p:spPr>
          <a:xfrm>
            <a:off x="323528" y="260648"/>
            <a:ext cx="8568952" cy="5580620"/>
          </a:xfrm>
        </p:spPr>
        <p:txBody>
          <a:bodyPr/>
          <a:lstStyle/>
          <a:p>
            <a:pPr marL="182880" indent="0">
              <a:buNone/>
            </a:pPr>
            <a:r>
              <a:rPr lang="es-MX" sz="3600" b="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4"/>
                </a:solidFill>
                <a:effectLst/>
                <a:latin typeface="Californian FB" pitchFamily="18" charset="0"/>
                <a:ea typeface="Batang" pitchFamily="18" charset="-127"/>
              </a:rPr>
              <a:t>¿Cómo se calcula el Producto Interno Bruto?</a:t>
            </a:r>
            <a:br>
              <a:rPr lang="es-MX" sz="3600" b="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4"/>
                </a:solidFill>
                <a:effectLst/>
                <a:latin typeface="Californian FB" pitchFamily="18" charset="0"/>
                <a:ea typeface="Batang" pitchFamily="18" charset="-127"/>
              </a:rPr>
            </a:br>
            <a:br>
              <a:rPr lang="es-MX" sz="3600" b="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4"/>
                </a:solidFill>
                <a:effectLst/>
                <a:latin typeface="Californian FB" pitchFamily="18" charset="0"/>
                <a:ea typeface="Batang" pitchFamily="18" charset="-127"/>
              </a:rPr>
            </a:br>
            <a:r>
              <a:rPr lang="es-MX" sz="2400" b="0" dirty="0">
                <a:ln w="31550" cmpd="sng">
                  <a:noFill/>
                  <a:prstDash val="solid"/>
                </a:ln>
                <a:solidFill>
                  <a:schemeClr val="tx1"/>
                </a:solidFill>
                <a:effectLst/>
                <a:latin typeface="Californian FB" pitchFamily="18" charset="0"/>
                <a:ea typeface="Batang" pitchFamily="18" charset="-127"/>
              </a:rPr>
              <a:t>Existen tres métodos para calcular el PIB de un país:</a:t>
            </a:r>
            <a:br>
              <a:rPr lang="es-MX" sz="2400" b="0" dirty="0">
                <a:ln w="31550" cmpd="sng">
                  <a:noFill/>
                  <a:prstDash val="solid"/>
                </a:ln>
                <a:solidFill>
                  <a:schemeClr val="tx1"/>
                </a:solidFill>
                <a:effectLst/>
                <a:latin typeface="Californian FB" pitchFamily="18" charset="0"/>
                <a:ea typeface="Batang" pitchFamily="18" charset="-127"/>
              </a:rPr>
            </a:br>
            <a:br>
              <a:rPr lang="es-MX" sz="2400" b="0" dirty="0">
                <a:ln w="31550" cmpd="sng">
                  <a:noFill/>
                  <a:prstDash val="solid"/>
                </a:ln>
                <a:solidFill>
                  <a:schemeClr val="tx1"/>
                </a:solidFill>
                <a:effectLst/>
                <a:latin typeface="Californian FB" pitchFamily="18" charset="0"/>
                <a:ea typeface="Batang" pitchFamily="18" charset="-127"/>
              </a:rPr>
            </a:br>
            <a:r>
              <a:rPr lang="es-MX" sz="2400" b="0" i="1" dirty="0">
                <a:ln w="31550" cmpd="sng">
                  <a:noFill/>
                  <a:prstDash val="solid"/>
                </a:ln>
                <a:solidFill>
                  <a:srgbClr val="FF0000"/>
                </a:solidFill>
                <a:effectLst/>
                <a:latin typeface="Californian FB" pitchFamily="18" charset="0"/>
                <a:ea typeface="Batang" pitchFamily="18" charset="-127"/>
              </a:rPr>
              <a:t>1. Método del gasto (más utilizado): Suma todas las erogaciones realizadas para la compra de bienes y servicios finales producidos dentro de la economía, excluyendo bienes intermedios.</a:t>
            </a:r>
            <a:br>
              <a:rPr lang="es-MX" sz="2400" b="0" i="1" dirty="0">
                <a:ln w="31550" cmpd="sng">
                  <a:noFill/>
                  <a:prstDash val="solid"/>
                </a:ln>
                <a:solidFill>
                  <a:srgbClr val="FF0000"/>
                </a:solidFill>
                <a:effectLst/>
                <a:latin typeface="Californian FB" pitchFamily="18" charset="0"/>
                <a:ea typeface="Batang" pitchFamily="18" charset="-127"/>
              </a:rPr>
            </a:br>
            <a:r>
              <a:rPr lang="es-MX" sz="2400" b="0" dirty="0">
                <a:ln w="31550" cmpd="sng">
                  <a:noFill/>
                  <a:prstDash val="solid"/>
                </a:ln>
                <a:solidFill>
                  <a:schemeClr val="tx1"/>
                </a:solidFill>
                <a:effectLst/>
                <a:latin typeface="Californian FB" pitchFamily="18" charset="0"/>
                <a:ea typeface="Batang" pitchFamily="18" charset="-127"/>
              </a:rPr>
              <a:t>El PIB de México para el año 2018 fue de: 1.26 billones de usd.</a:t>
            </a:r>
            <a:br>
              <a:rPr lang="es-MX" sz="2400" b="0" i="1" dirty="0">
                <a:ln w="31550" cmpd="sng">
                  <a:noFill/>
                  <a:prstDash val="solid"/>
                </a:ln>
                <a:solidFill>
                  <a:srgbClr val="FF0000"/>
                </a:solidFill>
                <a:effectLst/>
                <a:latin typeface="Californian FB" pitchFamily="18" charset="0"/>
                <a:ea typeface="Batang" pitchFamily="18" charset="-127"/>
              </a:rPr>
            </a:br>
            <a:br>
              <a:rPr lang="es-MX" sz="2400" b="0" dirty="0">
                <a:ln w="31550" cmpd="sng">
                  <a:noFill/>
                  <a:prstDash val="solid"/>
                </a:ln>
                <a:solidFill>
                  <a:schemeClr val="tx1"/>
                </a:solidFill>
                <a:effectLst/>
                <a:latin typeface="Californian FB" pitchFamily="18" charset="0"/>
                <a:ea typeface="Batang" pitchFamily="18" charset="-127"/>
              </a:rPr>
            </a:br>
            <a:r>
              <a:rPr lang="es-MX" sz="2400" b="0" dirty="0">
                <a:ln w="31550" cmpd="sng">
                  <a:noFill/>
                  <a:prstDash val="solid"/>
                </a:ln>
                <a:solidFill>
                  <a:schemeClr val="tx1"/>
                </a:solidFill>
                <a:effectLst/>
                <a:latin typeface="Californian FB" pitchFamily="18" charset="0"/>
                <a:ea typeface="Batang" pitchFamily="18" charset="-127"/>
              </a:rPr>
              <a:t>2. Método del ingreso.</a:t>
            </a:r>
            <a:br>
              <a:rPr lang="es-MX" sz="2400" b="0" dirty="0">
                <a:ln w="31550" cmpd="sng">
                  <a:noFill/>
                  <a:prstDash val="solid"/>
                </a:ln>
                <a:solidFill>
                  <a:schemeClr val="tx1"/>
                </a:solidFill>
                <a:effectLst/>
                <a:latin typeface="Californian FB" pitchFamily="18" charset="0"/>
                <a:ea typeface="Batang" pitchFamily="18" charset="-127"/>
              </a:rPr>
            </a:br>
            <a:br>
              <a:rPr lang="es-MX" sz="2400" b="0" dirty="0">
                <a:ln w="31550" cmpd="sng">
                  <a:noFill/>
                  <a:prstDash val="solid"/>
                </a:ln>
                <a:solidFill>
                  <a:schemeClr val="tx1"/>
                </a:solidFill>
                <a:effectLst/>
                <a:latin typeface="Californian FB" pitchFamily="18" charset="0"/>
                <a:ea typeface="Batang" pitchFamily="18" charset="-127"/>
              </a:rPr>
            </a:br>
            <a:r>
              <a:rPr lang="es-MX" sz="2400" b="0" dirty="0">
                <a:ln w="31550" cmpd="sng">
                  <a:noFill/>
                  <a:prstDash val="solid"/>
                </a:ln>
                <a:solidFill>
                  <a:schemeClr val="tx1"/>
                </a:solidFill>
                <a:effectLst/>
                <a:latin typeface="Californian FB" pitchFamily="18" charset="0"/>
                <a:ea typeface="Batang" pitchFamily="18" charset="-127"/>
              </a:rPr>
              <a:t>3. Método del valor agregado.</a:t>
            </a:r>
            <a:br>
              <a:rPr lang="es-MX" sz="2400" b="0" dirty="0">
                <a:ln w="31550" cmpd="sng">
                  <a:noFill/>
                  <a:prstDash val="solid"/>
                </a:ln>
                <a:solidFill>
                  <a:schemeClr val="tx1"/>
                </a:solidFill>
                <a:effectLst/>
                <a:latin typeface="Californian FB" pitchFamily="18" charset="0"/>
                <a:ea typeface="Batang" pitchFamily="18" charset="-127"/>
              </a:rPr>
            </a:br>
            <a:r>
              <a:rPr lang="es-MX" sz="2400" b="0" dirty="0">
                <a:ln w="31550" cmpd="sng">
                  <a:noFill/>
                  <a:prstDash val="solid"/>
                </a:ln>
                <a:solidFill>
                  <a:schemeClr val="tx1"/>
                </a:solidFill>
                <a:effectLst/>
                <a:latin typeface="Californian FB" pitchFamily="18" charset="0"/>
                <a:ea typeface="Batang" pitchFamily="18" charset="-127"/>
              </a:rPr>
              <a:t> </a:t>
            </a:r>
            <a:br>
              <a:rPr lang="es-MX" sz="2400" b="0" dirty="0">
                <a:ln w="31550" cmpd="sng">
                  <a:noFill/>
                  <a:prstDash val="solid"/>
                </a:ln>
                <a:solidFill>
                  <a:schemeClr val="tx1"/>
                </a:solidFill>
                <a:effectLst/>
                <a:latin typeface="Californian FB" pitchFamily="18" charset="0"/>
                <a:ea typeface="Batang" pitchFamily="18" charset="-127"/>
              </a:rPr>
            </a:br>
            <a:endParaRPr lang="es-MX" sz="4400" b="0" dirty="0">
              <a:ln w="31550" cmpd="sng">
                <a:noFill/>
                <a:prstDash val="solid"/>
              </a:ln>
              <a:solidFill>
                <a:schemeClr val="tx1"/>
              </a:solidFill>
              <a:effectLst/>
              <a:latin typeface="Californian FB" pitchFamily="18" charset="0"/>
              <a:ea typeface="Batang" pitchFamily="18" charset="-127"/>
            </a:endParaRPr>
          </a:p>
        </p:txBody>
      </p:sp>
      <p:pic>
        <p:nvPicPr>
          <p:cNvPr id="4" name="Picture 2" descr="http://t2.gstatic.com/images?q=tbn:ANd9GcSftAmkcOVThL35CPfsdELjskxD6Iy40naVZHymZPkYRbzxakdE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5301208"/>
            <a:ext cx="1376413" cy="1080120"/>
          </a:xfrm>
          <a:prstGeom prst="roundRect">
            <a:avLst>
              <a:gd name="adj" fmla="val 8594"/>
            </a:avLst>
          </a:prstGeom>
          <a:solidFill>
            <a:srgbClr val="FFFFFF">
              <a:shade val="85000"/>
            </a:srgbClr>
          </a:solidFill>
          <a:ln>
            <a:noFill/>
          </a:ln>
          <a:effectLst>
            <a:glow rad="228600">
              <a:schemeClr val="accent4">
                <a:satMod val="175000"/>
                <a:alpha val="40000"/>
              </a:schemeClr>
            </a:glow>
            <a:reflection blurRad="12700" stA="38000" endPos="28000" dist="5000" dir="5400000" sy="-100000" algn="bl" rotWithShape="0"/>
            <a:softEdge rad="31750"/>
          </a:effectLst>
          <a:scene3d>
            <a:camera prst="isometricOffAxis1Right"/>
            <a:lightRig rig="threePt" dir="t"/>
          </a:scene3d>
        </p:spPr>
      </p:pic>
    </p:spTree>
    <p:extLst>
      <p:ext uri="{BB962C8B-B14F-4D97-AF65-F5344CB8AC3E}">
        <p14:creationId xmlns:p14="http://schemas.microsoft.com/office/powerpoint/2010/main" val="631186326"/>
      </p:ext>
    </p:extLst>
  </p:cSld>
  <p:clrMapOvr>
    <a:masterClrMapping/>
  </p:clrMapOvr>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580817E994B5488BA8D9BE215B2B84" ma:contentTypeVersion="3" ma:contentTypeDescription="Create a new document." ma:contentTypeScope="" ma:versionID="003d605083cdd8b65cf930457d8cff5d">
  <xsd:schema xmlns:xsd="http://www.w3.org/2001/XMLSchema" xmlns:xs="http://www.w3.org/2001/XMLSchema" xmlns:p="http://schemas.microsoft.com/office/2006/metadata/properties" xmlns:ns2="0437ae1a-89d1-4fcb-8d9b-68184941ee39" targetNamespace="http://schemas.microsoft.com/office/2006/metadata/properties" ma:root="true" ma:fieldsID="aeb9e288dcd331f815c6152696aca2e7" ns2:_="">
    <xsd:import namespace="0437ae1a-89d1-4fcb-8d9b-68184941ee3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7ae1a-89d1-4fcb-8d9b-68184941ee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8D1802-D4D9-4A64-BC8C-EFC7AF1F5DC1}"/>
</file>

<file path=customXml/itemProps2.xml><?xml version="1.0" encoding="utf-8"?>
<ds:datastoreItem xmlns:ds="http://schemas.openxmlformats.org/officeDocument/2006/customXml" ds:itemID="{A936E52A-534B-4AC6-A46B-D5DF424F8092}"/>
</file>

<file path=customXml/itemProps3.xml><?xml version="1.0" encoding="utf-8"?>
<ds:datastoreItem xmlns:ds="http://schemas.openxmlformats.org/officeDocument/2006/customXml" ds:itemID="{57C27E24-083B-4C5A-80FA-DFEFA58964C7}"/>
</file>

<file path=docProps/app.xml><?xml version="1.0" encoding="utf-8"?>
<Properties xmlns="http://schemas.openxmlformats.org/officeDocument/2006/extended-properties" xmlns:vt="http://schemas.openxmlformats.org/officeDocument/2006/docPropsVTypes">
  <Template>Slipstream</Template>
  <TotalTime>990</TotalTime>
  <Words>1834</Words>
  <Application>Microsoft Office PowerPoint</Application>
  <PresentationFormat>Presentación en pantalla (4:3)</PresentationFormat>
  <Paragraphs>142</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Californian FB</vt:lpstr>
      <vt:lpstr>Georgia</vt:lpstr>
      <vt:lpstr>Trebuchet MS</vt:lpstr>
      <vt:lpstr>Transmisión de listas</vt:lpstr>
      <vt:lpstr>           FUNDAMENTOS ECONÓMICOS                       CLASE 33                      4.1.1 Ciclo económico y PIB.                                                                            Mayo 2022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¿Cómo se calcula el Producto Interno Bruto?  Existen tres métodos para calcular el PIB de un país:  1. Método del gasto (más utilizado): Suma todas las erogaciones realizadas para la compra de bienes y servicios finales producidos dentro de la economía, excluyendo bienes intermedios. El PIB de México para el año 2018 fue de: 1.26 billones de usd.  2. Método del ingreso.  3. Método del valor agregado.   </vt:lpstr>
      <vt:lpstr>MÉTODO DEL GASTO</vt:lpstr>
      <vt:lpstr>MÉTODO DEL INGRESO</vt:lpstr>
      <vt:lpstr>Valor agregado: Diferencia que se da en cada una de las etapas de producción entre en valor del producto y el costo de los bienes intermedios</vt:lpstr>
      <vt:lpstr>MÉTODO DEL VALOR AGREGADO</vt:lpstr>
      <vt:lpstr>Presentación de PowerPoint</vt:lpstr>
      <vt:lpstr>         PIB NOMINAL VS. PIB REAL Si realizamos la comparación del PIB de un país de dos años diferentes se puede presentar diferencia, como es natural, debido a dos situaciones:  1. Por una parte a que efectivamente se haya presentado un crecimiento o disminuciòn del PIB.  2. Por otra parte a que hayan variado los precios de forma significativa.  Lo anterior establece la diferencia entre el PIB nominal y el PIB real. La ventaja del PIB real es que elimina la distorsión que produce la variación de los precios y nos indica REALMENTE cuanto creció el PIB.    </vt:lpstr>
      <vt:lpstr>Veamos un ejemplo:</vt:lpstr>
      <vt:lpstr>Presentación de PowerPoint</vt:lpstr>
      <vt:lpstr>Presentación de PowerPoint</vt:lpstr>
      <vt:lpstr>CONTABILIDAD PARA LOS CAMBIOS EN LOS PRECIOS</vt:lpstr>
      <vt:lpstr>Presentación de PowerPoint</vt:lpstr>
      <vt:lpstr>Presentación de PowerPoint</vt:lpstr>
      <vt:lpstr>Presentación de PowerPoint</vt:lpstr>
      <vt:lpstr>Presentación de PowerPoint</vt:lpstr>
      <vt:lpstr> Actividades Secundarias </vt:lpstr>
      <vt:lpstr>Presentación de PowerPoint</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ALY</dc:creator>
  <cp:lastModifiedBy>Juan Antonio Castillo Marrufo</cp:lastModifiedBy>
  <cp:revision>103</cp:revision>
  <dcterms:created xsi:type="dcterms:W3CDTF">2012-04-15T16:56:30Z</dcterms:created>
  <dcterms:modified xsi:type="dcterms:W3CDTF">2022-05-03T19:56:32Z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0x0101003D580817E994B5488BA8D9BE215B2B84</vt:lpwstr>
  </property>
</Properties>
</file>