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82" r:id="rId4"/>
    <p:sldId id="284" r:id="rId5"/>
    <p:sldId id="274" r:id="rId6"/>
    <p:sldId id="275" r:id="rId7"/>
    <p:sldId id="276" r:id="rId8"/>
    <p:sldId id="283" r:id="rId9"/>
    <p:sldId id="289" r:id="rId10"/>
    <p:sldId id="292" r:id="rId11"/>
    <p:sldId id="296" r:id="rId12"/>
    <p:sldId id="295" r:id="rId13"/>
    <p:sldId id="309" r:id="rId14"/>
    <p:sldId id="31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958B29-87CE-4410-B793-ADE69E6D34A6}">
          <p14:sldIdLst>
            <p14:sldId id="256"/>
            <p14:sldId id="270"/>
            <p14:sldId id="282"/>
            <p14:sldId id="284"/>
            <p14:sldId id="274"/>
            <p14:sldId id="275"/>
            <p14:sldId id="276"/>
            <p14:sldId id="283"/>
            <p14:sldId id="289"/>
            <p14:sldId id="292"/>
            <p14:sldId id="296"/>
            <p14:sldId id="295"/>
            <p14:sldId id="309"/>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A61D6-919F-4986-8949-CD2FD03C9A24}" type="datetimeFigureOut">
              <a:rPr lang="es-MX" smtClean="0"/>
              <a:t>05/05/2022</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26529-4C06-44EA-94BA-D44E09F98C4C}" type="slidenum">
              <a:rPr lang="es-MX" smtClean="0"/>
              <a:t>‹Nº›</a:t>
            </a:fld>
            <a:endParaRPr lang="es-MX"/>
          </a:p>
        </p:txBody>
      </p:sp>
    </p:spTree>
    <p:extLst>
      <p:ext uri="{BB962C8B-B14F-4D97-AF65-F5344CB8AC3E}">
        <p14:creationId xmlns:p14="http://schemas.microsoft.com/office/powerpoint/2010/main" val="115552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4A26529-4C06-44EA-94BA-D44E09F98C4C}" type="slidenum">
              <a:rPr lang="es-MX" smtClean="0"/>
              <a:t>2</a:t>
            </a:fld>
            <a:endParaRPr lang="es-MX"/>
          </a:p>
        </p:txBody>
      </p:sp>
    </p:spTree>
    <p:extLst>
      <p:ext uri="{BB962C8B-B14F-4D97-AF65-F5344CB8AC3E}">
        <p14:creationId xmlns:p14="http://schemas.microsoft.com/office/powerpoint/2010/main" val="62762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7E7865B-31DC-47BC-9E77-D38DF2495CB8}" type="datetimeFigureOut">
              <a:rPr lang="es-MX" smtClean="0"/>
              <a:pPr/>
              <a:t>05/05/2022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5188C1F-849B-4046-8A5C-3FACAD0E7B60}"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5000"/>
            <a:lum/>
          </a:blip>
          <a:srcRect/>
          <a:stretch>
            <a:fillRect t="-3000" b="-3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7865B-31DC-47BC-9E77-D38DF2495CB8}" type="datetimeFigureOut">
              <a:rPr lang="es-MX" smtClean="0"/>
              <a:pPr/>
              <a:t>05/05/2022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88C1F-849B-4046-8A5C-3FACAD0E7B60}"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8600" y="457200"/>
            <a:ext cx="8763000" cy="4800600"/>
          </a:xfrm>
        </p:spPr>
        <p:txBody>
          <a:bodyPr>
            <a:normAutofit/>
          </a:bodyPr>
          <a:lstStyle/>
          <a:p>
            <a:r>
              <a:rPr lang="es-MX" sz="4000" b="1" dirty="0"/>
              <a:t>FUNDAMENTOS ECONÓMICOS</a:t>
            </a:r>
            <a:br>
              <a:rPr lang="es-MX" sz="4000" dirty="0"/>
            </a:br>
            <a:br>
              <a:rPr lang="es-MX" sz="4000" dirty="0"/>
            </a:br>
            <a:r>
              <a:rPr lang="es-MX" sz="4000" dirty="0"/>
              <a:t>CLASE 34</a:t>
            </a:r>
            <a:br>
              <a:rPr lang="es-MX" dirty="0"/>
            </a:br>
            <a:br>
              <a:rPr lang="es-MX" b="1" dirty="0"/>
            </a:br>
            <a:r>
              <a:rPr lang="es-MX" sz="3600" b="1" dirty="0">
                <a:solidFill>
                  <a:srgbClr val="FF0000"/>
                </a:solidFill>
              </a:rPr>
              <a:t>4.1.1 (2) Crecimiento Económico y</a:t>
            </a:r>
            <a:br>
              <a:rPr lang="es-MX" sz="3600" b="1" dirty="0">
                <a:solidFill>
                  <a:srgbClr val="FF0000"/>
                </a:solidFill>
              </a:rPr>
            </a:br>
            <a:r>
              <a:rPr lang="es-MX" sz="3600" b="1" dirty="0">
                <a:solidFill>
                  <a:srgbClr val="FF0000"/>
                </a:solidFill>
              </a:rPr>
              <a:t>Desarrollo Económico.</a:t>
            </a:r>
          </a:p>
        </p:txBody>
      </p:sp>
      <p:sp>
        <p:nvSpPr>
          <p:cNvPr id="3" name="2 Subtítulo"/>
          <p:cNvSpPr>
            <a:spLocks noGrp="1"/>
          </p:cNvSpPr>
          <p:nvPr>
            <p:ph type="subTitle" idx="1"/>
          </p:nvPr>
        </p:nvSpPr>
        <p:spPr>
          <a:xfrm>
            <a:off x="5486400" y="5410200"/>
            <a:ext cx="3124200" cy="762000"/>
          </a:xfrm>
        </p:spPr>
        <p:txBody>
          <a:bodyPr/>
          <a:lstStyle/>
          <a:p>
            <a:pPr algn="r"/>
            <a:r>
              <a:rPr lang="es-MX" dirty="0">
                <a:solidFill>
                  <a:schemeClr val="tx1"/>
                </a:solidFill>
              </a:rPr>
              <a:t>Mayo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MX" sz="3600" b="1" dirty="0"/>
              <a:t>¿Por qué ha habido tan bajo crecimiento en México?</a:t>
            </a:r>
          </a:p>
        </p:txBody>
      </p:sp>
      <p:sp>
        <p:nvSpPr>
          <p:cNvPr id="3" name="Content Placeholder 2"/>
          <p:cNvSpPr>
            <a:spLocks noGrp="1"/>
          </p:cNvSpPr>
          <p:nvPr>
            <p:ph idx="1"/>
          </p:nvPr>
        </p:nvSpPr>
        <p:spPr>
          <a:xfrm>
            <a:off x="304800" y="1600200"/>
            <a:ext cx="8686800" cy="4876800"/>
          </a:xfrm>
        </p:spPr>
        <p:txBody>
          <a:bodyPr>
            <a:normAutofit/>
          </a:bodyPr>
          <a:lstStyle/>
          <a:p>
            <a:pPr algn="just"/>
            <a:r>
              <a:rPr lang="es-MX" sz="2800" dirty="0"/>
              <a:t>El nivel de vida que hoy, en 2022, tenemos en México es resultado de lo que hicimos o dejamos de hacer en los últimos 40-50 años, desde los años 70`s.</a:t>
            </a:r>
          </a:p>
          <a:p>
            <a:pPr marL="0" indent="0" algn="just">
              <a:buNone/>
            </a:pPr>
            <a:endParaRPr lang="es-MX" sz="2800" dirty="0"/>
          </a:p>
          <a:p>
            <a:pPr algn="just"/>
            <a:r>
              <a:rPr lang="es-MX" sz="2800" dirty="0"/>
              <a:t>Abandono de una política macroeconómica prudente a partir del año 1971.</a:t>
            </a:r>
          </a:p>
          <a:p>
            <a:pPr marL="0" indent="0" algn="just">
              <a:buNone/>
            </a:pPr>
            <a:endParaRPr lang="es-MX" sz="2800" dirty="0"/>
          </a:p>
          <a:p>
            <a:pPr algn="just"/>
            <a:r>
              <a:rPr lang="es-MX" sz="2800" dirty="0"/>
              <a:t>La inestabilidad macroeconómica producida por políticas expansivas pudieran estar detrás de la caída del crecimiento económico</a:t>
            </a:r>
          </a:p>
        </p:txBody>
      </p:sp>
    </p:spTree>
    <p:extLst>
      <p:ext uri="{BB962C8B-B14F-4D97-AF65-F5344CB8AC3E}">
        <p14:creationId xmlns:p14="http://schemas.microsoft.com/office/powerpoint/2010/main" val="51857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s-MX" sz="3600" b="1" dirty="0"/>
              <a:t>Distribución de la riqueza</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s-MX" sz="2800" dirty="0"/>
              <a:t>La brecha entre las familias más ricas y las más pobres de México consecuentemente es una de las mayores en todo el mundo.</a:t>
            </a:r>
          </a:p>
          <a:p>
            <a:pPr marL="0" indent="0" algn="just">
              <a:buNone/>
            </a:pPr>
            <a:endParaRPr lang="es-MX" sz="2800" dirty="0"/>
          </a:p>
          <a:p>
            <a:pPr algn="just"/>
            <a:r>
              <a:rPr lang="es-MX" sz="2800" dirty="0"/>
              <a:t>COEFICIENTE DE GINI: Es un índice que mide la desigualdad económica y esta asociado al ingreso o al gasto de las familias. Varia entre 0 (perfecta igualdad) y 1 (00) (perfecta desigualdad). Utiliza la fórmula de Brown y la curva de Lorenz para su cálculo.</a:t>
            </a:r>
          </a:p>
          <a:p>
            <a:pPr marL="0" indent="0">
              <a:buNone/>
            </a:pPr>
            <a:endParaRPr lang="es-MX" dirty="0"/>
          </a:p>
        </p:txBody>
      </p:sp>
    </p:spTree>
    <p:extLst>
      <p:ext uri="{BB962C8B-B14F-4D97-AF65-F5344CB8AC3E}">
        <p14:creationId xmlns:p14="http://schemas.microsoft.com/office/powerpoint/2010/main" val="276234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3600" b="1" dirty="0"/>
              <a:t>Coeficiente de GINI</a:t>
            </a:r>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5762" y="1600200"/>
            <a:ext cx="813247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25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399"/>
          </a:xfrm>
        </p:spPr>
        <p:txBody>
          <a:bodyPr>
            <a:normAutofit fontScale="90000"/>
          </a:bodyPr>
          <a:lstStyle/>
          <a:p>
            <a:r>
              <a:rPr lang="es-MX" sz="3600" b="1" dirty="0">
                <a:solidFill>
                  <a:srgbClr val="FF0000"/>
                </a:solidFill>
              </a:rPr>
              <a:t>¿Qué hacer para crecer y desarrollar?</a:t>
            </a:r>
          </a:p>
        </p:txBody>
      </p:sp>
      <p:sp>
        <p:nvSpPr>
          <p:cNvPr id="3" name="Content Placeholder 2"/>
          <p:cNvSpPr>
            <a:spLocks noGrp="1"/>
          </p:cNvSpPr>
          <p:nvPr>
            <p:ph idx="1"/>
          </p:nvPr>
        </p:nvSpPr>
        <p:spPr>
          <a:xfrm>
            <a:off x="457200" y="609599"/>
            <a:ext cx="8229600" cy="6172201"/>
          </a:xfrm>
        </p:spPr>
        <p:txBody>
          <a:bodyPr>
            <a:normAutofit fontScale="92500" lnSpcReduction="10000"/>
          </a:bodyPr>
          <a:lstStyle/>
          <a:p>
            <a:pPr marL="0" indent="0" algn="just">
              <a:buNone/>
            </a:pPr>
            <a:r>
              <a:rPr lang="es-MX" sz="2400" dirty="0"/>
              <a:t>1. Mayor y mejor inversión en infraestructura.</a:t>
            </a:r>
          </a:p>
          <a:p>
            <a:pPr marL="0" indent="0" algn="just">
              <a:buNone/>
            </a:pPr>
            <a:r>
              <a:rPr lang="es-MX" sz="2400" dirty="0"/>
              <a:t> </a:t>
            </a:r>
          </a:p>
          <a:p>
            <a:pPr marL="0" indent="0" algn="just">
              <a:buNone/>
            </a:pPr>
            <a:r>
              <a:rPr lang="es-MX" sz="2400" dirty="0"/>
              <a:t>2. Fortalecer cambios institucionales.</a:t>
            </a:r>
          </a:p>
          <a:p>
            <a:pPr marL="0" indent="0" algn="just">
              <a:buNone/>
            </a:pPr>
            <a:endParaRPr lang="es-MX" sz="2400" dirty="0"/>
          </a:p>
          <a:p>
            <a:pPr marL="0" indent="0" algn="just">
              <a:buNone/>
            </a:pPr>
            <a:r>
              <a:rPr lang="es-MX" sz="2400" dirty="0"/>
              <a:t>3. Impulsar y aumentar la inversión en educación, ciencia, tecnología y capacitación.</a:t>
            </a:r>
          </a:p>
          <a:p>
            <a:pPr marL="0" indent="0" algn="just">
              <a:buNone/>
            </a:pPr>
            <a:endParaRPr lang="es-MX" sz="2400" dirty="0"/>
          </a:p>
          <a:p>
            <a:pPr marL="0" indent="0" algn="just">
              <a:buNone/>
            </a:pPr>
            <a:r>
              <a:rPr lang="es-MX" sz="2400" dirty="0"/>
              <a:t>4. Promover políticas públicas incluyentes y progresistas.</a:t>
            </a:r>
          </a:p>
          <a:p>
            <a:pPr marL="0" indent="0" algn="just">
              <a:buNone/>
            </a:pPr>
            <a:endParaRPr lang="es-MX" sz="2400" dirty="0"/>
          </a:p>
          <a:p>
            <a:pPr marL="0" indent="0" algn="just">
              <a:buNone/>
            </a:pPr>
            <a:r>
              <a:rPr lang="es-MX" sz="2400" dirty="0"/>
              <a:t>5. Fomentar y promover la justicia, la seguridad y el Estado de Derecho.</a:t>
            </a:r>
          </a:p>
          <a:p>
            <a:pPr marL="0" indent="0" algn="just">
              <a:buNone/>
            </a:pPr>
            <a:r>
              <a:rPr lang="es-MX" sz="2400" dirty="0"/>
              <a:t>6. Aumentar el crédito accesible y un sistema financiero sólido.</a:t>
            </a:r>
          </a:p>
          <a:p>
            <a:pPr algn="just"/>
            <a:endParaRPr lang="es-MX" sz="2400" dirty="0"/>
          </a:p>
          <a:p>
            <a:pPr marL="0" indent="0" algn="just">
              <a:buNone/>
            </a:pPr>
            <a:r>
              <a:rPr lang="es-MX" sz="2400" dirty="0"/>
              <a:t>7. Desincentivar la economía informal y subterránea y aumentar la recaudación de ingresos.</a:t>
            </a:r>
          </a:p>
          <a:p>
            <a:pPr marL="0" indent="0" algn="just">
              <a:buNone/>
            </a:pPr>
            <a:endParaRPr lang="es-MX" sz="2400" dirty="0"/>
          </a:p>
          <a:p>
            <a:pPr marL="0" indent="0" algn="just">
              <a:buNone/>
            </a:pPr>
            <a:r>
              <a:rPr lang="es-MX" sz="2400" dirty="0"/>
              <a:t>8. Contar con un sector energético productivo, eficiente y viable.</a:t>
            </a:r>
          </a:p>
          <a:p>
            <a:endParaRPr lang="es-MX" dirty="0"/>
          </a:p>
        </p:txBody>
      </p:sp>
    </p:spTree>
    <p:extLst>
      <p:ext uri="{BB962C8B-B14F-4D97-AF65-F5344CB8AC3E}">
        <p14:creationId xmlns:p14="http://schemas.microsoft.com/office/powerpoint/2010/main" val="13972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s-MX" sz="4000" b="1" dirty="0"/>
              <a:t>Fin</a:t>
            </a:r>
          </a:p>
        </p:txBody>
      </p:sp>
      <p:sp>
        <p:nvSpPr>
          <p:cNvPr id="3" name="Content Placeholder 2"/>
          <p:cNvSpPr>
            <a:spLocks noGrp="1"/>
          </p:cNvSpPr>
          <p:nvPr>
            <p:ph idx="1"/>
          </p:nvPr>
        </p:nvSpPr>
        <p:spPr>
          <a:xfrm>
            <a:off x="457200" y="1447800"/>
            <a:ext cx="8229600" cy="4678363"/>
          </a:xfrm>
        </p:spPr>
        <p:txBody>
          <a:bodyPr>
            <a:normAutofit/>
          </a:bodyPr>
          <a:lstStyle/>
          <a:p>
            <a:pPr marL="0" indent="0" algn="just">
              <a:buNone/>
            </a:pPr>
            <a:r>
              <a:rPr lang="es-MX" sz="2800" dirty="0"/>
              <a:t>El tema es muy vigente como lo pueden observar. </a:t>
            </a:r>
          </a:p>
          <a:p>
            <a:pPr marL="0" indent="0" algn="just">
              <a:buNone/>
            </a:pPr>
            <a:r>
              <a:rPr lang="es-MX" sz="2800" dirty="0"/>
              <a:t>No existen recetas para el crecimiento económico, existen modelos que han funcionado en algunos paìses pero no es garantía de que tendrá éxito siempre que sea aplicado. Por ello el reto es grande.</a:t>
            </a:r>
          </a:p>
          <a:p>
            <a:endParaRPr lang="es-MX" dirty="0"/>
          </a:p>
        </p:txBody>
      </p:sp>
    </p:spTree>
    <p:extLst>
      <p:ext uri="{BB962C8B-B14F-4D97-AF65-F5344CB8AC3E}">
        <p14:creationId xmlns:p14="http://schemas.microsoft.com/office/powerpoint/2010/main" val="36313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MX" sz="3600" b="1" dirty="0"/>
              <a:t>Crecimiento Económico</a:t>
            </a:r>
          </a:p>
        </p:txBody>
      </p:sp>
      <p:sp>
        <p:nvSpPr>
          <p:cNvPr id="5" name="Content Placeholder 4"/>
          <p:cNvSpPr>
            <a:spLocks noGrp="1"/>
          </p:cNvSpPr>
          <p:nvPr>
            <p:ph idx="1"/>
          </p:nvPr>
        </p:nvSpPr>
        <p:spPr/>
        <p:txBody>
          <a:bodyPr>
            <a:normAutofit lnSpcReduction="10000"/>
          </a:bodyPr>
          <a:lstStyle/>
          <a:p>
            <a:pPr algn="just" fontAlgn="base"/>
            <a:r>
              <a:rPr lang="es-MX" sz="2800" dirty="0">
                <a:solidFill>
                  <a:srgbClr val="FF0000"/>
                </a:solidFill>
              </a:rPr>
              <a:t>Recordemos</a:t>
            </a:r>
            <a:r>
              <a:rPr lang="es-MX" sz="2800" dirty="0"/>
              <a:t>: el concepto de crecimiento económico se refiere al incremento porcentual del producto  interno bruto (PIB) de una economía en cierto período de tiempo; los valores suelen estar expresados en términos per cápita y en términos reales, y no en términos nominales, para tener en cuenta los efectos de las variaciones en los niveles de precios.</a:t>
            </a:r>
          </a:p>
          <a:p>
            <a:pPr marL="0" indent="0" algn="just" fontAlgn="base">
              <a:buNone/>
            </a:pPr>
            <a:endParaRPr lang="es-MX" sz="2800" dirty="0"/>
          </a:p>
          <a:p>
            <a:pPr marL="0" indent="0" algn="just" fontAlgn="base">
              <a:buNone/>
            </a:pPr>
            <a:r>
              <a:rPr lang="es-MX" sz="2800" dirty="0"/>
              <a:t> </a:t>
            </a:r>
            <a:r>
              <a:rPr lang="es-MX" sz="2800" dirty="0">
                <a:solidFill>
                  <a:srgbClr val="FF0000"/>
                </a:solidFill>
              </a:rPr>
              <a:t>Comparemos con el concepto de desarrollo económico</a:t>
            </a:r>
          </a:p>
          <a:p>
            <a:endParaRPr lang="es-MX" dirty="0"/>
          </a:p>
        </p:txBody>
      </p:sp>
    </p:spTree>
    <p:extLst>
      <p:ext uri="{BB962C8B-B14F-4D97-AF65-F5344CB8AC3E}">
        <p14:creationId xmlns:p14="http://schemas.microsoft.com/office/powerpoint/2010/main" val="180200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s-MX" sz="3600" b="1" dirty="0"/>
              <a:t>Desarrollo económico</a:t>
            </a:r>
          </a:p>
        </p:txBody>
      </p:sp>
      <p:sp>
        <p:nvSpPr>
          <p:cNvPr id="3" name="Content Placeholder 2"/>
          <p:cNvSpPr>
            <a:spLocks noGrp="1"/>
          </p:cNvSpPr>
          <p:nvPr>
            <p:ph idx="1"/>
          </p:nvPr>
        </p:nvSpPr>
        <p:spPr>
          <a:xfrm>
            <a:off x="228600" y="1295400"/>
            <a:ext cx="8763000" cy="4830763"/>
          </a:xfrm>
        </p:spPr>
        <p:txBody>
          <a:bodyPr>
            <a:normAutofit/>
          </a:bodyPr>
          <a:lstStyle/>
          <a:p>
            <a:pPr algn="just"/>
            <a:r>
              <a:rPr lang="es-MX" sz="2800" dirty="0"/>
              <a:t>Corresponde a un </a:t>
            </a:r>
            <a:r>
              <a:rPr lang="es-MX" sz="2800" dirty="0">
                <a:solidFill>
                  <a:srgbClr val="FF0000"/>
                </a:solidFill>
              </a:rPr>
              <a:t>proceso global de modernización de la economía y de la sociedad en su conjunto cuyo objetivo es elevar las condiciones de vida de la población.</a:t>
            </a:r>
          </a:p>
          <a:p>
            <a:pPr marL="0" indent="0" algn="just">
              <a:buNone/>
            </a:pPr>
            <a:endParaRPr lang="es-MX" sz="2800" dirty="0"/>
          </a:p>
          <a:p>
            <a:pPr algn="just"/>
            <a:r>
              <a:rPr lang="es-MX" sz="2800" dirty="0"/>
              <a:t>El Desarrollo implica mejores niveles de vida para la       población   (seguridad, salud y educación) y el aumento de la producción y la productividad percápita en las diferentes ramas económicas, así como acceso a los servicios básicos (alimentación, agua, vivienda, etc.).</a:t>
            </a:r>
          </a:p>
        </p:txBody>
      </p:sp>
    </p:spTree>
    <p:extLst>
      <p:ext uri="{BB962C8B-B14F-4D97-AF65-F5344CB8AC3E}">
        <p14:creationId xmlns:p14="http://schemas.microsoft.com/office/powerpoint/2010/main" val="417202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85800"/>
          </a:xfrm>
        </p:spPr>
        <p:txBody>
          <a:bodyPr>
            <a:noAutofit/>
          </a:bodyPr>
          <a:lstStyle/>
          <a:p>
            <a:r>
              <a:rPr lang="es-MX" sz="3600" b="1" dirty="0"/>
              <a:t>El lugar de México en el mundo económico</a:t>
            </a:r>
            <a:endParaRPr lang="es-MX" sz="3600" dirty="0"/>
          </a:p>
        </p:txBody>
      </p:sp>
      <p:sp>
        <p:nvSpPr>
          <p:cNvPr id="3" name="Content Placeholder 2"/>
          <p:cNvSpPr>
            <a:spLocks noGrp="1"/>
          </p:cNvSpPr>
          <p:nvPr>
            <p:ph idx="1"/>
          </p:nvPr>
        </p:nvSpPr>
        <p:spPr>
          <a:xfrm>
            <a:off x="304800" y="838200"/>
            <a:ext cx="8229600" cy="5867400"/>
          </a:xfrm>
        </p:spPr>
        <p:txBody>
          <a:bodyPr>
            <a:noAutofit/>
          </a:bodyPr>
          <a:lstStyle/>
          <a:p>
            <a:pPr algn="just"/>
            <a:r>
              <a:rPr lang="es-MX" sz="2800" dirty="0"/>
              <a:t>PIB </a:t>
            </a:r>
            <a:r>
              <a:rPr lang="es-MX" sz="2800" i="1" dirty="0"/>
              <a:t>per cápita. </a:t>
            </a:r>
            <a:r>
              <a:rPr lang="es-MX" sz="2800" dirty="0"/>
              <a:t>El PIB </a:t>
            </a:r>
            <a:r>
              <a:rPr lang="es-MX" sz="2800" i="1" dirty="0"/>
              <a:t>per cápita </a:t>
            </a:r>
            <a:r>
              <a:rPr lang="es-MX" sz="2800" dirty="0"/>
              <a:t>es una  aproximación de los recursos económicos que se generan en el país y que podrían obtener los habitantes de un país en promedio. </a:t>
            </a:r>
          </a:p>
          <a:p>
            <a:pPr algn="just"/>
            <a:endParaRPr lang="es-MX" sz="2800" dirty="0"/>
          </a:p>
          <a:p>
            <a:pPr algn="just"/>
            <a:r>
              <a:rPr lang="es-MX" sz="2800" dirty="0"/>
              <a:t>México ocupa el lugar número 14 o 15 a nivel mundial por tamaño de su economía (PIB). </a:t>
            </a:r>
          </a:p>
          <a:p>
            <a:pPr marL="0" indent="0" algn="just">
              <a:buNone/>
            </a:pPr>
            <a:endParaRPr lang="es-MX" sz="2800" dirty="0"/>
          </a:p>
          <a:p>
            <a:pPr algn="just"/>
            <a:r>
              <a:rPr lang="es-MX" sz="2800" dirty="0"/>
              <a:t>Pero cuando se mide el PIB </a:t>
            </a:r>
            <a:r>
              <a:rPr lang="es-MX" sz="2800" i="1" dirty="0"/>
              <a:t>per cápita</a:t>
            </a:r>
            <a:r>
              <a:rPr lang="es-MX" sz="2800" dirty="0"/>
              <a:t>; Luxemburgo, es el país con mayor PIB </a:t>
            </a:r>
            <a:r>
              <a:rPr lang="es-MX" sz="2800" i="1" dirty="0"/>
              <a:t>per cápita</a:t>
            </a:r>
            <a:r>
              <a:rPr lang="es-MX" sz="2800" dirty="0"/>
              <a:t> (116 612 usd/año) y México esta en el lugar ¡65! (9000 usd/año)</a:t>
            </a:r>
          </a:p>
        </p:txBody>
      </p:sp>
    </p:spTree>
    <p:extLst>
      <p:ext uri="{BB962C8B-B14F-4D97-AF65-F5344CB8AC3E}">
        <p14:creationId xmlns:p14="http://schemas.microsoft.com/office/powerpoint/2010/main" val="39043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s-MX" sz="3600" b="1" dirty="0"/>
              <a:t>Modelo de Solow para el crecimiento</a:t>
            </a:r>
          </a:p>
        </p:txBody>
      </p:sp>
      <p:sp>
        <p:nvSpPr>
          <p:cNvPr id="3" name="Content Placeholder 2"/>
          <p:cNvSpPr>
            <a:spLocks noGrp="1"/>
          </p:cNvSpPr>
          <p:nvPr>
            <p:ph idx="1"/>
          </p:nvPr>
        </p:nvSpPr>
        <p:spPr>
          <a:xfrm>
            <a:off x="457200" y="1143000"/>
            <a:ext cx="8229600" cy="5334000"/>
          </a:xfrm>
        </p:spPr>
        <p:txBody>
          <a:bodyPr>
            <a:normAutofit/>
          </a:bodyPr>
          <a:lstStyle/>
          <a:p>
            <a:pPr algn="just" fontAlgn="base"/>
            <a:r>
              <a:rPr lang="es-MX" sz="2800" dirty="0"/>
              <a:t>También conocido como modelo económico neoclásico.</a:t>
            </a:r>
          </a:p>
          <a:p>
            <a:pPr algn="just" fontAlgn="base"/>
            <a:r>
              <a:rPr lang="es-MX" sz="2800" dirty="0"/>
              <a:t>El producto depende de la combinación de trabajo y capital.</a:t>
            </a:r>
          </a:p>
          <a:p>
            <a:pPr algn="just" fontAlgn="base"/>
            <a:r>
              <a:rPr lang="es-MX" sz="2800" dirty="0"/>
              <a:t>Su principal conclusión es que las economías alcanzarán un estado estacionario en el cual el crecimiento del producto per cápita es nulo. </a:t>
            </a:r>
          </a:p>
          <a:p>
            <a:pPr algn="just" fontAlgn="base"/>
            <a:r>
              <a:rPr lang="es-MX" sz="2800" dirty="0"/>
              <a:t>La producción per cápita se mantiene invariable. </a:t>
            </a:r>
          </a:p>
          <a:p>
            <a:pPr algn="just" fontAlgn="base"/>
            <a:r>
              <a:rPr lang="es-MX" sz="2800" dirty="0"/>
              <a:t>Un aumento del ahorro provocaría una mayor inversión, mayor capital y mayor producción. </a:t>
            </a:r>
          </a:p>
        </p:txBody>
      </p:sp>
    </p:spTree>
    <p:extLst>
      <p:ext uri="{BB962C8B-B14F-4D97-AF65-F5344CB8AC3E}">
        <p14:creationId xmlns:p14="http://schemas.microsoft.com/office/powerpoint/2010/main" val="193509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s-MX" sz="3600" b="1" dirty="0"/>
              <a:t>¿Què es la convergencia económica?</a:t>
            </a:r>
          </a:p>
        </p:txBody>
      </p:sp>
      <p:sp>
        <p:nvSpPr>
          <p:cNvPr id="3" name="Content Placeholder 2"/>
          <p:cNvSpPr>
            <a:spLocks noGrp="1"/>
          </p:cNvSpPr>
          <p:nvPr>
            <p:ph idx="1"/>
          </p:nvPr>
        </p:nvSpPr>
        <p:spPr>
          <a:xfrm>
            <a:off x="457200" y="1295400"/>
            <a:ext cx="8229600" cy="5257800"/>
          </a:xfrm>
        </p:spPr>
        <p:txBody>
          <a:bodyPr>
            <a:normAutofit/>
          </a:bodyPr>
          <a:lstStyle/>
          <a:p>
            <a:pPr marL="0" indent="0" fontAlgn="base">
              <a:buNone/>
            </a:pPr>
            <a:endParaRPr lang="es-MX" b="1" dirty="0"/>
          </a:p>
          <a:p>
            <a:pPr algn="just" fontAlgn="base"/>
            <a:r>
              <a:rPr lang="es-MX" sz="2800" dirty="0"/>
              <a:t>Es la tendencia a que los niveles de producción per cápita se igualen a través del tiempo. </a:t>
            </a:r>
          </a:p>
          <a:p>
            <a:pPr marL="0" indent="0" algn="just" fontAlgn="base">
              <a:buNone/>
            </a:pPr>
            <a:endParaRPr lang="es-MX" sz="2800" dirty="0"/>
          </a:p>
          <a:p>
            <a:pPr algn="just" fontAlgn="base"/>
            <a:r>
              <a:rPr lang="es-MX" sz="2800" dirty="0"/>
              <a:t>Dado que no todos los países tienen las mismas características, estudios empíricos indican que la convergencia se verifica sólo entre países o regiones que poseen similares características .</a:t>
            </a:r>
          </a:p>
          <a:p>
            <a:pPr algn="just" fontAlgn="base"/>
            <a:endParaRPr lang="es-MX" sz="2800" dirty="0"/>
          </a:p>
          <a:p>
            <a:pPr algn="just" fontAlgn="base"/>
            <a:r>
              <a:rPr lang="es-MX" sz="2800" dirty="0"/>
              <a:t>Veamos el siguiente grafo:</a:t>
            </a:r>
          </a:p>
          <a:p>
            <a:endParaRPr lang="es-MX" sz="2800" dirty="0"/>
          </a:p>
        </p:txBody>
      </p:sp>
    </p:spTree>
    <p:extLst>
      <p:ext uri="{BB962C8B-B14F-4D97-AF65-F5344CB8AC3E}">
        <p14:creationId xmlns:p14="http://schemas.microsoft.com/office/powerpoint/2010/main" val="317867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68" y="1066801"/>
            <a:ext cx="882226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58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s-MX" sz="3600" b="1" dirty="0"/>
              <a:t>México actual</a:t>
            </a:r>
          </a:p>
        </p:txBody>
      </p:sp>
      <p:sp>
        <p:nvSpPr>
          <p:cNvPr id="12" name="Content Placeholder 11"/>
          <p:cNvSpPr>
            <a:spLocks noGrp="1"/>
          </p:cNvSpPr>
          <p:nvPr>
            <p:ph idx="1"/>
          </p:nvPr>
        </p:nvSpPr>
        <p:spPr/>
        <p:txBody>
          <a:bodyPr/>
          <a:lstStyle/>
          <a:p>
            <a:pPr algn="just"/>
            <a:r>
              <a:rPr lang="es-MX" dirty="0"/>
              <a:t>México registró un crecimiento del -0.1 % y de -8.5 % del PIB durante 2019 y 2020</a:t>
            </a:r>
            <a:r>
              <a:rPr lang="es-MX" sz="2000" dirty="0"/>
              <a:t>. </a:t>
            </a:r>
            <a:r>
              <a:rPr lang="es-MX" dirty="0"/>
              <a:t>Para el año 2021 se presentó una pequeña recuperación del 4.8 %. </a:t>
            </a:r>
          </a:p>
          <a:p>
            <a:pPr algn="just"/>
            <a:r>
              <a:rPr lang="es-MX" dirty="0"/>
              <a:t>Con los datos anteriores y con pronósticos de crecimiento para el PIB del 2.5 % para el año 2022. podría ser que tengamos, aún, el PIB por abajo del año 2018.</a:t>
            </a:r>
            <a:endParaRPr lang="es-MX" sz="2000" dirty="0"/>
          </a:p>
        </p:txBody>
      </p:sp>
    </p:spTree>
    <p:extLst>
      <p:ext uri="{BB962C8B-B14F-4D97-AF65-F5344CB8AC3E}">
        <p14:creationId xmlns:p14="http://schemas.microsoft.com/office/powerpoint/2010/main" val="98258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3600" b="1" dirty="0"/>
              <a:t>PIB per cápita en el Mundo</a:t>
            </a:r>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85385" y="1600200"/>
            <a:ext cx="73732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7324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580817E994B5488BA8D9BE215B2B84" ma:contentTypeVersion="3" ma:contentTypeDescription="Create a new document." ma:contentTypeScope="" ma:versionID="003d605083cdd8b65cf930457d8cff5d">
  <xsd:schema xmlns:xsd="http://www.w3.org/2001/XMLSchema" xmlns:xs="http://www.w3.org/2001/XMLSchema" xmlns:p="http://schemas.microsoft.com/office/2006/metadata/properties" xmlns:ns2="0437ae1a-89d1-4fcb-8d9b-68184941ee39" targetNamespace="http://schemas.microsoft.com/office/2006/metadata/properties" ma:root="true" ma:fieldsID="aeb9e288dcd331f815c6152696aca2e7" ns2:_="">
    <xsd:import namespace="0437ae1a-89d1-4fcb-8d9b-68184941ee3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7ae1a-89d1-4fcb-8d9b-68184941e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307166-1962-400A-9233-F0587EA1E541}"/>
</file>

<file path=customXml/itemProps2.xml><?xml version="1.0" encoding="utf-8"?>
<ds:datastoreItem xmlns:ds="http://schemas.openxmlformats.org/officeDocument/2006/customXml" ds:itemID="{56DA588D-2672-4269-B3E1-7B7FE3CF6A2B}"/>
</file>

<file path=customXml/itemProps3.xml><?xml version="1.0" encoding="utf-8"?>
<ds:datastoreItem xmlns:ds="http://schemas.openxmlformats.org/officeDocument/2006/customXml" ds:itemID="{BE7E7D03-3A82-4DFF-8F9B-EB7DA4445C6A}"/>
</file>

<file path=docProps/app.xml><?xml version="1.0" encoding="utf-8"?>
<Properties xmlns="http://schemas.openxmlformats.org/officeDocument/2006/extended-properties" xmlns:vt="http://schemas.openxmlformats.org/officeDocument/2006/docPropsVTypes">
  <TotalTime>1321</TotalTime>
  <Words>792</Words>
  <Application>Microsoft Office PowerPoint</Application>
  <PresentationFormat>Presentación en pantalla (4:3)</PresentationFormat>
  <Paragraphs>63</Paragraphs>
  <Slides>14</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Tema de Office</vt:lpstr>
      <vt:lpstr>FUNDAMENTOS ECONÓMICOS  CLASE 34  4.1.1 (2) Crecimiento Económico y Desarrollo Económico.</vt:lpstr>
      <vt:lpstr>Crecimiento Económico</vt:lpstr>
      <vt:lpstr>Desarrollo económico</vt:lpstr>
      <vt:lpstr>El lugar de México en el mundo económico</vt:lpstr>
      <vt:lpstr>Modelo de Solow para el crecimiento</vt:lpstr>
      <vt:lpstr>¿Què es la convergencia económica?</vt:lpstr>
      <vt:lpstr>Presentación de PowerPoint</vt:lpstr>
      <vt:lpstr>México actual</vt:lpstr>
      <vt:lpstr>PIB per cápita en el Mundo</vt:lpstr>
      <vt:lpstr>¿Por qué ha habido tan bajo crecimiento en México?</vt:lpstr>
      <vt:lpstr>Distribución de la riqueza</vt:lpstr>
      <vt:lpstr>Coeficiente de GINI</vt:lpstr>
      <vt:lpstr>¿Qué hacer para crecer y desarrollar?</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Luigi</dc:creator>
  <cp:lastModifiedBy>Juan Antonio Castillo Marrufo</cp:lastModifiedBy>
  <cp:revision>105</cp:revision>
  <dcterms:created xsi:type="dcterms:W3CDTF">2012-11-19T21:47:38Z</dcterms:created>
  <dcterms:modified xsi:type="dcterms:W3CDTF">2022-05-05T23:33:22Z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0x0101003D580817E994B5488BA8D9BE215B2B84</vt:lpwstr>
  </property>
</Properties>
</file>