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7" r:id="rId1"/>
  </p:sldMasterIdLst>
  <p:notesMasterIdLst>
    <p:notesMasterId r:id="rId8"/>
  </p:notesMasterIdLst>
  <p:sldIdLst>
    <p:sldId id="256" r:id="rId2"/>
    <p:sldId id="270" r:id="rId3"/>
    <p:sldId id="259" r:id="rId4"/>
    <p:sldId id="313" r:id="rId5"/>
    <p:sldId id="273" r:id="rId6"/>
    <p:sldId id="275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15" autoAdjust="0"/>
    <p:restoredTop sz="94660"/>
  </p:normalViewPr>
  <p:slideViewPr>
    <p:cSldViewPr>
      <p:cViewPr varScale="1">
        <p:scale>
          <a:sx n="86" d="100"/>
          <a:sy n="86" d="100"/>
        </p:scale>
        <p:origin x="134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E5F42C-E7B8-4058-AD62-90F2DE30A26E}" type="datetimeFigureOut">
              <a:rPr lang="es-MX" smtClean="0"/>
              <a:t>24/05/2022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519836-D325-420D-9921-F1CA9BD232F0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34256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1C295150-4FD7-4802-B0EB-D52217513A72}" type="datetime1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36DD0FD-55B0-48C4-8AF2-8A69533EDF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895A-832A-4167-BE9B-7448CA062309}" type="datetime1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71FF-D602-4BB6-9683-7A1E909D4296}" type="datetime1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2BEB-5202-498C-89F7-BBD3BEE1B887}" type="datetime1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B6C6-10FF-4510-A888-F0B9C6A788B0}" type="datetime1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7B31-A4E1-4FCE-8661-5EC33A675437}" type="datetime1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832D-B7F8-4A85-B115-3F84BE9AC26D}" type="datetime1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B34F3-05F7-41C1-B84E-68CE2E00C83C}" type="datetime1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7F82-2B2E-4837-B3AB-C94C672FBECB}" type="datetime1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7738-F4B0-48EA-9B71-E0F723F8BF6C}" type="datetime1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D5EF-7D26-425F-8C45-B9312ACE18BC}" type="datetime1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F1909345-DEE0-4B07-8E32-441AC9DA095E}" type="datetime1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F36DD0FD-55B0-48C4-8AF2-8A69533EDFC3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07504" y="404664"/>
            <a:ext cx="8856984" cy="5904656"/>
          </a:xfrm>
        </p:spPr>
        <p:txBody>
          <a:bodyPr>
            <a:normAutofit/>
          </a:bodyPr>
          <a:lstStyle/>
          <a:p>
            <a:pPr algn="ctr"/>
            <a:br>
              <a:rPr lang="es-ES" sz="3100" dirty="0"/>
            </a:br>
            <a:r>
              <a:rPr lang="es-ES" sz="4400" dirty="0">
                <a:solidFill>
                  <a:srgbClr val="002060"/>
                </a:solidFill>
              </a:rPr>
              <a:t>CLASE 40</a:t>
            </a:r>
            <a:br>
              <a:rPr lang="es-ES" sz="4400" dirty="0"/>
            </a:br>
            <a:br>
              <a:rPr lang="es-ES" sz="4400" dirty="0"/>
            </a:br>
            <a:br>
              <a:rPr lang="es-ES" sz="3100" dirty="0"/>
            </a:br>
            <a:r>
              <a:rPr lang="es-ES" sz="3100" dirty="0">
                <a:solidFill>
                  <a:srgbClr val="FF0000"/>
                </a:solidFill>
              </a:rPr>
              <a:t>4.2.3 POLÍTICA CAMBIARIA   </a:t>
            </a:r>
            <a:br>
              <a:rPr lang="es-ES" dirty="0">
                <a:solidFill>
                  <a:srgbClr val="FF0000"/>
                </a:solidFill>
              </a:rPr>
            </a:br>
            <a:r>
              <a:rPr lang="es-ES" dirty="0">
                <a:solidFill>
                  <a:srgbClr val="FF0000"/>
                </a:solidFill>
              </a:rPr>
              <a:t>      </a:t>
            </a:r>
            <a:br>
              <a:rPr lang="es-ES" sz="3100" dirty="0"/>
            </a:br>
            <a:br>
              <a:rPr lang="es-ES" sz="3200" dirty="0"/>
            </a:br>
            <a:br>
              <a:rPr lang="es-ES" sz="3200" dirty="0"/>
            </a:br>
            <a:br>
              <a:rPr lang="es-ES" sz="3200" dirty="0"/>
            </a:br>
            <a:endParaRPr lang="es-MX" sz="32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497859" y="5589240"/>
            <a:ext cx="3746549" cy="360040"/>
          </a:xfrm>
        </p:spPr>
        <p:txBody>
          <a:bodyPr>
            <a:normAutofit lnSpcReduction="10000"/>
          </a:bodyPr>
          <a:lstStyle/>
          <a:p>
            <a:pPr algn="r"/>
            <a:r>
              <a:rPr lang="es-MX" dirty="0">
                <a:solidFill>
                  <a:schemeClr val="tx1"/>
                </a:solidFill>
              </a:rPr>
              <a:t>Mayo 2022</a:t>
            </a:r>
          </a:p>
        </p:txBody>
      </p:sp>
    </p:spTree>
    <p:extLst>
      <p:ext uri="{BB962C8B-B14F-4D97-AF65-F5344CB8AC3E}">
        <p14:creationId xmlns:p14="http://schemas.microsoft.com/office/powerpoint/2010/main" val="220549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1059628" y="332656"/>
            <a:ext cx="7024744" cy="864096"/>
          </a:xfrm>
        </p:spPr>
        <p:txBody>
          <a:bodyPr>
            <a:normAutofit/>
          </a:bodyPr>
          <a:lstStyle/>
          <a:p>
            <a:pPr algn="ctr"/>
            <a:r>
              <a:rPr lang="es-MX" sz="3600" dirty="0"/>
              <a:t>Política cambiaria</a:t>
            </a: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95536" y="1556792"/>
            <a:ext cx="8280919" cy="4320480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s-ES" dirty="0"/>
              <a:t>La política cambiaria es el conjunto de acciones y decisiones que toman las autoridades monetarias en relación al tipo de cambio, mecanismos mediante los cuales se busca determinar o influir sobre el tipo de cambio de la moneda propia respecto de las restantes monedas.</a:t>
            </a:r>
            <a:r>
              <a:rPr lang="es-ES" i="1" dirty="0"/>
              <a:t> </a:t>
            </a:r>
          </a:p>
          <a:p>
            <a:pPr marL="0" indent="0" algn="just">
              <a:buNone/>
            </a:pPr>
            <a:r>
              <a:rPr lang="es-ES" dirty="0"/>
              <a:t>Es una parte de la política monetaria y, a su vez, de la política económica.</a:t>
            </a:r>
          </a:p>
          <a:p>
            <a:pPr marL="0" indent="0" algn="just">
              <a:buNone/>
            </a:pPr>
            <a:endParaRPr lang="es-ES" i="1" dirty="0"/>
          </a:p>
          <a:p>
            <a:pPr marL="0" indent="0" algn="just">
              <a:buNone/>
            </a:pPr>
            <a:endParaRPr lang="es-ES" i="1" dirty="0"/>
          </a:p>
          <a:p>
            <a:pPr marL="0" indent="0" algn="just">
              <a:buNone/>
            </a:pPr>
            <a:endParaRPr lang="es-MX" b="1" i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314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1075648" y="692696"/>
            <a:ext cx="7024744" cy="648072"/>
          </a:xfrm>
        </p:spPr>
        <p:txBody>
          <a:bodyPr>
            <a:normAutofit/>
          </a:bodyPr>
          <a:lstStyle/>
          <a:p>
            <a:pPr algn="ctr"/>
            <a:r>
              <a:rPr lang="es-MX" sz="3600" dirty="0"/>
              <a:t>Objetivos y acciones</a:t>
            </a: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23528" y="1340768"/>
            <a:ext cx="8496943" cy="4032448"/>
          </a:xfrm>
        </p:spPr>
        <p:txBody>
          <a:bodyPr anchor="ctr">
            <a:normAutofit/>
          </a:bodyPr>
          <a:lstStyle/>
          <a:p>
            <a:pPr marL="68580" indent="0" algn="just">
              <a:buNone/>
            </a:pPr>
            <a:r>
              <a:rPr lang="es-MX" b="1" dirty="0">
                <a:solidFill>
                  <a:schemeClr val="accent1"/>
                </a:solidFill>
              </a:rPr>
              <a:t>El objetivo </a:t>
            </a:r>
            <a:r>
              <a:rPr lang="es-MX" dirty="0">
                <a:solidFill>
                  <a:schemeClr val="tx1"/>
                </a:solidFill>
              </a:rPr>
              <a:t>de la política cambiaria es dotar de estabilidad al valor de la moneda frente a las divisas.</a:t>
            </a:r>
          </a:p>
          <a:p>
            <a:pPr marL="68580" indent="0" algn="just">
              <a:buNone/>
            </a:pPr>
            <a:endParaRPr lang="es-MX" dirty="0">
              <a:solidFill>
                <a:schemeClr val="tx1"/>
              </a:solidFill>
            </a:endParaRPr>
          </a:p>
          <a:p>
            <a:pPr marL="68580" indent="0" algn="just">
              <a:buNone/>
            </a:pPr>
            <a:r>
              <a:rPr lang="es-MX" dirty="0">
                <a:solidFill>
                  <a:schemeClr val="tx1"/>
                </a:solidFill>
              </a:rPr>
              <a:t>Acciones como la devaluación y la impresión de moneda son acciones de política cambiaria.</a:t>
            </a:r>
          </a:p>
          <a:p>
            <a:pPr marL="68580" indent="0" algn="just">
              <a:buNone/>
            </a:pPr>
            <a:endParaRPr lang="es-MX" b="1" dirty="0">
              <a:solidFill>
                <a:schemeClr val="accent1"/>
              </a:solidFill>
            </a:endParaRPr>
          </a:p>
          <a:p>
            <a:pPr marL="68580" indent="0" algn="just">
              <a:buNone/>
            </a:pPr>
            <a:endParaRPr lang="es-MX" b="1" dirty="0">
              <a:solidFill>
                <a:schemeClr val="accent1"/>
              </a:solidFill>
            </a:endParaRPr>
          </a:p>
          <a:p>
            <a:pPr marL="68580" indent="0" algn="just">
              <a:buNone/>
            </a:pPr>
            <a:endParaRPr lang="es-MX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728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548680"/>
            <a:ext cx="8568952" cy="1008112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/>
              <a:t>¿</a:t>
            </a:r>
            <a:r>
              <a:rPr lang="es-MX" sz="3100" dirty="0"/>
              <a:t>Porqué es tan importante la estabilidad de la moneda?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9552" y="1700808"/>
            <a:ext cx="8136904" cy="460851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dirty="0">
                <a:latin typeface="Century Gothic" panose="020B0502020202020204" pitchFamily="34" charset="0"/>
              </a:rPr>
              <a:t>El dotar de estabilidad a la moneda permite mantener la estabilidad de precios y, así, controlar la inflación.</a:t>
            </a:r>
          </a:p>
          <a:p>
            <a:pPr marL="0" indent="0" algn="just">
              <a:buNone/>
            </a:pPr>
            <a:endParaRPr lang="es-MX" dirty="0">
              <a:latin typeface="Century Gothic" panose="020B0502020202020204" pitchFamily="34" charset="0"/>
            </a:endParaRPr>
          </a:p>
          <a:p>
            <a:pPr marL="0" indent="0" algn="just">
              <a:buNone/>
            </a:pPr>
            <a:r>
              <a:rPr lang="es-MX" dirty="0">
                <a:latin typeface="Century Gothic" panose="020B0502020202020204" pitchFamily="34" charset="0"/>
              </a:rPr>
              <a:t>Por otra parte, se fomenta el equilibrio en el comercio exterior al contar con tipo de cambio óptimo.</a:t>
            </a:r>
          </a:p>
          <a:p>
            <a:pPr marL="0" indent="0" algn="just">
              <a:buNone/>
            </a:pPr>
            <a:endParaRPr lang="es-MX" dirty="0">
              <a:latin typeface="Century Gothic" panose="020B0502020202020204" pitchFamily="34" charset="0"/>
            </a:endParaRPr>
          </a:p>
          <a:p>
            <a:pPr marL="0" indent="0" algn="just">
              <a:buNone/>
            </a:pPr>
            <a:r>
              <a:rPr lang="es-MX" dirty="0">
                <a:latin typeface="Century Gothic" panose="020B0502020202020204" pitchFamily="34" charset="0"/>
              </a:rPr>
              <a:t>Finalmente, un tipo de cambio adecuado incrementa la competitividad de las exportaciones.</a:t>
            </a:r>
          </a:p>
          <a:p>
            <a:pPr marL="0" indent="0">
              <a:buNone/>
            </a:pPr>
            <a:endParaRPr lang="es-MX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744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539552" y="620688"/>
            <a:ext cx="8208912" cy="1224136"/>
          </a:xfrm>
        </p:spPr>
        <p:txBody>
          <a:bodyPr>
            <a:noAutofit/>
          </a:bodyPr>
          <a:lstStyle/>
          <a:p>
            <a:pPr algn="ctr"/>
            <a:r>
              <a:rPr lang="es-MX" sz="2800" dirty="0"/>
              <a:t>¿Qué provoca la devaluación/depreciación de una moneda?</a:t>
            </a: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95536" y="1844824"/>
            <a:ext cx="8352928" cy="4392488"/>
          </a:xfrm>
        </p:spPr>
        <p:txBody>
          <a:bodyPr/>
          <a:lstStyle/>
          <a:p>
            <a:pPr marL="68580" indent="0" algn="just">
              <a:buNone/>
            </a:pPr>
            <a:r>
              <a:rPr lang="es-MX" dirty="0"/>
              <a:t>Son numerosos y diversos los factores que intervienen en la devaluación de una moneda, entre los más relevantes tenemos:</a:t>
            </a:r>
          </a:p>
          <a:p>
            <a:pPr marL="68580" indent="0" algn="just">
              <a:buNone/>
            </a:pPr>
            <a:endParaRPr lang="es-MX" dirty="0"/>
          </a:p>
          <a:p>
            <a:pPr algn="just"/>
            <a:r>
              <a:rPr lang="es-MX" dirty="0"/>
              <a:t>Aumento de la cantidad de dinero en circulación, sin incremento en la riqueza del país.</a:t>
            </a:r>
          </a:p>
          <a:p>
            <a:pPr algn="just"/>
            <a:r>
              <a:rPr lang="es-MX" dirty="0"/>
              <a:t>Disminución en la demanda de la moneda local.</a:t>
            </a:r>
          </a:p>
          <a:p>
            <a:pPr algn="just"/>
            <a:r>
              <a:rPr lang="es-MX" dirty="0"/>
              <a:t>Aumento en la demanda de moneda extranjera (divisas).</a:t>
            </a:r>
          </a:p>
        </p:txBody>
      </p:sp>
    </p:spTree>
    <p:extLst>
      <p:ext uri="{BB962C8B-B14F-4D97-AF65-F5344CB8AC3E}">
        <p14:creationId xmlns:p14="http://schemas.microsoft.com/office/powerpoint/2010/main" val="1190373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1043490" y="620688"/>
            <a:ext cx="7024744" cy="1008112"/>
          </a:xfrm>
        </p:spPr>
        <p:txBody>
          <a:bodyPr anchor="ctr">
            <a:normAutofit/>
          </a:bodyPr>
          <a:lstStyle/>
          <a:p>
            <a:pPr algn="ctr"/>
            <a:r>
              <a:rPr lang="es-MX" sz="3200" dirty="0"/>
              <a:t>¿Quién fija la política cambiaria?</a:t>
            </a: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539552" y="1772816"/>
            <a:ext cx="8064896" cy="4641379"/>
          </a:xfrm>
        </p:spPr>
        <p:txBody>
          <a:bodyPr>
            <a:normAutofit/>
          </a:bodyPr>
          <a:lstStyle/>
          <a:p>
            <a:pPr marL="68580" indent="0" algn="just">
              <a:buNone/>
            </a:pPr>
            <a:r>
              <a:rPr lang="es-MX" dirty="0"/>
              <a:t>La política cambiaria en México es responsabilidad de la comisión de cambios. Esta comisión está integrada por funcionarios de la SHCP (3) y del Banco de México (3), es presidida por el secretario de Hacienda.</a:t>
            </a:r>
          </a:p>
          <a:p>
            <a:pPr marL="68580" indent="0" algn="just">
              <a:buNone/>
            </a:pPr>
            <a:r>
              <a:rPr lang="es-MX" dirty="0"/>
              <a:t>La comisión puede reunirse, en todo momento, a solicitud del Secretario de Hacienda o del Gobernador del Banco de México y sus resoluciones se toman por mayoría de votos.</a:t>
            </a:r>
          </a:p>
          <a:p>
            <a:pPr marL="68580" indent="0" algn="just">
              <a:buNone/>
            </a:pPr>
            <a:r>
              <a:rPr lang="es-MX" dirty="0"/>
              <a:t>A finales de 1994, la comisión acordó que el régimen cambiario en México sería flexible.</a:t>
            </a:r>
          </a:p>
        </p:txBody>
      </p:sp>
    </p:spTree>
    <p:extLst>
      <p:ext uri="{BB962C8B-B14F-4D97-AF65-F5344CB8AC3E}">
        <p14:creationId xmlns:p14="http://schemas.microsoft.com/office/powerpoint/2010/main" val="11351850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D580817E994B5488BA8D9BE215B2B84" ma:contentTypeVersion="3" ma:contentTypeDescription="Create a new document." ma:contentTypeScope="" ma:versionID="003d605083cdd8b65cf930457d8cff5d">
  <xsd:schema xmlns:xsd="http://www.w3.org/2001/XMLSchema" xmlns:xs="http://www.w3.org/2001/XMLSchema" xmlns:p="http://schemas.microsoft.com/office/2006/metadata/properties" xmlns:ns2="0437ae1a-89d1-4fcb-8d9b-68184941ee39" targetNamespace="http://schemas.microsoft.com/office/2006/metadata/properties" ma:root="true" ma:fieldsID="aeb9e288dcd331f815c6152696aca2e7" ns2:_="">
    <xsd:import namespace="0437ae1a-89d1-4fcb-8d9b-68184941ee3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37ae1a-89d1-4fcb-8d9b-68184941ee3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7A155D6-0CC4-4E50-876B-D92387FD2019}"/>
</file>

<file path=customXml/itemProps2.xml><?xml version="1.0" encoding="utf-8"?>
<ds:datastoreItem xmlns:ds="http://schemas.openxmlformats.org/officeDocument/2006/customXml" ds:itemID="{A842D93D-FEF8-4DDA-A87C-5FD012424E07}"/>
</file>

<file path=customXml/itemProps3.xml><?xml version="1.0" encoding="utf-8"?>
<ds:datastoreItem xmlns:ds="http://schemas.openxmlformats.org/officeDocument/2006/customXml" ds:itemID="{E61E9CEE-48B9-466A-885C-75370437883F}"/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1621</TotalTime>
  <Words>352</Words>
  <Application>Microsoft Office PowerPoint</Application>
  <PresentationFormat>Presentación en pantalla (4:3)</PresentationFormat>
  <Paragraphs>27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Calibri</vt:lpstr>
      <vt:lpstr>Century Gothic</vt:lpstr>
      <vt:lpstr>Wingdings 2</vt:lpstr>
      <vt:lpstr>Austin</vt:lpstr>
      <vt:lpstr> CLASE 40   4.2.3 POLÍTICA CAMBIARIA              </vt:lpstr>
      <vt:lpstr>Política cambiaria</vt:lpstr>
      <vt:lpstr>Objetivos y acciones</vt:lpstr>
      <vt:lpstr>¿Porqué es tan importante la estabilidad de la moneda?</vt:lpstr>
      <vt:lpstr>¿Qué provoca la devaluación/depreciación de una moneda?</vt:lpstr>
      <vt:lpstr>¿Quién fija la política cambiaria?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POLÍTICA CAMBIARIA</dc:title>
  <dc:creator>Berzerker</dc:creator>
  <cp:lastModifiedBy>Juan Antonio Castillo Marrufo</cp:lastModifiedBy>
  <cp:revision>132</cp:revision>
  <dcterms:created xsi:type="dcterms:W3CDTF">2012-04-21T21:17:46Z</dcterms:created>
  <dcterms:modified xsi:type="dcterms:W3CDTF">2022-05-24T21:49:11Z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0x0101003D580817E994B5488BA8D9BE215B2B84</vt:lpwstr>
  </property>
</Properties>
</file>