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4" r:id="rId2"/>
    <p:sldId id="285" r:id="rId3"/>
    <p:sldId id="307" r:id="rId4"/>
    <p:sldId id="286" r:id="rId5"/>
    <p:sldId id="287" r:id="rId6"/>
    <p:sldId id="289" r:id="rId7"/>
    <p:sldId id="290" r:id="rId8"/>
    <p:sldId id="291" r:id="rId9"/>
    <p:sldId id="292" r:id="rId10"/>
    <p:sldId id="293" r:id="rId11"/>
    <p:sldId id="294" r:id="rId12"/>
    <p:sldId id="295" r:id="rId13"/>
    <p:sldId id="296" r:id="rId14"/>
    <p:sldId id="298" r:id="rId15"/>
    <p:sldId id="299" r:id="rId16"/>
    <p:sldId id="300" r:id="rId17"/>
    <p:sldId id="301" r:id="rId18"/>
    <p:sldId id="302" r:id="rId19"/>
    <p:sldId id="304" r:id="rId20"/>
    <p:sldId id="306" r:id="rId21"/>
    <p:sldId id="308" r:id="rId22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riángulo isósceles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C8AD486C-0959-4009-9E2F-CA3ACC4C5FFF}" type="datetimeFigureOut">
              <a:rPr lang="es-MX" smtClean="0"/>
              <a:t>24/05/2022</a:t>
            </a:fld>
            <a:endParaRPr lang="es-MX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s-MX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93A51B66-E597-4EA9-8646-6FA0F761EE90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D486C-0959-4009-9E2F-CA3ACC4C5FFF}" type="datetimeFigureOut">
              <a:rPr lang="es-MX" smtClean="0"/>
              <a:t>24/05/2022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51B66-E597-4EA9-8646-6FA0F761EE90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D486C-0959-4009-9E2F-CA3ACC4C5FFF}" type="datetimeFigureOut">
              <a:rPr lang="es-MX" smtClean="0"/>
              <a:t>24/05/2022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51B66-E597-4EA9-8646-6FA0F761EE90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C8AD486C-0959-4009-9E2F-CA3ACC4C5FFF}" type="datetimeFigureOut">
              <a:rPr lang="es-MX" smtClean="0"/>
              <a:t>24/05/2022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51B66-E597-4EA9-8646-6FA0F761EE90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Triángulo rectángulo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7 Triángulo isósceles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C8AD486C-0959-4009-9E2F-CA3ACC4C5FFF}" type="datetimeFigureOut">
              <a:rPr lang="es-MX" smtClean="0"/>
              <a:t>24/05/2022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93A51B66-E597-4EA9-8646-6FA0F761EE90}" type="slidenum">
              <a:rPr lang="es-MX" smtClean="0"/>
              <a:t>‹Nº›</a:t>
            </a:fld>
            <a:endParaRPr lang="es-MX"/>
          </a:p>
        </p:txBody>
      </p:sp>
      <p:cxnSp>
        <p:nvCxnSpPr>
          <p:cNvPr id="11" name="10 Conector recto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C8AD486C-0959-4009-9E2F-CA3ACC4C5FFF}" type="datetimeFigureOut">
              <a:rPr lang="es-MX" smtClean="0"/>
              <a:t>24/05/2022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93A51B66-E597-4EA9-8646-6FA0F761EE90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C8AD486C-0959-4009-9E2F-CA3ACC4C5FFF}" type="datetimeFigureOut">
              <a:rPr lang="es-MX" smtClean="0"/>
              <a:t>24/05/2022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93A51B66-E597-4EA9-8646-6FA0F761EE90}" type="slidenum">
              <a:rPr lang="es-MX" smtClean="0"/>
              <a:t>‹Nº›</a:t>
            </a:fld>
            <a:endParaRPr lang="es-MX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D486C-0959-4009-9E2F-CA3ACC4C5FFF}" type="datetimeFigureOut">
              <a:rPr lang="es-MX" smtClean="0"/>
              <a:t>24/05/2022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51B66-E597-4EA9-8646-6FA0F761EE90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C8AD486C-0959-4009-9E2F-CA3ACC4C5FFF}" type="datetimeFigureOut">
              <a:rPr lang="es-MX" smtClean="0"/>
              <a:t>24/05/2022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93A51B66-E597-4EA9-8646-6FA0F761EE90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C8AD486C-0959-4009-9E2F-CA3ACC4C5FFF}" type="datetimeFigureOut">
              <a:rPr lang="es-MX" smtClean="0"/>
              <a:t>24/05/2022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93A51B66-E597-4EA9-8646-6FA0F761EE90}" type="slidenum">
              <a:rPr lang="es-MX" smtClean="0"/>
              <a:t>‹Nº›</a:t>
            </a:fld>
            <a:endParaRPr lang="es-MX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C8AD486C-0959-4009-9E2F-CA3ACC4C5FFF}" type="datetimeFigureOut">
              <a:rPr lang="es-MX" smtClean="0"/>
              <a:t>24/05/2022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93A51B66-E597-4EA9-8646-6FA0F761EE90}" type="slidenum">
              <a:rPr lang="es-MX" smtClean="0"/>
              <a:t>‹Nº›</a:t>
            </a:fld>
            <a:endParaRPr lang="es-MX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Triángulo rectángulo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7 Conector recto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8 Conector recto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  <a:p>
            <a:pPr lvl="1" eaLnBrk="1" latinLnBrk="0" hangingPunct="1"/>
            <a:r>
              <a:rPr kumimoji="0" lang="es-ES"/>
              <a:t>Segundo nivel</a:t>
            </a:r>
          </a:p>
          <a:p>
            <a:pPr lvl="2" eaLnBrk="1" latinLnBrk="0" hangingPunct="1"/>
            <a:r>
              <a:rPr kumimoji="0" lang="es-ES"/>
              <a:t>Tercer nivel</a:t>
            </a:r>
          </a:p>
          <a:p>
            <a:pPr lvl="3" eaLnBrk="1" latinLnBrk="0" hangingPunct="1"/>
            <a:r>
              <a:rPr kumimoji="0" lang="es-ES"/>
              <a:t>Cuarto nivel</a:t>
            </a:r>
          </a:p>
          <a:p>
            <a:pPr lvl="4" eaLnBrk="1" latinLnBrk="0" hangingPunct="1"/>
            <a:r>
              <a:rPr kumimoji="0" lang="es-ES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C8AD486C-0959-4009-9E2F-CA3ACC4C5FFF}" type="datetimeFigureOut">
              <a:rPr lang="es-MX" smtClean="0"/>
              <a:t>24/05/2022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s-MX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93A51B66-E597-4EA9-8646-6FA0F761EE90}" type="slidenum">
              <a:rPr lang="es-MX" smtClean="0"/>
              <a:t>‹Nº›</a:t>
            </a:fld>
            <a:endParaRPr lang="es-MX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07504" y="404664"/>
            <a:ext cx="8928992" cy="4320480"/>
          </a:xfrm>
        </p:spPr>
        <p:txBody>
          <a:bodyPr>
            <a:normAutofit fontScale="90000"/>
          </a:bodyPr>
          <a:lstStyle/>
          <a:p>
            <a:pPr algn="ctr"/>
            <a:r>
              <a:rPr lang="es-MX" sz="49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CLASE 41</a:t>
            </a:r>
            <a:br>
              <a:rPr lang="es-MX" sz="4800" dirty="0">
                <a:solidFill>
                  <a:schemeClr val="accent2"/>
                </a:solidFill>
              </a:rPr>
            </a:br>
            <a:br>
              <a:rPr lang="es-MX" sz="4800" dirty="0">
                <a:solidFill>
                  <a:schemeClr val="accent2"/>
                </a:solidFill>
              </a:rPr>
            </a:br>
            <a:r>
              <a:rPr lang="es-MX" sz="40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4.4   SISTEMA FINANCIERO MEXICANO </a:t>
            </a:r>
            <a:br>
              <a:rPr lang="es-MX" sz="4000" dirty="0"/>
            </a:br>
            <a:br>
              <a:rPr lang="es-MX" sz="4000" dirty="0"/>
            </a:br>
            <a:br>
              <a:rPr lang="es-MX" sz="3200" dirty="0">
                <a:solidFill>
                  <a:srgbClr val="FF0000"/>
                </a:solidFill>
              </a:rPr>
            </a:br>
            <a:br>
              <a:rPr lang="es-MX" sz="3200" dirty="0">
                <a:solidFill>
                  <a:srgbClr val="FF0000"/>
                </a:solidFill>
              </a:rPr>
            </a:br>
            <a:r>
              <a:rPr lang="es-MX" sz="3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                                               Mayo 2022</a:t>
            </a:r>
            <a:r>
              <a:rPr lang="es-MX" sz="4000" dirty="0">
                <a:solidFill>
                  <a:srgbClr val="FF0000"/>
                </a:solidFill>
              </a:rPr>
              <a:t>             </a:t>
            </a:r>
          </a:p>
        </p:txBody>
      </p:sp>
      <p:pic>
        <p:nvPicPr>
          <p:cNvPr id="1026" name="Picture 2" descr="C:\Users\BAGAS\Pictures\pesosmonedassxcjpg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5373216"/>
            <a:ext cx="3132348" cy="141478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208748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51520" y="476672"/>
            <a:ext cx="8640960" cy="6192688"/>
          </a:xfrm>
        </p:spPr>
        <p:txBody>
          <a:bodyPr>
            <a:normAutofit fontScale="77500" lnSpcReduction="20000"/>
          </a:bodyPr>
          <a:lstStyle/>
          <a:p>
            <a:pPr algn="ctr">
              <a:buNone/>
            </a:pPr>
            <a:r>
              <a:rPr lang="es-MX" b="1" dirty="0">
                <a:solidFill>
                  <a:srgbClr val="00B0F0"/>
                </a:solidFill>
              </a:rPr>
              <a:t> </a:t>
            </a:r>
            <a:r>
              <a:rPr lang="es-MX" sz="4600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Funciones del Banco de México</a:t>
            </a:r>
            <a:endParaRPr lang="es-MX" sz="4600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pPr>
              <a:buNone/>
            </a:pPr>
            <a:endParaRPr lang="es-MX" dirty="0"/>
          </a:p>
          <a:p>
            <a:pPr>
              <a:lnSpc>
                <a:spcPct val="170000"/>
              </a:lnSpc>
            </a:pPr>
            <a:r>
              <a:rPr lang="es-MX" dirty="0"/>
              <a:t>Regular la emisión y circulación de la moneda.</a:t>
            </a:r>
          </a:p>
          <a:p>
            <a:pPr>
              <a:lnSpc>
                <a:spcPct val="170000"/>
              </a:lnSpc>
            </a:pPr>
            <a:r>
              <a:rPr lang="es-MX" dirty="0"/>
              <a:t>Operar con las instituciones de crédito como banco de reserva y acreditante de última instancia.</a:t>
            </a:r>
          </a:p>
          <a:p>
            <a:pPr>
              <a:lnSpc>
                <a:spcPct val="170000"/>
              </a:lnSpc>
            </a:pPr>
            <a:r>
              <a:rPr lang="es-MX" dirty="0"/>
              <a:t>Prestar servicios de tesorería al gobierno federal</a:t>
            </a:r>
          </a:p>
          <a:p>
            <a:pPr>
              <a:lnSpc>
                <a:spcPct val="170000"/>
              </a:lnSpc>
            </a:pPr>
            <a:r>
              <a:rPr lang="es-MX" dirty="0"/>
              <a:t>Fungir como asesor del gobierno federal en materia económica y financiera.</a:t>
            </a:r>
          </a:p>
          <a:p>
            <a:pPr>
              <a:lnSpc>
                <a:spcPct val="170000"/>
              </a:lnSpc>
            </a:pPr>
            <a:r>
              <a:rPr lang="es-MX" dirty="0"/>
              <a:t>Participar en el Fondo Monetario Internacional </a:t>
            </a:r>
          </a:p>
          <a:p>
            <a:pPr>
              <a:lnSpc>
                <a:spcPct val="170000"/>
              </a:lnSpc>
            </a:pPr>
            <a:r>
              <a:rPr lang="es-MX" dirty="0"/>
              <a:t>Diseñar y operar la política monetaria y junto con SHCP la política cambiaria.</a:t>
            </a:r>
          </a:p>
          <a:p>
            <a:pPr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0175626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contenido"/>
          <p:cNvSpPr>
            <a:spLocks noGrp="1"/>
          </p:cNvSpPr>
          <p:nvPr>
            <p:ph idx="1"/>
          </p:nvPr>
        </p:nvSpPr>
        <p:spPr>
          <a:xfrm>
            <a:off x="457200" y="116632"/>
            <a:ext cx="8229600" cy="6338176"/>
          </a:xfrm>
        </p:spPr>
        <p:txBody>
          <a:bodyPr/>
          <a:lstStyle/>
          <a:p>
            <a:pPr>
              <a:buNone/>
            </a:pPr>
            <a:r>
              <a:rPr lang="es-MX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s-MX" sz="36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Comisión Nacional Bancaria y de</a:t>
            </a:r>
          </a:p>
          <a:p>
            <a:pPr algn="ctr">
              <a:buNone/>
            </a:pPr>
            <a:r>
              <a:rPr lang="es-MX" sz="36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   Valores</a:t>
            </a:r>
          </a:p>
          <a:p>
            <a:pPr>
              <a:buNone/>
            </a:pPr>
            <a:endParaRPr lang="es-MX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algn="just">
              <a:buNone/>
            </a:pPr>
            <a:r>
              <a:rPr lang="es-MX" sz="2400" dirty="0"/>
              <a:t>El 28 de abril de 1995, se promulgó la Ley de la</a:t>
            </a:r>
          </a:p>
          <a:p>
            <a:pPr algn="just">
              <a:buNone/>
            </a:pPr>
            <a:r>
              <a:rPr lang="es-MX" sz="2400" dirty="0"/>
              <a:t>Comisión Nacional Bancaria y de Valores.</a:t>
            </a:r>
          </a:p>
          <a:p>
            <a:pPr algn="just">
              <a:buNone/>
            </a:pPr>
            <a:endParaRPr lang="es-MX" sz="2400" dirty="0"/>
          </a:p>
          <a:p>
            <a:pPr algn="just">
              <a:buNone/>
            </a:pPr>
            <a:r>
              <a:rPr lang="es-MX" sz="2400" dirty="0"/>
              <a:t>Esta ley creó a la Comisión como órgano desconcentrado de la SHCP, con autonomía técnica y facultades ejecutivas para realizar la regulación, supervisión y control de los bancos comerciales y del mercado de valores/</a:t>
            </a:r>
            <a:r>
              <a:rPr lang="es-MX" sz="2400" dirty="0" err="1"/>
              <a:t>bursatil</a:t>
            </a:r>
            <a:r>
              <a:rPr lang="es-MX" sz="2400" dirty="0"/>
              <a:t>.</a:t>
            </a:r>
          </a:p>
          <a:p>
            <a:pPr>
              <a:buNone/>
            </a:pPr>
            <a:endParaRPr lang="es-MX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endParaRPr lang="es-MX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36296" y="5409219"/>
            <a:ext cx="1354460" cy="1080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083968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51520" y="188640"/>
            <a:ext cx="8640960" cy="6480720"/>
          </a:xfrm>
        </p:spPr>
        <p:txBody>
          <a:bodyPr/>
          <a:lstStyle/>
          <a:p>
            <a:pPr>
              <a:buNone/>
            </a:pPr>
            <a:r>
              <a:rPr lang="es-MX" sz="36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Comisión Nacional de Seguros y</a:t>
            </a:r>
          </a:p>
          <a:p>
            <a:pPr algn="ctr">
              <a:buNone/>
            </a:pPr>
            <a:r>
              <a:rPr lang="es-MX" sz="36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Fianzas</a:t>
            </a:r>
            <a:endParaRPr lang="es-MX" sz="36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>
              <a:buNone/>
            </a:pPr>
            <a:r>
              <a:rPr lang="es-MX" sz="3600" b="1" dirty="0"/>
              <a:t> </a:t>
            </a:r>
          </a:p>
          <a:p>
            <a:pPr algn="just">
              <a:buNone/>
            </a:pPr>
            <a:r>
              <a:rPr lang="es-MX" sz="2800" dirty="0"/>
              <a:t>Se creó el 3 de enero de 1990 como un</a:t>
            </a:r>
          </a:p>
          <a:p>
            <a:pPr algn="just">
              <a:buNone/>
            </a:pPr>
            <a:r>
              <a:rPr lang="es-MX" sz="2800" dirty="0"/>
              <a:t>órgano desconcentrado de la SHCP. </a:t>
            </a:r>
          </a:p>
          <a:p>
            <a:pPr algn="just">
              <a:buNone/>
            </a:pPr>
            <a:endParaRPr lang="es-MX" sz="2800" dirty="0"/>
          </a:p>
          <a:p>
            <a:pPr algn="just">
              <a:buNone/>
            </a:pPr>
            <a:r>
              <a:rPr lang="es-MX" sz="2800" dirty="0"/>
              <a:t>Su misión es supervisar la operación de los sectores asegurador y afianzador, así como preservar la solvencia y estabilidad financiera de las instituciones de seguros y fianzas, para garantizar los intereses del público usuario.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354759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51520" y="260648"/>
            <a:ext cx="8640960" cy="6408712"/>
          </a:xfrm>
        </p:spPr>
        <p:txBody>
          <a:bodyPr>
            <a:normAutofit fontScale="62500" lnSpcReduction="20000"/>
          </a:bodyPr>
          <a:lstStyle/>
          <a:p>
            <a:pPr algn="ctr">
              <a:buNone/>
            </a:pPr>
            <a:r>
              <a:rPr lang="es-MX" sz="38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s-MX" sz="58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Comisión Nacional del Sistema de Ahorro para el Retiro</a:t>
            </a:r>
          </a:p>
          <a:p>
            <a:pPr algn="ctr">
              <a:buNone/>
            </a:pPr>
            <a:endParaRPr lang="es-MX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>
              <a:buNone/>
            </a:pPr>
            <a:r>
              <a:rPr lang="es-MX" sz="3200" dirty="0"/>
              <a:t>Fue creado mediante decreto publicado en el DOF, el 27 de marzo</a:t>
            </a:r>
          </a:p>
          <a:p>
            <a:pPr>
              <a:buNone/>
            </a:pPr>
            <a:r>
              <a:rPr lang="es-MX" sz="3200" dirty="0"/>
              <a:t>de 1992 y las entidades participantes son, en el sistema:</a:t>
            </a:r>
          </a:p>
          <a:p>
            <a:pPr>
              <a:buNone/>
            </a:pPr>
            <a:endParaRPr lang="es-MX" sz="3200" dirty="0"/>
          </a:p>
          <a:p>
            <a:r>
              <a:rPr lang="es-MX" sz="3200" dirty="0"/>
              <a:t>La CONSAR.</a:t>
            </a:r>
          </a:p>
          <a:p>
            <a:endParaRPr lang="es-MX" sz="3200" dirty="0"/>
          </a:p>
          <a:p>
            <a:r>
              <a:rPr lang="es-MX" sz="3200" dirty="0"/>
              <a:t>Las Administraciones de Fondos para el Retiro (Afores)</a:t>
            </a:r>
          </a:p>
          <a:p>
            <a:endParaRPr lang="es-MX" sz="3200" dirty="0"/>
          </a:p>
          <a:p>
            <a:r>
              <a:rPr lang="es-MX" sz="3200" dirty="0"/>
              <a:t>Las Sociedades de Inversión Especializadas en Fondos para el Retiro (SIEFORES).</a:t>
            </a:r>
          </a:p>
          <a:p>
            <a:endParaRPr lang="es-MX" sz="3200" dirty="0"/>
          </a:p>
          <a:p>
            <a:r>
              <a:rPr lang="es-MX" sz="3200" dirty="0"/>
              <a:t>Las empresas operadoras de la Base de Datos Nacional SAR.</a:t>
            </a:r>
          </a:p>
          <a:p>
            <a:endParaRPr lang="es-MX" sz="3200" dirty="0"/>
          </a:p>
          <a:p>
            <a:r>
              <a:rPr lang="es-MX" sz="3200" dirty="0"/>
              <a:t>Las entidades receptoras</a:t>
            </a:r>
          </a:p>
          <a:p>
            <a:endParaRPr lang="es-MX" sz="3200" dirty="0"/>
          </a:p>
          <a:p>
            <a:r>
              <a:rPr lang="es-MX" sz="3200" dirty="0"/>
              <a:t>Las Instituciones de crédito liquidadoras</a:t>
            </a:r>
          </a:p>
          <a:p>
            <a:endParaRPr lang="es-MX" sz="3200" dirty="0"/>
          </a:p>
          <a:p>
            <a:r>
              <a:rPr lang="es-MX" sz="3200" dirty="0"/>
              <a:t>Los institutos de seguridad social</a:t>
            </a:r>
          </a:p>
          <a:p>
            <a:pPr>
              <a:buNone/>
            </a:pPr>
            <a:endParaRPr lang="es-MX" dirty="0"/>
          </a:p>
          <a:p>
            <a:pPr>
              <a:buNone/>
            </a:pPr>
            <a:endParaRPr lang="es-MX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10113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16632"/>
            <a:ext cx="8229600" cy="6408712"/>
          </a:xfrm>
        </p:spPr>
        <p:txBody>
          <a:bodyPr/>
          <a:lstStyle/>
          <a:p>
            <a:pPr marL="0" indent="0" algn="ctr">
              <a:buNone/>
            </a:pPr>
            <a:r>
              <a:rPr lang="es-MX" sz="36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Instituciones Financieras</a:t>
            </a:r>
          </a:p>
          <a:p>
            <a:pPr marL="0" indent="0" algn="ctr">
              <a:buNone/>
            </a:pPr>
            <a:endParaRPr lang="es-MX" sz="3000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s-MX" sz="2800" dirty="0"/>
              <a:t>Se divide en dos TIPOS:</a:t>
            </a:r>
          </a:p>
          <a:p>
            <a:pPr marL="0" indent="0">
              <a:buNone/>
            </a:pPr>
            <a:r>
              <a:rPr lang="es-MX" sz="2800" dirty="0"/>
              <a:t>  </a:t>
            </a:r>
          </a:p>
          <a:p>
            <a:pPr>
              <a:buFont typeface="Wingdings" pitchFamily="2" charset="2"/>
              <a:buChar char="Ø"/>
            </a:pPr>
            <a:r>
              <a:rPr lang="es-MX" sz="2800" dirty="0"/>
              <a:t>BANCA DE DESARROLLO: está conformada por instituciones gubernamentales que se ocupan de apoyar sectores específicos (Banobras, Bancomext, etc.)</a:t>
            </a:r>
          </a:p>
          <a:p>
            <a:pPr>
              <a:buFont typeface="Wingdings" pitchFamily="2" charset="2"/>
              <a:buChar char="Ø"/>
            </a:pPr>
            <a:endParaRPr lang="es-MX" sz="2800" dirty="0"/>
          </a:p>
          <a:p>
            <a:pPr>
              <a:buFont typeface="Wingdings" pitchFamily="2" charset="2"/>
              <a:buChar char="Ø"/>
            </a:pPr>
            <a:r>
              <a:rPr lang="es-MX" sz="2800" dirty="0"/>
              <a:t> BANCA MULTIPLE O COMERCIAL:  es el conjunto de los bancos comerciales (Inbursa, Santander, BBVA, etc.)</a:t>
            </a:r>
            <a:endParaRPr lang="es-MX" sz="3000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1692175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79512" y="260648"/>
            <a:ext cx="8640960" cy="6408712"/>
          </a:xfrm>
        </p:spPr>
        <p:txBody>
          <a:bodyPr>
            <a:normAutofit fontScale="47500" lnSpcReduction="20000"/>
          </a:bodyPr>
          <a:lstStyle/>
          <a:p>
            <a:pPr marL="0" indent="0" algn="ctr">
              <a:buNone/>
            </a:pPr>
            <a:r>
              <a:rPr lang="es-MX" sz="76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Instituciones de Banca de Desarrollo</a:t>
            </a:r>
            <a:endParaRPr lang="es-MX" sz="76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  <a:p>
            <a:r>
              <a:rPr lang="es-MX" sz="5100" dirty="0"/>
              <a:t>Nacional Financiera (</a:t>
            </a:r>
            <a:r>
              <a:rPr lang="es-MX" sz="5100" dirty="0" err="1"/>
              <a:t>Nafin</a:t>
            </a:r>
            <a:r>
              <a:rPr lang="es-MX" sz="5100" dirty="0"/>
              <a:t>)</a:t>
            </a:r>
          </a:p>
          <a:p>
            <a:endParaRPr lang="es-MX" sz="5100" dirty="0"/>
          </a:p>
          <a:p>
            <a:r>
              <a:rPr lang="es-MX" sz="5100" dirty="0"/>
              <a:t> Banco Nacional de Obras y Servicios Públicos (Banobras).</a:t>
            </a:r>
          </a:p>
          <a:p>
            <a:endParaRPr lang="es-MX" sz="5100" dirty="0"/>
          </a:p>
          <a:p>
            <a:r>
              <a:rPr lang="es-MX" sz="5100" dirty="0"/>
              <a:t> Banco Nacional de Comercio Exterior (Bancomext)</a:t>
            </a:r>
          </a:p>
          <a:p>
            <a:endParaRPr lang="es-MX" sz="5100" dirty="0"/>
          </a:p>
          <a:p>
            <a:r>
              <a:rPr lang="es-MX" sz="5100" dirty="0"/>
              <a:t> Banco Nacional del Ejército, la Fuerza Aérea y la Armada (</a:t>
            </a:r>
            <a:r>
              <a:rPr lang="es-MX" sz="5100" dirty="0" err="1"/>
              <a:t>Banjército</a:t>
            </a:r>
            <a:r>
              <a:rPr lang="es-MX" sz="5100" dirty="0"/>
              <a:t>).</a:t>
            </a:r>
          </a:p>
          <a:p>
            <a:endParaRPr lang="es-MX" sz="5100" dirty="0"/>
          </a:p>
          <a:p>
            <a:r>
              <a:rPr lang="es-MX" sz="5100" dirty="0"/>
              <a:t> FIRA (Financiera Rural)</a:t>
            </a:r>
          </a:p>
          <a:p>
            <a:endParaRPr lang="es-MX" sz="5100" dirty="0"/>
          </a:p>
          <a:p>
            <a:r>
              <a:rPr lang="es-MX" sz="5100" dirty="0"/>
              <a:t> Financiera Nacional Azucarera (</a:t>
            </a:r>
            <a:r>
              <a:rPr lang="es-MX" sz="5100" dirty="0" err="1"/>
              <a:t>Finasa</a:t>
            </a:r>
            <a:r>
              <a:rPr lang="es-MX" sz="5100" dirty="0"/>
              <a:t>).</a:t>
            </a:r>
          </a:p>
          <a:p>
            <a:endParaRPr lang="es-MX" sz="5100" dirty="0"/>
          </a:p>
          <a:p>
            <a:r>
              <a:rPr lang="es-MX" sz="5100" dirty="0"/>
              <a:t>Banco del Bienestar.</a:t>
            </a:r>
          </a:p>
        </p:txBody>
      </p:sp>
    </p:spTree>
    <p:extLst>
      <p:ext uri="{BB962C8B-B14F-4D97-AF65-F5344CB8AC3E}">
        <p14:creationId xmlns:p14="http://schemas.microsoft.com/office/powerpoint/2010/main" val="22990404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6336704"/>
          </a:xfrm>
        </p:spPr>
        <p:txBody>
          <a:bodyPr/>
          <a:lstStyle/>
          <a:p>
            <a:pPr marL="0" indent="0" algn="ctr">
              <a:buNone/>
            </a:pPr>
            <a:r>
              <a:rPr lang="es-MX" sz="36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Sistema Bursátil</a:t>
            </a:r>
            <a:endParaRPr lang="es-MX" sz="36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marL="0" indent="0" algn="just">
              <a:buNone/>
            </a:pPr>
            <a:endParaRPr lang="es-MX" sz="2400" dirty="0"/>
          </a:p>
          <a:p>
            <a:pPr marL="0" indent="0" algn="just">
              <a:lnSpc>
                <a:spcPct val="150000"/>
              </a:lnSpc>
              <a:buNone/>
            </a:pPr>
            <a:r>
              <a:rPr lang="es-MX" sz="2400" dirty="0"/>
              <a:t>Es el conjunto de organizaciones, tanto públicas como privadas, por medio de las cuales se regulan y llevan a cabo actividades crediticias mediante títulos de valor que se negocian en la Bolsa Mexicana de Valores (BMV).</a:t>
            </a:r>
          </a:p>
        </p:txBody>
      </p:sp>
    </p:spTree>
    <p:extLst>
      <p:ext uri="{BB962C8B-B14F-4D97-AF65-F5344CB8AC3E}">
        <p14:creationId xmlns:p14="http://schemas.microsoft.com/office/powerpoint/2010/main" val="28907782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es-MX" sz="42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Organizaciones Auxiliares</a:t>
            </a:r>
          </a:p>
          <a:p>
            <a:pPr marL="0" indent="0" algn="ctr">
              <a:buNone/>
            </a:pPr>
            <a:endParaRPr lang="es-MX" sz="3000" b="1" dirty="0"/>
          </a:p>
          <a:p>
            <a:pPr marL="0" indent="0" algn="just">
              <a:buNone/>
            </a:pPr>
            <a:r>
              <a:rPr lang="es-MX" sz="2800" dirty="0"/>
              <a:t>Estas entidades están regidas por la Ley General de Organizaciones y Actividades Auxiliares del Crédito y se dividen en organizaciones auxiliares y actividades auxiliares:</a:t>
            </a:r>
          </a:p>
          <a:p>
            <a:pPr marL="0" indent="0" algn="just">
              <a:buNone/>
            </a:pPr>
            <a:endParaRPr lang="es-MX" sz="2800" dirty="0"/>
          </a:p>
          <a:p>
            <a:r>
              <a:rPr lang="es-MX" sz="2800" dirty="0"/>
              <a:t>Almacenes generales de depósito</a:t>
            </a:r>
          </a:p>
          <a:p>
            <a:r>
              <a:rPr lang="es-MX" sz="2800" dirty="0"/>
              <a:t> Arrendadoras financieras</a:t>
            </a:r>
          </a:p>
          <a:p>
            <a:r>
              <a:rPr lang="es-MX" sz="2800" dirty="0"/>
              <a:t> Sociedades de ahorro y préstamo</a:t>
            </a:r>
          </a:p>
          <a:p>
            <a:r>
              <a:rPr lang="es-MX" sz="2800" dirty="0"/>
              <a:t> Uniones de crédito</a:t>
            </a:r>
          </a:p>
          <a:p>
            <a:r>
              <a:rPr lang="es-MX" sz="2800" dirty="0"/>
              <a:t> Empresas de factoraje financiero</a:t>
            </a:r>
          </a:p>
          <a:p>
            <a:r>
              <a:rPr lang="es-MX" sz="2800" dirty="0"/>
              <a:t> Casas de cambio</a:t>
            </a:r>
          </a:p>
          <a:p>
            <a:r>
              <a:rPr lang="es-MX" sz="2800" dirty="0"/>
              <a:t> Sociedades financieras de objeto limitado</a:t>
            </a:r>
          </a:p>
          <a:p>
            <a:pPr marL="0" indent="0">
              <a:buNone/>
            </a:pPr>
            <a:r>
              <a:rPr lang="es-MX" sz="2800" b="1" dirty="0"/>
              <a:t> </a:t>
            </a:r>
            <a:endParaRPr lang="es-MX" sz="2800" dirty="0"/>
          </a:p>
          <a:p>
            <a:pPr marL="0" indent="0">
              <a:buNone/>
            </a:pPr>
            <a:endParaRPr lang="es-MX" sz="3000" dirty="0"/>
          </a:p>
        </p:txBody>
      </p:sp>
    </p:spTree>
    <p:extLst>
      <p:ext uri="{BB962C8B-B14F-4D97-AF65-F5344CB8AC3E}">
        <p14:creationId xmlns:p14="http://schemas.microsoft.com/office/powerpoint/2010/main" val="9668991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443805"/>
            <a:ext cx="8229600" cy="5793507"/>
          </a:xfrm>
        </p:spPr>
        <p:txBody>
          <a:bodyPr/>
          <a:lstStyle/>
          <a:p>
            <a:pPr marL="0" indent="0" algn="ctr">
              <a:buNone/>
            </a:pPr>
            <a:r>
              <a:rPr lang="es-MX" sz="36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Instituciones de Seguros y Fianzas</a:t>
            </a:r>
          </a:p>
          <a:p>
            <a:pPr marL="0" indent="0" algn="ctr">
              <a:buNone/>
            </a:pPr>
            <a:endParaRPr lang="es-MX" b="1" dirty="0"/>
          </a:p>
          <a:p>
            <a:pPr marL="0" indent="0" algn="just">
              <a:buNone/>
            </a:pPr>
            <a:r>
              <a:rPr lang="es-MX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Instituciones de seguros</a:t>
            </a:r>
          </a:p>
          <a:p>
            <a:pPr marL="0" indent="0" algn="just">
              <a:buNone/>
            </a:pPr>
            <a:r>
              <a:rPr lang="es-MX" sz="2400" dirty="0"/>
              <a:t>Estas organizaciones están reglamentadas por la Ley General de Instituciones y Sociedades Mutualistas de</a:t>
            </a:r>
          </a:p>
          <a:p>
            <a:pPr marL="0" indent="0" algn="just">
              <a:buNone/>
            </a:pPr>
            <a:r>
              <a:rPr lang="es-MX" sz="2400" dirty="0"/>
              <a:t>Seguros.</a:t>
            </a:r>
          </a:p>
        </p:txBody>
      </p:sp>
      <p:pic>
        <p:nvPicPr>
          <p:cNvPr id="3074" name="Picture 2" descr="http://fistec.com.mx/admin/anuncio/image_view.php?id=25&amp;tipo=LAR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3645024"/>
            <a:ext cx="4824536" cy="262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44214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5865515"/>
          </a:xfrm>
        </p:spPr>
        <p:txBody>
          <a:bodyPr/>
          <a:lstStyle/>
          <a:p>
            <a:pPr marL="0" indent="0" algn="ctr">
              <a:buNone/>
            </a:pPr>
            <a:r>
              <a:rPr lang="es-MX" sz="36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Sistema de Ahorro para el Retiro</a:t>
            </a:r>
          </a:p>
          <a:p>
            <a:pPr marL="0" indent="0" algn="ctr">
              <a:buNone/>
            </a:pPr>
            <a:endParaRPr lang="es-MX" dirty="0"/>
          </a:p>
          <a:p>
            <a:pPr marL="0" indent="0" algn="just">
              <a:buNone/>
            </a:pPr>
            <a:r>
              <a:rPr lang="es-MX" sz="2400" dirty="0"/>
              <a:t>Aparte de la Consar, que es la entidad supervisora del sistema, las otras organizaciones financieras importantes que integran el sistema son las Afores y las Siefores.</a:t>
            </a:r>
          </a:p>
        </p:txBody>
      </p:sp>
    </p:spTree>
    <p:extLst>
      <p:ext uri="{BB962C8B-B14F-4D97-AF65-F5344CB8AC3E}">
        <p14:creationId xmlns:p14="http://schemas.microsoft.com/office/powerpoint/2010/main" val="1208774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23528" y="332656"/>
            <a:ext cx="8496944" cy="6382492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s-MX" sz="36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Introducción</a:t>
            </a:r>
            <a:endParaRPr lang="es-MX" sz="2400" dirty="0"/>
          </a:p>
          <a:p>
            <a:pPr algn="just">
              <a:buNone/>
            </a:pPr>
            <a:endParaRPr lang="es-MX" sz="2400" dirty="0"/>
          </a:p>
          <a:p>
            <a:pPr algn="just">
              <a:buNone/>
            </a:pPr>
            <a:r>
              <a:rPr lang="es-MX" sz="2400" dirty="0"/>
              <a:t>Objetivos: Definir Sistema Financiero, la importancia y función del sistema, identificar el tipo de instituciones que lo conforman y sus objetivos específicos.</a:t>
            </a:r>
          </a:p>
          <a:p>
            <a:pPr algn="just">
              <a:buNone/>
            </a:pPr>
            <a:endParaRPr lang="es-MX" sz="2400" dirty="0"/>
          </a:p>
          <a:p>
            <a:pPr algn="just">
              <a:buNone/>
            </a:pPr>
            <a:r>
              <a:rPr lang="es-MX" sz="2400" dirty="0"/>
              <a:t>En todas la economías de libre mercado, el Sistema Financiero es un elemento importante para el buen funcionamiento de los mercados, del crédito y de la economía en su conjunto.</a:t>
            </a:r>
          </a:p>
          <a:p>
            <a:pPr algn="just">
              <a:buNone/>
            </a:pPr>
            <a:r>
              <a:rPr lang="es-MX" sz="2400" dirty="0"/>
              <a:t> </a:t>
            </a:r>
          </a:p>
          <a:p>
            <a:pPr algn="just">
              <a:buNone/>
            </a:pPr>
            <a:r>
              <a:rPr lang="es-MX" sz="2400" dirty="0"/>
              <a:t>Es el equivalente a un sistema de riego que hace llegar un líquido vital </a:t>
            </a:r>
            <a:r>
              <a:rPr lang="es-MX" sz="2400" b="1" dirty="0"/>
              <a:t>(dinero y financiamiento)</a:t>
            </a:r>
            <a:r>
              <a:rPr lang="es-MX" sz="2400" dirty="0"/>
              <a:t> a un cuerpo (la </a:t>
            </a:r>
            <a:r>
              <a:rPr lang="es-MX" sz="2400" b="1" dirty="0"/>
              <a:t>economía).</a:t>
            </a:r>
          </a:p>
          <a:p>
            <a:pPr algn="just">
              <a:buNone/>
            </a:pPr>
            <a:r>
              <a:rPr lang="es-MX" sz="2400" dirty="0"/>
              <a:t> </a:t>
            </a:r>
          </a:p>
          <a:p>
            <a:pPr>
              <a:buFont typeface="Wingdings" pitchFamily="2" charset="2"/>
              <a:buChar char="v"/>
            </a:pPr>
            <a:endParaRPr lang="es-MX" sz="2400" dirty="0"/>
          </a:p>
          <a:p>
            <a:pPr>
              <a:buNone/>
            </a:pPr>
            <a:endParaRPr lang="es-MX" dirty="0"/>
          </a:p>
          <a:p>
            <a:pPr>
              <a:buNone/>
            </a:pPr>
            <a:endParaRPr lang="es-MX" dirty="0"/>
          </a:p>
          <a:p>
            <a:pPr>
              <a:buNone/>
            </a:pPr>
            <a:endParaRPr lang="es-MX" dirty="0"/>
          </a:p>
          <a:p>
            <a:pPr>
              <a:buNone/>
            </a:pPr>
            <a:endParaRPr lang="es-MX" dirty="0"/>
          </a:p>
          <a:p>
            <a:pPr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470353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/>
          <a:lstStyle/>
          <a:p>
            <a:pPr marL="0" indent="0" algn="ctr">
              <a:buNone/>
            </a:pPr>
            <a:r>
              <a:rPr lang="es-MX" sz="36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Grupos financieros</a:t>
            </a:r>
          </a:p>
          <a:p>
            <a:pPr marL="0" indent="0" algn="ctr">
              <a:buNone/>
            </a:pPr>
            <a:endParaRPr lang="es-MX" sz="3000" dirty="0"/>
          </a:p>
          <a:p>
            <a:pPr marL="0" indent="0" algn="just">
              <a:buNone/>
            </a:pPr>
            <a:r>
              <a:rPr lang="es-MX" sz="2800" dirty="0"/>
              <a:t>El 18 de julio de 1990 se publicó en el diario Oficial de la Federación la Ley para Regular las Agrupaciones Financieras con la cual se creó una nueva figura jurídica y un nuevo tipo de persona moral, que son los grupos financieros, los cuales suelen incluir a un Banco, una compañía de seguros, una afianzadora, una casa de cambio, etc.</a:t>
            </a:r>
          </a:p>
          <a:p>
            <a:pPr marL="0" indent="0" algn="just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1426114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51520" y="404664"/>
            <a:ext cx="8712968" cy="61926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40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FIN</a:t>
            </a:r>
          </a:p>
          <a:p>
            <a:pPr marL="0" indent="0" algn="just">
              <a:buNone/>
            </a:pPr>
            <a:r>
              <a:rPr lang="es-MX" sz="2400" b="1" dirty="0"/>
              <a:t>La mayoría de las Instituciones que integran el Sistema Financiero Nacional: Banxico, Bancos Comerciales, Banca de Desarrollo, CNBV, etc. cuentan con legislación de los años 90`s e incluso más reciente. </a:t>
            </a:r>
          </a:p>
          <a:p>
            <a:pPr marL="0" indent="0" algn="just">
              <a:buNone/>
            </a:pPr>
            <a:r>
              <a:rPr lang="es-MX" sz="2400" b="1" dirty="0"/>
              <a:t>Ello es así porque a raíz de  la crisis financiera mexicana de 1994-1995 una cantidad de aspectos debieron cambiar y actualizarse para hacerle frente a dicha crisis, incluyendo la autonomía del Banco Central, ampliación de las regulaciones bancarias para prevenir fraudes y quiebras, entre muchas otras.</a:t>
            </a:r>
          </a:p>
          <a:p>
            <a:pPr marL="0" indent="0" algn="just">
              <a:buNone/>
            </a:pPr>
            <a:r>
              <a:rPr lang="es-MX" sz="2400" b="1" dirty="0"/>
              <a:t>Lo anterior es una evidencia de lo importante que resulta para cualquier País contar con un Sistema Financiero Nacional sólido, robusto, confiable, dinámico y eficiente.</a:t>
            </a:r>
          </a:p>
          <a:p>
            <a:pPr marL="0" indent="0" algn="just">
              <a:buNone/>
            </a:pPr>
            <a:endParaRPr lang="es-MX" sz="2400" dirty="0"/>
          </a:p>
        </p:txBody>
      </p:sp>
    </p:spTree>
    <p:extLst>
      <p:ext uri="{BB962C8B-B14F-4D97-AF65-F5344CB8AC3E}">
        <p14:creationId xmlns:p14="http://schemas.microsoft.com/office/powerpoint/2010/main" val="1486779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23528" y="332656"/>
            <a:ext cx="8640960" cy="6382492"/>
          </a:xfrm>
        </p:spPr>
        <p:txBody>
          <a:bodyPr>
            <a:normAutofit lnSpcReduction="10000"/>
          </a:bodyPr>
          <a:lstStyle/>
          <a:p>
            <a:pPr algn="ctr">
              <a:buNone/>
            </a:pPr>
            <a:r>
              <a:rPr lang="es-MX" sz="36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¿Qué es un Sistema Financiero?</a:t>
            </a:r>
          </a:p>
          <a:p>
            <a:pPr algn="ctr">
              <a:buNone/>
            </a:pPr>
            <a:endParaRPr lang="es-MX" sz="2400" dirty="0">
              <a:solidFill>
                <a:srgbClr val="00B0F0"/>
              </a:solidFill>
            </a:endParaRPr>
          </a:p>
          <a:p>
            <a:pPr algn="just">
              <a:buNone/>
            </a:pPr>
            <a:r>
              <a:rPr lang="es-MX" sz="2400" dirty="0"/>
              <a:t>    Es el </a:t>
            </a:r>
            <a:r>
              <a:rPr lang="es-MX" sz="2400" b="1" dirty="0"/>
              <a:t>conjunto de instituciones </a:t>
            </a:r>
            <a:r>
              <a:rPr lang="es-MX" sz="2400" dirty="0"/>
              <a:t>dedicadas a </a:t>
            </a:r>
            <a:r>
              <a:rPr lang="es-MX" sz="2400" b="1" dirty="0"/>
              <a:t>captar</a:t>
            </a:r>
            <a:r>
              <a:rPr lang="es-MX" sz="2400" dirty="0"/>
              <a:t> los </a:t>
            </a:r>
            <a:r>
              <a:rPr lang="es-MX" sz="2400" b="1" dirty="0"/>
              <a:t>recursos económicos </a:t>
            </a:r>
            <a:r>
              <a:rPr lang="es-MX" sz="2400" dirty="0"/>
              <a:t>de personas físicas o morales para ponerlo a disposición de otras empresas,  personas o gobiernos que tienen necesidad de </a:t>
            </a:r>
            <a:r>
              <a:rPr lang="es-MX" sz="2400" b="1" dirty="0"/>
              <a:t>financiamiento</a:t>
            </a:r>
            <a:r>
              <a:rPr lang="es-MX" sz="2400" dirty="0"/>
              <a:t>. </a:t>
            </a:r>
          </a:p>
          <a:p>
            <a:pPr algn="just">
              <a:buNone/>
            </a:pPr>
            <a:endParaRPr lang="es-MX" sz="2400" dirty="0"/>
          </a:p>
          <a:p>
            <a:pPr algn="just">
              <a:buNone/>
            </a:pPr>
            <a:r>
              <a:rPr lang="es-MX" sz="2400" dirty="0"/>
              <a:t>Estas instituciones pueden ser:</a:t>
            </a:r>
          </a:p>
          <a:p>
            <a:r>
              <a:rPr lang="es-MX" sz="2400" dirty="0"/>
              <a:t>  </a:t>
            </a:r>
            <a:r>
              <a:rPr lang="es-MX" sz="2400" b="1" dirty="0"/>
              <a:t>Instituciones reguladoras y supervisoras.</a:t>
            </a:r>
          </a:p>
          <a:p>
            <a:r>
              <a:rPr lang="es-MX" sz="2400" b="1" dirty="0"/>
              <a:t>  Instituciones financieras.</a:t>
            </a:r>
          </a:p>
          <a:p>
            <a:r>
              <a:rPr lang="es-MX" sz="2400" b="1" dirty="0"/>
              <a:t>  Organizaciones auxiliares.</a:t>
            </a:r>
          </a:p>
          <a:p>
            <a:pPr marL="64008" indent="0">
              <a:buNone/>
            </a:pPr>
            <a:r>
              <a:rPr lang="es-MX" sz="2400" b="1" dirty="0"/>
              <a:t>          </a:t>
            </a:r>
          </a:p>
          <a:p>
            <a:pPr marL="64008" indent="0" algn="just">
              <a:buNone/>
            </a:pPr>
            <a:r>
              <a:rPr lang="es-MX" sz="2400" dirty="0"/>
              <a:t>      Por lo anterior, dichas instituciones (públicas o privadas)</a:t>
            </a:r>
            <a:r>
              <a:rPr lang="es-MX" sz="2400" b="1" dirty="0"/>
              <a:t> regulan, supervisan y controlan </a:t>
            </a:r>
            <a:r>
              <a:rPr lang="es-MX" sz="2400" dirty="0"/>
              <a:t>el crédito, las finanzas y las garantías del mercado financiero.</a:t>
            </a:r>
          </a:p>
          <a:p>
            <a:pPr>
              <a:buFont typeface="Wingdings" pitchFamily="2" charset="2"/>
              <a:buChar char="v"/>
            </a:pPr>
            <a:endParaRPr lang="es-MX" sz="2400" dirty="0"/>
          </a:p>
          <a:p>
            <a:pPr>
              <a:buNone/>
            </a:pPr>
            <a:endParaRPr lang="es-MX" dirty="0"/>
          </a:p>
          <a:p>
            <a:pPr>
              <a:buNone/>
            </a:pPr>
            <a:endParaRPr lang="es-MX" dirty="0"/>
          </a:p>
          <a:p>
            <a:pPr>
              <a:buNone/>
            </a:pPr>
            <a:endParaRPr lang="es-MX" dirty="0"/>
          </a:p>
          <a:p>
            <a:pPr>
              <a:buNone/>
            </a:pPr>
            <a:endParaRPr lang="es-MX" dirty="0"/>
          </a:p>
          <a:p>
            <a:pPr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18853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14282" y="214290"/>
            <a:ext cx="8786874" cy="535785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s-MX" sz="36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¿Para que sirve el Sistema Financiero?</a:t>
            </a:r>
          </a:p>
          <a:p>
            <a:pPr algn="ctr">
              <a:buNone/>
            </a:pPr>
            <a:endParaRPr lang="es-MX" sz="3600" dirty="0">
              <a:solidFill>
                <a:srgbClr val="00B0F0"/>
              </a:solidFill>
            </a:endParaRPr>
          </a:p>
          <a:p>
            <a:pPr algn="just">
              <a:buNone/>
            </a:pPr>
            <a:r>
              <a:rPr lang="es-MX" sz="2600" dirty="0"/>
              <a:t>El sistema financiero desempeña un papel central </a:t>
            </a:r>
          </a:p>
          <a:p>
            <a:pPr algn="just">
              <a:buNone/>
            </a:pPr>
            <a:r>
              <a:rPr lang="es-MX" sz="2600" dirty="0"/>
              <a:t>en el funcionamiento y desarrollo de la economía.</a:t>
            </a:r>
          </a:p>
          <a:p>
            <a:pPr algn="just">
              <a:buNone/>
            </a:pPr>
            <a:endParaRPr lang="es-MX" sz="2600" dirty="0"/>
          </a:p>
          <a:p>
            <a:pPr algn="just">
              <a:buNone/>
            </a:pPr>
            <a:endParaRPr lang="es-MX" sz="2600" dirty="0"/>
          </a:p>
          <a:p>
            <a:pPr algn="just">
              <a:buNone/>
            </a:pPr>
            <a:r>
              <a:rPr lang="es-MX" sz="2600" dirty="0"/>
              <a:t>La principal función de un sistema financiero es </a:t>
            </a:r>
          </a:p>
          <a:p>
            <a:pPr algn="just">
              <a:buNone/>
            </a:pPr>
            <a:r>
              <a:rPr lang="es-MX" sz="2600" b="1" i="1" u="sng" dirty="0"/>
              <a:t>intermediar</a:t>
            </a:r>
            <a:r>
              <a:rPr lang="es-MX" sz="2600" dirty="0"/>
              <a:t> entre quienes tienen dinero y quienes</a:t>
            </a:r>
          </a:p>
          <a:p>
            <a:pPr algn="just">
              <a:buNone/>
            </a:pPr>
            <a:r>
              <a:rPr lang="es-MX" sz="2600" dirty="0"/>
              <a:t>necesitan dinero.</a:t>
            </a:r>
          </a:p>
          <a:p>
            <a:pPr algn="just">
              <a:buNone/>
            </a:pPr>
            <a:endParaRPr lang="es-MX" dirty="0"/>
          </a:p>
          <a:p>
            <a:endParaRPr lang="es-MX" dirty="0"/>
          </a:p>
        </p:txBody>
      </p:sp>
      <p:pic>
        <p:nvPicPr>
          <p:cNvPr id="6" name="Picture 2" descr="C:\Users\BAGAS\Pictures\help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60032" y="4808592"/>
            <a:ext cx="3711862" cy="17859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18022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332656"/>
            <a:ext cx="8136904" cy="4510854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s-MX" sz="36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¿Cómo esta integrado el Sistema Financiero?</a:t>
            </a:r>
          </a:p>
          <a:p>
            <a:pPr algn="just">
              <a:buNone/>
            </a:pPr>
            <a:endParaRPr lang="es-MX" dirty="0"/>
          </a:p>
          <a:p>
            <a:pPr algn="just">
              <a:buNone/>
            </a:pPr>
            <a:r>
              <a:rPr lang="es-MX" sz="2400" dirty="0"/>
              <a:t>Un sistema financiero está integrado por distintos</a:t>
            </a:r>
          </a:p>
          <a:p>
            <a:pPr algn="just">
              <a:buNone/>
            </a:pPr>
            <a:r>
              <a:rPr lang="es-MX" sz="2400" dirty="0"/>
              <a:t>intermediarios financieros, siendo los más conocidos</a:t>
            </a:r>
          </a:p>
          <a:p>
            <a:pPr algn="just">
              <a:buNone/>
            </a:pPr>
            <a:r>
              <a:rPr lang="es-MX" sz="2400" dirty="0"/>
              <a:t>y destacados, los </a:t>
            </a:r>
            <a:r>
              <a:rPr lang="es-MX" sz="2400" b="1" dirty="0"/>
              <a:t>bancos.</a:t>
            </a:r>
          </a:p>
          <a:p>
            <a:pPr algn="just">
              <a:buNone/>
            </a:pPr>
            <a:endParaRPr lang="es-MX" sz="2400" dirty="0"/>
          </a:p>
          <a:p>
            <a:pPr algn="just">
              <a:buNone/>
            </a:pPr>
            <a:r>
              <a:rPr lang="es-MX" sz="2400" dirty="0"/>
              <a:t>Otros intermediarios serían las aseguradoras, las afores y las afianzadoras.</a:t>
            </a:r>
          </a:p>
          <a:p>
            <a:pPr algn="just">
              <a:buNone/>
            </a:pPr>
            <a:endParaRPr lang="es-MX" dirty="0"/>
          </a:p>
          <a:p>
            <a:pPr algn="just">
              <a:buNone/>
            </a:pPr>
            <a:endParaRPr lang="es-MX" dirty="0"/>
          </a:p>
          <a:p>
            <a:pPr algn="just">
              <a:buNone/>
            </a:pPr>
            <a:endParaRPr lang="es-MX" dirty="0"/>
          </a:p>
          <a:p>
            <a:pPr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135919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14282" y="188640"/>
            <a:ext cx="8715436" cy="6408712"/>
          </a:xfrm>
        </p:spPr>
        <p:txBody>
          <a:bodyPr>
            <a:normAutofit lnSpcReduction="10000"/>
          </a:bodyPr>
          <a:lstStyle/>
          <a:p>
            <a:pPr algn="ctr">
              <a:buNone/>
            </a:pPr>
            <a:r>
              <a:rPr lang="es-MX" sz="36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Instituciones Reguladoras y Supervisoras</a:t>
            </a:r>
          </a:p>
          <a:p>
            <a:pPr marL="521208" indent="-457200">
              <a:buAutoNum type="alphaLcParenR"/>
            </a:pPr>
            <a:r>
              <a:rPr lang="es-MX" sz="2400" dirty="0"/>
              <a:t>La Secretaría de Hacienda y Crédito Público(SHCP)</a:t>
            </a:r>
          </a:p>
          <a:p>
            <a:pPr marL="64008" indent="0">
              <a:buNone/>
            </a:pPr>
            <a:endParaRPr lang="es-MX" sz="2400" dirty="0"/>
          </a:p>
          <a:p>
            <a:pPr>
              <a:buNone/>
            </a:pPr>
            <a:r>
              <a:rPr lang="es-MX" sz="2600" dirty="0">
                <a:solidFill>
                  <a:srgbClr val="FF0000"/>
                </a:solidFill>
              </a:rPr>
              <a:t>b)</a:t>
            </a:r>
            <a:r>
              <a:rPr lang="es-MX" sz="26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s-MX" sz="2400" dirty="0"/>
              <a:t>El Banco de México (Banxico)</a:t>
            </a:r>
          </a:p>
          <a:p>
            <a:pPr>
              <a:buNone/>
            </a:pPr>
            <a:endParaRPr lang="es-MX" sz="2400" dirty="0"/>
          </a:p>
          <a:p>
            <a:pPr>
              <a:buNone/>
            </a:pPr>
            <a:r>
              <a:rPr lang="es-MX" sz="2600" dirty="0">
                <a:solidFill>
                  <a:srgbClr val="FF0000"/>
                </a:solidFill>
              </a:rPr>
              <a:t>c)</a:t>
            </a:r>
            <a:r>
              <a:rPr lang="es-MX" sz="2600" dirty="0"/>
              <a:t> </a:t>
            </a:r>
            <a:r>
              <a:rPr lang="es-MX" sz="2400" dirty="0"/>
              <a:t>La Comisión Nacional Bancaria y de Valores (CNBV)</a:t>
            </a:r>
          </a:p>
          <a:p>
            <a:pPr>
              <a:buNone/>
            </a:pPr>
            <a:endParaRPr lang="es-MX" sz="2400" dirty="0"/>
          </a:p>
          <a:p>
            <a:pPr>
              <a:buNone/>
            </a:pPr>
            <a:r>
              <a:rPr lang="es-MX" sz="2600" dirty="0">
                <a:solidFill>
                  <a:srgbClr val="FF0000"/>
                </a:solidFill>
              </a:rPr>
              <a:t>d)</a:t>
            </a:r>
            <a:r>
              <a:rPr lang="es-MX" sz="2600" dirty="0"/>
              <a:t> </a:t>
            </a:r>
            <a:r>
              <a:rPr lang="es-MX" sz="2400" dirty="0"/>
              <a:t>La Comisión Nacional de Seguros y Fianzas(CNSF)</a:t>
            </a:r>
          </a:p>
          <a:p>
            <a:pPr>
              <a:buNone/>
            </a:pPr>
            <a:endParaRPr lang="es-MX" sz="2400" dirty="0"/>
          </a:p>
          <a:p>
            <a:pPr>
              <a:buNone/>
            </a:pPr>
            <a:r>
              <a:rPr lang="es-MX" sz="2400" dirty="0">
                <a:solidFill>
                  <a:srgbClr val="FF0000"/>
                </a:solidFill>
              </a:rPr>
              <a:t>e)</a:t>
            </a:r>
            <a:r>
              <a:rPr lang="es-MX" sz="2400" dirty="0"/>
              <a:t> La Comisión Nacional del Sistema de Ahorro para el Retiro (CONSAR).</a:t>
            </a:r>
          </a:p>
          <a:p>
            <a:pPr>
              <a:buNone/>
            </a:pPr>
            <a:endParaRPr lang="es-MX" sz="2400" dirty="0"/>
          </a:p>
          <a:p>
            <a:pPr>
              <a:buNone/>
            </a:pPr>
            <a:r>
              <a:rPr lang="es-MX" sz="2400" dirty="0">
                <a:solidFill>
                  <a:srgbClr val="FF0000"/>
                </a:solidFill>
              </a:rPr>
              <a:t>f)</a:t>
            </a:r>
            <a:r>
              <a:rPr lang="es-MX" sz="2400" dirty="0"/>
              <a:t> La Comisión Nacional para la Defensa de los Usuarios de los Servicios Financieros (CONDUSEF).</a:t>
            </a:r>
          </a:p>
          <a:p>
            <a:pPr algn="just">
              <a:buNone/>
            </a:pPr>
            <a:endParaRPr lang="es-MX" sz="2400" dirty="0"/>
          </a:p>
        </p:txBody>
      </p:sp>
    </p:spTree>
    <p:extLst>
      <p:ext uri="{BB962C8B-B14F-4D97-AF65-F5344CB8AC3E}">
        <p14:creationId xmlns:p14="http://schemas.microsoft.com/office/powerpoint/2010/main" val="760003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79512" y="260648"/>
            <a:ext cx="8526212" cy="616908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s-MX" sz="32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Secretaría de Hacienda y Crédito Público</a:t>
            </a:r>
          </a:p>
          <a:p>
            <a:pPr algn="ctr">
              <a:buNone/>
            </a:pPr>
            <a:endParaRPr lang="es-MX" sz="2400" dirty="0">
              <a:solidFill>
                <a:srgbClr val="00B0F0"/>
              </a:solidFill>
            </a:endParaRPr>
          </a:p>
          <a:p>
            <a:pPr>
              <a:buNone/>
            </a:pPr>
            <a:endParaRPr lang="es-MX" sz="2400" dirty="0"/>
          </a:p>
        </p:txBody>
      </p:sp>
      <p:pic>
        <p:nvPicPr>
          <p:cNvPr id="18435" name="Picture 3" descr="C:\Users\BAGAS\Pictures\Organigrama_SHCP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196752"/>
            <a:ext cx="8382196" cy="4896544"/>
          </a:xfrm>
          <a:prstGeom prst="rect">
            <a:avLst/>
          </a:prstGeom>
          <a:noFill/>
          <a:effectLst>
            <a:glow rad="228600">
              <a:schemeClr val="accent3">
                <a:satMod val="175000"/>
                <a:alpha val="40000"/>
              </a:schemeClr>
            </a:glow>
            <a:outerShdw blurRad="76200" dir="13500000" sy="23000" kx="1200000" algn="br" rotWithShape="0">
              <a:prstClr val="black">
                <a:alpha val="20000"/>
              </a:prstClr>
            </a:outerShdw>
          </a:effectLst>
          <a:scene3d>
            <a:camera prst="perspectiveAbove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6578850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51520" y="116632"/>
            <a:ext cx="8640960" cy="6552728"/>
          </a:xfrm>
        </p:spPr>
        <p:txBody>
          <a:bodyPr>
            <a:normAutofit fontScale="55000" lnSpcReduction="20000"/>
          </a:bodyPr>
          <a:lstStyle/>
          <a:p>
            <a:pPr algn="ctr">
              <a:buNone/>
            </a:pPr>
            <a:r>
              <a:rPr lang="es-MX" sz="58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Principales Funciones de la SHCP</a:t>
            </a:r>
          </a:p>
          <a:p>
            <a:r>
              <a:rPr lang="es-MX" dirty="0"/>
              <a:t>Proponer, dirigir y controlar la política fiscal del gobierno federal</a:t>
            </a:r>
          </a:p>
          <a:p>
            <a:pPr>
              <a:buNone/>
            </a:pPr>
            <a:r>
              <a:rPr lang="es-MX" dirty="0"/>
              <a:t> </a:t>
            </a:r>
          </a:p>
          <a:p>
            <a:r>
              <a:rPr lang="es-MX" dirty="0"/>
              <a:t>Controlar, vigilar y asegurar el cumplimiento de las disposiciones fiscales, en el cobro de impuestos, contribuciones, derechos, productos y aprovechamientos federales.</a:t>
            </a:r>
          </a:p>
          <a:p>
            <a:pPr>
              <a:buNone/>
            </a:pPr>
            <a:endParaRPr lang="es-MX" dirty="0"/>
          </a:p>
          <a:p>
            <a:r>
              <a:rPr lang="es-MX" dirty="0"/>
              <a:t>Establecer relaciones y mecanismos de coordinación que permitan obtener la congruencia global de la Administración Pública.</a:t>
            </a:r>
          </a:p>
          <a:p>
            <a:pPr>
              <a:buNone/>
            </a:pPr>
            <a:r>
              <a:rPr lang="es-MX" dirty="0"/>
              <a:t> </a:t>
            </a:r>
          </a:p>
          <a:p>
            <a:r>
              <a:rPr lang="es-MX" dirty="0"/>
              <a:t> Proponer al ejecutivo Federal el programa sectorial del ramo y aprobar los programas institucionales.</a:t>
            </a:r>
          </a:p>
          <a:p>
            <a:pPr>
              <a:buNone/>
            </a:pPr>
            <a:r>
              <a:rPr lang="es-MX" dirty="0"/>
              <a:t> </a:t>
            </a:r>
          </a:p>
          <a:p>
            <a:r>
              <a:rPr lang="es-MX" dirty="0"/>
              <a:t>Presentar al Ejecutivo Federal los proyectos de iniciativas de leyes o decretos.</a:t>
            </a:r>
          </a:p>
          <a:p>
            <a:endParaRPr lang="es-MX" dirty="0"/>
          </a:p>
          <a:p>
            <a:r>
              <a:rPr lang="es-MX" dirty="0"/>
              <a:t>Proponer el proyecto de presupuesto de la SHCP.</a:t>
            </a:r>
          </a:p>
          <a:p>
            <a:endParaRPr lang="es-MX" dirty="0"/>
          </a:p>
          <a:p>
            <a:r>
              <a:rPr lang="es-MX" dirty="0"/>
              <a:t>Dirigir la formulación de la Cuenta Anual de la Hacienda Pública Federal.</a:t>
            </a:r>
          </a:p>
          <a:p>
            <a:pPr>
              <a:buNone/>
            </a:pPr>
            <a:endParaRPr lang="es-MX" dirty="0"/>
          </a:p>
          <a:p>
            <a:r>
              <a:rPr lang="es-MX" dirty="0"/>
              <a:t>Planear, coordinar y evaluar el sistema bancario mexicano.</a:t>
            </a:r>
          </a:p>
          <a:p>
            <a:pPr>
              <a:buNone/>
            </a:pPr>
            <a:endParaRPr lang="es-MX" dirty="0"/>
          </a:p>
          <a:p>
            <a:r>
              <a:rPr lang="es-MX" dirty="0"/>
              <a:t>Informar al Congreso de  la Unión sobre el estado que guarde la administración de la SHCP. </a:t>
            </a:r>
          </a:p>
          <a:p>
            <a:pPr>
              <a:buNone/>
            </a:pPr>
            <a:endParaRPr lang="es-MX" dirty="0"/>
          </a:p>
          <a:p>
            <a:pPr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582556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14290"/>
            <a:ext cx="8472518" cy="6500858"/>
          </a:xfrm>
        </p:spPr>
        <p:txBody>
          <a:bodyPr/>
          <a:lstStyle/>
          <a:p>
            <a:pPr algn="ctr">
              <a:buNone/>
            </a:pPr>
            <a:r>
              <a:rPr lang="es-MX" sz="36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Banco de México</a:t>
            </a:r>
          </a:p>
          <a:p>
            <a:pPr algn="ctr">
              <a:buNone/>
            </a:pPr>
            <a:endParaRPr lang="es-MX" dirty="0">
              <a:solidFill>
                <a:srgbClr val="00B0F0"/>
              </a:solidFill>
            </a:endParaRPr>
          </a:p>
          <a:p>
            <a:pPr algn="just">
              <a:buNone/>
            </a:pPr>
            <a:r>
              <a:rPr lang="es-MX" sz="2400" dirty="0"/>
              <a:t>Creado en 1925, es el banco central mexicano.</a:t>
            </a:r>
          </a:p>
          <a:p>
            <a:pPr algn="just">
              <a:buNone/>
            </a:pPr>
            <a:endParaRPr lang="es-MX" sz="2400" dirty="0"/>
          </a:p>
          <a:p>
            <a:pPr algn="just">
              <a:buNone/>
            </a:pPr>
            <a:r>
              <a:rPr lang="es-MX" sz="2400" dirty="0"/>
              <a:t>Su objetivo prioritario es procurar la</a:t>
            </a:r>
          </a:p>
          <a:p>
            <a:pPr algn="just">
              <a:buNone/>
            </a:pPr>
            <a:r>
              <a:rPr lang="es-MX" sz="2400" dirty="0"/>
              <a:t>estabilidad del poder adquisitivo de la</a:t>
            </a:r>
          </a:p>
          <a:p>
            <a:pPr algn="just">
              <a:buNone/>
            </a:pPr>
            <a:r>
              <a:rPr lang="es-MX" sz="2400" dirty="0"/>
              <a:t>moneda nacional (control de la inflación).</a:t>
            </a:r>
          </a:p>
          <a:p>
            <a:pPr>
              <a:buNone/>
            </a:pPr>
            <a:endParaRPr lang="es-MX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40152" y="4221088"/>
            <a:ext cx="2617465" cy="2441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103770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ío">
  <a:themeElements>
    <a:clrScheme name="Brío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Brío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río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D580817E994B5488BA8D9BE215B2B84" ma:contentTypeVersion="3" ma:contentTypeDescription="Create a new document." ma:contentTypeScope="" ma:versionID="003d605083cdd8b65cf930457d8cff5d">
  <xsd:schema xmlns:xsd="http://www.w3.org/2001/XMLSchema" xmlns:xs="http://www.w3.org/2001/XMLSchema" xmlns:p="http://schemas.microsoft.com/office/2006/metadata/properties" xmlns:ns2="0437ae1a-89d1-4fcb-8d9b-68184941ee39" targetNamespace="http://schemas.microsoft.com/office/2006/metadata/properties" ma:root="true" ma:fieldsID="aeb9e288dcd331f815c6152696aca2e7" ns2:_="">
    <xsd:import namespace="0437ae1a-89d1-4fcb-8d9b-68184941ee3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437ae1a-89d1-4fcb-8d9b-68184941ee3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D7CA3E6-0304-4ECF-B998-AB0D72A5E812}"/>
</file>

<file path=customXml/itemProps2.xml><?xml version="1.0" encoding="utf-8"?>
<ds:datastoreItem xmlns:ds="http://schemas.openxmlformats.org/officeDocument/2006/customXml" ds:itemID="{9B07D467-300E-4E01-8851-88BF6DDB7F9C}"/>
</file>

<file path=customXml/itemProps3.xml><?xml version="1.0" encoding="utf-8"?>
<ds:datastoreItem xmlns:ds="http://schemas.openxmlformats.org/officeDocument/2006/customXml" ds:itemID="{11564B66-CE29-4C22-B9AA-CB809EAE2F21}"/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645</TotalTime>
  <Words>1284</Words>
  <Application>Microsoft Office PowerPoint</Application>
  <PresentationFormat>Presentación en pantalla (4:3)</PresentationFormat>
  <Paragraphs>176</Paragraphs>
  <Slides>21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6" baseType="lpstr">
      <vt:lpstr>Century Gothic</vt:lpstr>
      <vt:lpstr>Verdana</vt:lpstr>
      <vt:lpstr>Wingdings</vt:lpstr>
      <vt:lpstr>Wingdings 2</vt:lpstr>
      <vt:lpstr>Brío</vt:lpstr>
      <vt:lpstr>CLASE 41  4.4   SISTEMA FINANCIERO MEXICANO                                                     Mayo 2022            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GISELA</dc:creator>
  <cp:lastModifiedBy>Juan Antonio Castillo Marrufo</cp:lastModifiedBy>
  <cp:revision>65</cp:revision>
  <dcterms:created xsi:type="dcterms:W3CDTF">2012-05-18T03:31:29Z</dcterms:created>
  <dcterms:modified xsi:type="dcterms:W3CDTF">2022-05-24T21:46:11Z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0x0101003D580817E994B5488BA8D9BE215B2B84</vt:lpwstr>
  </property>
</Properties>
</file>