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9" r:id="rId3"/>
    <p:sldId id="285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9" r:id="rId12"/>
    <p:sldId id="270" r:id="rId13"/>
    <p:sldId id="271" r:id="rId14"/>
    <p:sldId id="274" r:id="rId15"/>
    <p:sldId id="265" r:id="rId16"/>
    <p:sldId id="266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6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8AD486C-0959-4009-9E2F-CA3ACC4C5FFF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8136904" cy="532859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CLASE</a:t>
            </a:r>
            <a:r>
              <a:rPr lang="es-MX" sz="4000" dirty="0"/>
              <a:t> 42</a:t>
            </a:r>
            <a:br>
              <a:rPr lang="es-MX" sz="4000" dirty="0"/>
            </a:br>
            <a:br>
              <a:rPr lang="es-MX" sz="4000" dirty="0"/>
            </a:br>
            <a:r>
              <a:rPr lang="es-MX" sz="4000" dirty="0"/>
              <a:t>V. ECONOMÍA INTERNACIONAL Y SUSTENTABILIDAD.</a:t>
            </a:r>
            <a:br>
              <a:rPr lang="es-MX" sz="4800" dirty="0"/>
            </a:br>
            <a:br>
              <a:rPr lang="es-MX" dirty="0"/>
            </a:br>
            <a:r>
              <a:rPr lang="es-MX" sz="3100" dirty="0"/>
              <a:t>5.1  SISTEMA FINANCIERO  INTERNACIONAL</a:t>
            </a:r>
            <a:br>
              <a:rPr lang="es-MX" sz="3600" dirty="0"/>
            </a:br>
            <a:r>
              <a:rPr lang="es-MX" sz="4000" dirty="0"/>
              <a:t>   </a:t>
            </a:r>
            <a:br>
              <a:rPr lang="es-MX" sz="4000" dirty="0"/>
            </a:br>
            <a:r>
              <a:rPr lang="es-MX" sz="4000" dirty="0"/>
              <a:t>                                    </a:t>
            </a:r>
            <a:r>
              <a:rPr lang="es-MX" sz="2400" dirty="0"/>
              <a:t>Mayo 2022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02087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20984" y="548680"/>
            <a:ext cx="77748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FONDO MONETARIO INTERNACIONAL (FMI)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2420888"/>
            <a:ext cx="849694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s-MX" sz="2400" dirty="0">
                <a:latin typeface="+mj-lt"/>
                <a:cs typeface="Arial" pitchFamily="34" charset="0"/>
              </a:rPr>
              <a:t>Fue planteado el 22 de Julio de 1944 durante la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convención de la ONU en </a:t>
            </a:r>
            <a:r>
              <a:rPr lang="es-MX" sz="2400" dirty="0" err="1">
                <a:latin typeface="+mj-lt"/>
                <a:cs typeface="Arial" pitchFamily="34" charset="0"/>
              </a:rPr>
              <a:t>Bretton</a:t>
            </a:r>
            <a:r>
              <a:rPr lang="es-MX" sz="2400" dirty="0">
                <a:latin typeface="+mj-lt"/>
                <a:cs typeface="Arial" pitchFamily="34" charset="0"/>
              </a:rPr>
              <a:t> Woods, New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Hampshire, Estados Unidos.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MX" sz="2400" dirty="0">
                <a:latin typeface="+mj-lt"/>
                <a:cs typeface="Arial" pitchFamily="34" charset="0"/>
              </a:rPr>
              <a:t>Su creación fue en 1945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s-MX" sz="2400" dirty="0">
                <a:latin typeface="+mj-lt"/>
                <a:cs typeface="Arial" pitchFamily="34" charset="0"/>
              </a:rPr>
              <a:t>La sede se encuentra también en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 Washington, EEUU.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</p:txBody>
      </p:sp>
      <p:pic>
        <p:nvPicPr>
          <p:cNvPr id="2050" name="Picture 2" descr="https://encrypted-tbn1.google.com/images?q=tbn:ANd9GcQSxfnTEnt7xNUy_aFmVIWsWpjY0YkR8JCuIeIPFUZhWtuCpx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92457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5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287070"/>
            <a:ext cx="60031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Sus objetivos son: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25885" y="1071900"/>
            <a:ext cx="7678705" cy="48936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La promoción de políticas cambiarias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sostenibles a nivel internacional.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Facilitar el comercio internacional.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Promover la estabilidad de los tipos de cambio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Auxiliar en el establecimiento de un sistema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multilateral de pagos.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Acortar la duración y disminuir el grado de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desequilibrio en las balanzas de pagos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internacionales de sus miembros.</a:t>
            </a:r>
          </a:p>
        </p:txBody>
      </p:sp>
    </p:spTree>
    <p:extLst>
      <p:ext uri="{BB962C8B-B14F-4D97-AF65-F5344CB8AC3E}">
        <p14:creationId xmlns:p14="http://schemas.microsoft.com/office/powerpoint/2010/main" val="404676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94472"/>
            <a:ext cx="781236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Sus principales áreas de actividad son: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3068960"/>
            <a:ext cx="842493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Es el proceso mediante el cual  el Fondo Monetario Internacional evalúa la política cambiaria de sus miembros dentro de la estructura de un análisis amplio de la situación económica general y de la estrategia de cada miembro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7439" y="1988840"/>
            <a:ext cx="31683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SUPERVISIÓN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3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999892"/>
            <a:ext cx="525658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ASISTENCIA FINANCIERA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2276872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Incluye créditos y préstamos otorgados por el Fondo Monetario Internacional a países miembros, con problemas de balanza de pagos para dar apoyo a políticas de ajuste y reforma.</a:t>
            </a:r>
          </a:p>
        </p:txBody>
      </p:sp>
    </p:spTree>
    <p:extLst>
      <p:ext uri="{BB962C8B-B14F-4D97-AF65-F5344CB8AC3E}">
        <p14:creationId xmlns:p14="http://schemas.microsoft.com/office/powerpoint/2010/main" val="196442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282714"/>
            <a:ext cx="525658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ASISTENCIA TÉCNICA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9919" y="1196752"/>
            <a:ext cx="842493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Consiste en la experiencia y auxilio que ofrece el FMI a sus miembros en diversas áreas globales: </a:t>
            </a:r>
          </a:p>
          <a:p>
            <a:pPr algn="just"/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Diseño e implantación de políticas fiscales y monetarias.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Fortalecimiento de instituciones (como el desarrollo de  bancos centrales y tesorerías)</a:t>
            </a:r>
          </a:p>
          <a:p>
            <a:pPr algn="just"/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Recopilación y refinación de datos estadísticos.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Capacitación de funcionarios en el FMI </a:t>
            </a:r>
          </a:p>
        </p:txBody>
      </p:sp>
    </p:spTree>
    <p:extLst>
      <p:ext uri="{BB962C8B-B14F-4D97-AF65-F5344CB8AC3E}">
        <p14:creationId xmlns:p14="http://schemas.microsoft.com/office/powerpoint/2010/main" val="218822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59045"/>
            <a:ext cx="81724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BANCO DE PAGOS INTERNACIONALES (BPI)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268760"/>
            <a:ext cx="842493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Se creo en la conferencia de La Haya, en Enero de 1930.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una institución de banca central, única en el ámbito internacional.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Sus propietarios son Bancos Centrales, los cuales controlan y ofrecen diversos servicios especializados a los bancos centrales y al Sistema Financiero Internacional en forma general.</a:t>
            </a:r>
          </a:p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6" name="Picture 2" descr="https://encrypted-tbn1.google.com/images?q=tbn:ANd9GcQScbSLHsfRwKpoDF1L8iIR9gO3exhJ5Ar6RhgUulfmv2gyxy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10646"/>
            <a:ext cx="1584176" cy="212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8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11760" y="449739"/>
            <a:ext cx="453650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Sus funciones son: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2178" y="1916832"/>
            <a:ext cx="842493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Promover la cooperación monetaria y financiera internacional para garantizar estabilidad financiera internacional.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Ofrecer servicios de banco (inversión y financiamientos) a los bancos centrales miembros.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Actuar como agente o fiduciario en relación con diversos acuerdos financiero internacionales.</a:t>
            </a:r>
          </a:p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63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49739"/>
            <a:ext cx="84249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FEDERACIÓN INTERNACIONAL DE BOLSAS DE VALORES (FIBV)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2276872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Es la organización mundial de mercados y promueve el desarrollo profesional de los mercados financieros de valores y derivados  Nacionales e Internacionales.</a:t>
            </a:r>
          </a:p>
          <a:p>
            <a:pPr algn="just"/>
            <a:endParaRPr lang="es-MX" sz="2400" dirty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AutoShape 2" descr="data:image/jpeg;base64,/9j/4AAQSkZJRgABAQAAAQABAAD/2wCEAAkGBggGBQkIBwgKCQkKDRYODQwMDRoTFBAWHxwhIB8cHh4jJzIqIyUvJR4eKzs4LzA1ODg4LCo9QTwyTTwsOD8BCQoKDQsNGQ4OGTUkHiQ1NTU1NTU1NTU1NTU1NTU1NTU1NTU1MDQ1NTU1NTI1NTU1NTUvNjUtNTU0KjQ1LDU1Nf/AABEIADgAPAMBIgACEQEDEQH/xAAbAAACAgMBAAAAAAAAAAAAAAAGBwAFAgMEAf/EADgQAAEDAgUBBQQIBwEAAAAAAAECAwQFEQAGEiExURMUIkFhBxUyQhYjM1JicZGhF3WBscHC8DT/xAAYAQEBAQEBAAAAAAAAAAAAAAAFBAMCAf/EACoRAAIBAgYCAQIHAAAAAAAAAAECEQADBBIhMUFRE2GBIjIFcZHB0eHw/9oADAMBAAIRAxEAPwB44H82Z0gZTYSHwX5bg1Nx0GxI+8T8o/4A743ZtzI3lihLmFIcfUezYbJ+NZ6+g3Jwrcv1mioqz1XzSZVQqC3NSEBsKbHHiO444A4AH5WQwmE8gN1gSBwOagxWKFthbUwTz1XfUq5m6q0tdXlSvc1OTYspQotF0nhKPnUTzvYcnywPLXVpfdXn5E1zvjhbjuvPK8agQDYk+RIGLrNOaYmbMxRkSnn49Ejm/gR9Yo23Nup+EdBv1GMs2ZmpFVkUIUlDrUamrupBb06U3RbSL77JOGbWZMo8cTPG3XzQ17JczHyTEc79/Fc1MdzMqsOU2PV5MafHJKY0iSqzihvpF7pJ899iME9E9pciFO925uiqiPJ27wEFNumpPT1G3p54pM7Zhodcfj1KkOSGKrGWmyy1pCwDcXPVJ3H6dLWlVzdlfNdCYZrqXo8wJvraZJLK/PSrfY9OnrjC4nlVS9rQ7wNQf3FU2m8TEJc1HZ0I/mmS24h1tLjakrQsBSVJNwQeCDjLCw9nObTEqIoEqQZERaimFIV4SLcJIPAIGw8jt0sz8C4iw1h8ppjD31vpmWk3m6vTqpX0w6xSm1OwnlJZYStadYURa9jvcAcHzxaQFVCRUmmZmQIKGXFaVuJi6dI638sVOfO1/iTI7v8Ab6mOy4+LSm3O3NsHGTvph7zkfSe3dey+q+x+O/4N+OuGLrBMOrCBptJG/VD2Qbl91M7xMT+tL2BUU0uUuEMqx5E1aggsyyp1YVbgAjbnHbmp1mBVGBKytHiNN2U0UEtJe2SVBVh4rE2x7Jv/ABoH8xR/YYtvbH9vSL/Dpe/0xtmBv2xH3Cdz1+dZFSLFwz9p6HdVcjMCYaWnKjkenNR5AulQZ0a0kfKq3Njjg96UyllfdsuNSYj51x3qgVKWpI2NvLm/GPMwJzKqiU9VaC+4BIEU/V6d07X0730j5vX1xZZkTBqfs5o86lNLaagOqiutqN1IKhvcjm6gDf8AF5cY7ARcvsxoTHr5rMs7ZvQnUCfdYVhppqhUatJy4mEta1qUqOtTSU2UktK26jcYKKFnSv1qCqS3RW1o7QoSpBVY2A6+t8CeZK9372f5dia06kBXapHI7LwJv+YJOGPkWnGmZMpzSgAtbfbLt1WdX+QMRYkqlgM6yZIG+0mrcPL3iqNAgExG8UuM0ZdnU6u95q9ZjNPS3VLjuq7ZRACtvEEWGkFP5YP6bXYMTLLUadmOnPTm2Clb6ZaVXXbnqf0x05xyy3miiKjXS3JaPaR3CPhVbg+h4P6+WFjlaiUSdU3aTmLvUGopc0t2cCUqP3Nx8XTrfb18VkxdgFzqvAA/0V0ythbxCDRuzWiDSnqlIVNbzTTUTUKCy/JfcZXqtsQVJF+PLHfmeKup1ltMnM9OkIcslgF5biWyQlKrlKSlNyL7n1xqzLliFlbNUZqcJDlGki4cCvGnyVvbkHfjjG7MuUqZScw0OFAdfcjVJSQtwuJUSkrSLpIFuDi4XEZ1YNuDGg+ahNtwrKV2OutYyqDPmRm2ZmcKM9HYA0NqnlQSALbJtubYIKT9GXvZ/MokWsx9TuoqelHu+t02KVaVb2BCeL8YHs6ZXo2Xn40CluTJVTkrFm1rSQkE2F7JG5PH9fTFpWci5cyzRW5VanTFSSgDsmXEDtV23CAU3t+fGMHZHRPqOpkQBx6rdFdGb6RoIMmhxeXI8SdDYmVumyEvOpSpENTj6iNQBA0p5N9r2w8wAkAAWA4Awr/Zpk9UiWiuzWi0w2bw2lC+s/fPoPLqd+mGjiH8SuhnCTMVb+HWsiFoiamBnN+RYWa2w6VGNOQnSh9IuCOih5j9x+2PcTB9u49psyGDSD21uLlYaUD1akZwiUVVMqcM1aElQLLrd3VtEXsUkeK1jbxAi222B9MupR10/Wh69NXrjJcaPg8QVbi5FxiYmHMHivLIZRQWOw3ihlY1ZUdOYnq47U41JenVB4nTJkMkIbUfmF7JuBsL7DpgmpHs2mVOo+8s4yzKdJ/86V6r78KVwE+idvXyxMTEeIxzhiqADief6q3D4NMgZyTzTDbbQ02lttKUIQAlKUiwAHAAxliYmC6T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jpeg;base64,/9j/4AAQSkZJRgABAQAAAQABAAD/2wCEAAkGBggGBQkIBwgKCQkKDRYODQwMDRoTFBAWHxwhIB8cHh4jJzIqIyUvJR4eKzs4LzA1ODg4LCo9QTwyTTwsOD8BCQoKDQsNGQ4OGTUkHiQ1NTU1NTU1NTU1NTU1NTU1NTU1NTU1MDQ1NTU1NTI1NTU1NTUvNjUtNTU0KjQ1LDU1Nf/AABEIADgAPAMBIgACEQEDEQH/xAAbAAACAgMBAAAAAAAAAAAAAAAGBwAFAgMEAf/EADgQAAEDAgUBBQQIBwEAAAAAAAECAwQFEQAGEiExURMUIkFhBxUyQhYjM1JicZGhF3WBscHC8DT/xAAYAQEBAQEBAAAAAAAAAAAAAAAFBAMCAf/EACoRAAIBAgYCAQIHAAAAAAAAAAECEQADBBIhMUFRE2GBIjIFcZHB0eHw/9oADAMBAAIRAxEAPwB44H82Z0gZTYSHwX5bg1Nx0GxI+8T8o/4A743ZtzI3lihLmFIcfUezYbJ+NZ6+g3Jwrcv1mioqz1XzSZVQqC3NSEBsKbHHiO444A4AH5WQwmE8gN1gSBwOagxWKFthbUwTz1XfUq5m6q0tdXlSvc1OTYspQotF0nhKPnUTzvYcnywPLXVpfdXn5E1zvjhbjuvPK8agQDYk+RIGLrNOaYmbMxRkSnn49Ejm/gR9Yo23Nup+EdBv1GMs2ZmpFVkUIUlDrUamrupBb06U3RbSL77JOGbWZMo8cTPG3XzQ17JczHyTEc79/Fc1MdzMqsOU2PV5MafHJKY0iSqzihvpF7pJ899iME9E9pciFO925uiqiPJ27wEFNumpPT1G3p54pM7Zhodcfj1KkOSGKrGWmyy1pCwDcXPVJ3H6dLWlVzdlfNdCYZrqXo8wJvraZJLK/PSrfY9OnrjC4nlVS9rQ7wNQf3FU2m8TEJc1HZ0I/mmS24h1tLjakrQsBSVJNwQeCDjLCw9nObTEqIoEqQZERaimFIV4SLcJIPAIGw8jt0sz8C4iw1h8ppjD31vpmWk3m6vTqpX0w6xSm1OwnlJZYStadYURa9jvcAcHzxaQFVCRUmmZmQIKGXFaVuJi6dI638sVOfO1/iTI7v8Ab6mOy4+LSm3O3NsHGTvph7zkfSe3dey+q+x+O/4N+OuGLrBMOrCBptJG/VD2Qbl91M7xMT+tL2BUU0uUuEMqx5E1aggsyyp1YVbgAjbnHbmp1mBVGBKytHiNN2U0UEtJe2SVBVh4rE2x7Jv/ABoH8xR/YYtvbH9vSL/Dpe/0xtmBv2xH3Cdz1+dZFSLFwz9p6HdVcjMCYaWnKjkenNR5AulQZ0a0kfKq3Njjg96UyllfdsuNSYj51x3qgVKWpI2NvLm/GPMwJzKqiU9VaC+4BIEU/V6d07X0730j5vX1xZZkTBqfs5o86lNLaagOqiutqN1IKhvcjm6gDf8AF5cY7ARcvsxoTHr5rMs7ZvQnUCfdYVhppqhUatJy4mEta1qUqOtTSU2UktK26jcYKKFnSv1qCqS3RW1o7QoSpBVY2A6+t8CeZK9372f5dia06kBXapHI7LwJv+YJOGPkWnGmZMpzSgAtbfbLt1WdX+QMRYkqlgM6yZIG+0mrcPL3iqNAgExG8UuM0ZdnU6u95q9ZjNPS3VLjuq7ZRACtvEEWGkFP5YP6bXYMTLLUadmOnPTm2Clb6ZaVXXbnqf0x05xyy3miiKjXS3JaPaR3CPhVbg+h4P6+WFjlaiUSdU3aTmLvUGopc0t2cCUqP3Nx8XTrfb18VkxdgFzqvAA/0V0ythbxCDRuzWiDSnqlIVNbzTTUTUKCy/JfcZXqtsQVJF+PLHfmeKup1ltMnM9OkIcslgF5biWyQlKrlKSlNyL7n1xqzLliFlbNUZqcJDlGki4cCvGnyVvbkHfjjG7MuUqZScw0OFAdfcjVJSQtwuJUSkrSLpIFuDi4XEZ1YNuDGg+ahNtwrKV2OutYyqDPmRm2ZmcKM9HYA0NqnlQSALbJtubYIKT9GXvZ/MokWsx9TuoqelHu+t02KVaVb2BCeL8YHs6ZXo2Xn40CluTJVTkrFm1rSQkE2F7JG5PH9fTFpWci5cyzRW5VanTFSSgDsmXEDtV23CAU3t+fGMHZHRPqOpkQBx6rdFdGb6RoIMmhxeXI8SdDYmVumyEvOpSpENTj6iNQBA0p5N9r2w8wAkAAWA4Awr/Zpk9UiWiuzWi0w2bw2lC+s/fPoPLqd+mGjiH8SuhnCTMVb+HWsiFoiamBnN+RYWa2w6VGNOQnSh9IuCOih5j9x+2PcTB9u49psyGDSD21uLlYaUD1akZwiUVVMqcM1aElQLLrd3VtEXsUkeK1jbxAi222B9MupR10/Wh69NXrjJcaPg8QVbi5FxiYmHMHivLIZRQWOw3ihlY1ZUdOYnq47U41JenVB4nTJkMkIbUfmF7JuBsL7DpgmpHs2mVOo+8s4yzKdJ/86V6r78KVwE+idvXyxMTEeIxzhiqADief6q3D4NMgZyTzTDbbQ02lttKUIQAlKUiwAHAAxliYmC6T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6" descr="data:image/jpeg;base64,/9j/4AAQSkZJRgABAQAAAQABAAD/2wCEAAkGBggGBQkIBwgKCQkKDRYODQwMDRoTFBAWHxwhIB8cHh4jJzIqIyUvJR4eKzs4LzA1ODg4LCo9QTwyTTwsOD8BCQoKDQsNGQ4OGTUkHiQ1NTU1NTU1NTU1NTU1NTU1NTU1NTU1MDQ1NTU1NTI1NTU1NTUvNjUtNTU0KjQ1LDU1Nf/AABEIADgAPAMBIgACEQEDEQH/xAAbAAACAgMBAAAAAAAAAAAAAAAGBwAFAgMEAf/EADgQAAEDAgUBBQQIBwEAAAAAAAECAwQFEQAGEiExURMUIkFhBxUyQhYjM1JicZGhF3WBscHC8DT/xAAYAQEBAQEBAAAAAAAAAAAAAAAFBAMCAf/EACoRAAIBAgYCAQIHAAAAAAAAAAECEQADBBIhMUFRE2GBIjIFcZHB0eHw/9oADAMBAAIRAxEAPwB44H82Z0gZTYSHwX5bg1Nx0GxI+8T8o/4A743ZtzI3lihLmFIcfUezYbJ+NZ6+g3Jwrcv1mioqz1XzSZVQqC3NSEBsKbHHiO444A4AH5WQwmE8gN1gSBwOagxWKFthbUwTz1XfUq5m6q0tdXlSvc1OTYspQotF0nhKPnUTzvYcnywPLXVpfdXn5E1zvjhbjuvPK8agQDYk+RIGLrNOaYmbMxRkSnn49Ejm/gR9Yo23Nup+EdBv1GMs2ZmpFVkUIUlDrUamrupBb06U3RbSL77JOGbWZMo8cTPG3XzQ17JczHyTEc79/Fc1MdzMqsOU2PV5MafHJKY0iSqzihvpF7pJ899iME9E9pciFO925uiqiPJ27wEFNumpPT1G3p54pM7Zhodcfj1KkOSGKrGWmyy1pCwDcXPVJ3H6dLWlVzdlfNdCYZrqXo8wJvraZJLK/PSrfY9OnrjC4nlVS9rQ7wNQf3FU2m8TEJc1HZ0I/mmS24h1tLjakrQsBSVJNwQeCDjLCw9nObTEqIoEqQZERaimFIV4SLcJIPAIGw8jt0sz8C4iw1h8ppjD31vpmWk3m6vTqpX0w6xSm1OwnlJZYStadYURa9jvcAcHzxaQFVCRUmmZmQIKGXFaVuJi6dI638sVOfO1/iTI7v8Ab6mOy4+LSm3O3NsHGTvph7zkfSe3dey+q+x+O/4N+OuGLrBMOrCBptJG/VD2Qbl91M7xMT+tL2BUU0uUuEMqx5E1aggsyyp1YVbgAjbnHbmp1mBVGBKytHiNN2U0UEtJe2SVBVh4rE2x7Jv/ABoH8xR/YYtvbH9vSL/Dpe/0xtmBv2xH3Cdz1+dZFSLFwz9p6HdVcjMCYaWnKjkenNR5AulQZ0a0kfKq3Njjg96UyllfdsuNSYj51x3qgVKWpI2NvLm/GPMwJzKqiU9VaC+4BIEU/V6d07X0730j5vX1xZZkTBqfs5o86lNLaagOqiutqN1IKhvcjm6gDf8AF5cY7ARcvsxoTHr5rMs7ZvQnUCfdYVhppqhUatJy4mEta1qUqOtTSU2UktK26jcYKKFnSv1qCqS3RW1o7QoSpBVY2A6+t8CeZK9372f5dia06kBXapHI7LwJv+YJOGPkWnGmZMpzSgAtbfbLt1WdX+QMRYkqlgM6yZIG+0mrcPL3iqNAgExG8UuM0ZdnU6u95q9ZjNPS3VLjuq7ZRACtvEEWGkFP5YP6bXYMTLLUadmOnPTm2Clb6ZaVXXbnqf0x05xyy3miiKjXS3JaPaR3CPhVbg+h4P6+WFjlaiUSdU3aTmLvUGopc0t2cCUqP3Nx8XTrfb18VkxdgFzqvAA/0V0ythbxCDRuzWiDSnqlIVNbzTTUTUKCy/JfcZXqtsQVJF+PLHfmeKup1ltMnM9OkIcslgF5biWyQlKrlKSlNyL7n1xqzLliFlbNUZqcJDlGki4cCvGnyVvbkHfjjG7MuUqZScw0OFAdfcjVJSQtwuJUSkrSLpIFuDi4XEZ1YNuDGg+ahNtwrKV2OutYyqDPmRm2ZmcKM9HYA0NqnlQSALbJtubYIKT9GXvZ/MokWsx9TuoqelHu+t02KVaVb2BCeL8YHs6ZXo2Xn40CluTJVTkrFm1rSQkE2F7JG5PH9fTFpWci5cyzRW5VanTFSSgDsmXEDtV23CAU3t+fGMHZHRPqOpkQBx6rdFdGb6RoIMmhxeXI8SdDYmVumyEvOpSpENTj6iNQBA0p5N9r2w8wAkAAWA4Awr/Zpk9UiWiuzWi0w2bw2lC+s/fPoPLqd+mGjiH8SuhnCTMVb+HWsiFoiamBnN+RYWa2w6VGNOQnSh9IuCOih5j9x+2PcTB9u49psyGDSD21uLlYaUD1akZwiUVVMqcM1aElQLLrd3VtEXsUkeK1jbxAi222B9MupR10/Wh69NXrjJcaPg8QVbi5FxiYmHMHivLIZRQWOw3ihlY1ZUdOYnq47U41JenVB4nTJkMkIbUfmF7JuBsL7DpgmpHs2mVOo+8s4yzKdJ/86V6r78KVwE+idvXyxMTEeIxzhiqADief6q3D4NMgZyTzTDbbQ02lttKUIQAlKUiwAHAAxliYmC6Tr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8" descr="data:image/jpeg;base64,/9j/4AAQSkZJRgABAQAAAQABAAD/2wCEAAkGBggGBQkIBwgKCQkKDRYODQwMDRoTFBAWHxwhIB8cHh4jJzIqIyUvJR4eKzs4LzA1ODg4LCo9QTwyTTwsOD8BCQoKDQsNGQ4OGTUkHiQ1NTU1NTU1NTU1NTU1NTU1NTU1NTU1MDQ1NTU1NTI1NTU1NTUvNjUtNTU0KjQ1LDU1Nf/AABEIADgAPAMBIgACEQEDEQH/xAAbAAACAgMBAAAAAAAAAAAAAAAGBwAFAgMEAf/EADgQAAEDAgUBBQQIBwEAAAAAAAECAwQFEQAGEiExURMUIkFhBxUyQhYjM1JicZGhF3WBscHC8DT/xAAYAQEBAQEBAAAAAAAAAAAAAAAFBAMCAf/EACoRAAIBAgYCAQIHAAAAAAAAAAECEQADBBIhMUFRE2GBIjIFcZHB0eHw/9oADAMBAAIRAxEAPwB44H82Z0gZTYSHwX5bg1Nx0GxI+8T8o/4A743ZtzI3lihLmFIcfUezYbJ+NZ6+g3Jwrcv1mioqz1XzSZVQqC3NSEBsKbHHiO444A4AH5WQwmE8gN1gSBwOagxWKFthbUwTz1XfUq5m6q0tdXlSvc1OTYspQotF0nhKPnUTzvYcnywPLXVpfdXn5E1zvjhbjuvPK8agQDYk+RIGLrNOaYmbMxRkSnn49Ejm/gR9Yo23Nup+EdBv1GMs2ZmpFVkUIUlDrUamrupBb06U3RbSL77JOGbWZMo8cTPG3XzQ17JczHyTEc79/Fc1MdzMqsOU2PV5MafHJKY0iSqzihvpF7pJ899iME9E9pciFO925uiqiPJ27wEFNumpPT1G3p54pM7Zhodcfj1KkOSGKrGWmyy1pCwDcXPVJ3H6dLWlVzdlfNdCYZrqXo8wJvraZJLK/PSrfY9OnrjC4nlVS9rQ7wNQf3FU2m8TEJc1HZ0I/mmS24h1tLjakrQsBSVJNwQeCDjLCw9nObTEqIoEqQZERaimFIV4SLcJIPAIGw8jt0sz8C4iw1h8ppjD31vpmWk3m6vTqpX0w6xSm1OwnlJZYStadYURa9jvcAcHzxaQFVCRUmmZmQIKGXFaVuJi6dI638sVOfO1/iTI7v8Ab6mOy4+LSm3O3NsHGTvph7zkfSe3dey+q+x+O/4N+OuGLrBMOrCBptJG/VD2Qbl91M7xMT+tL2BUU0uUuEMqx5E1aggsyyp1YVbgAjbnHbmp1mBVGBKytHiNN2U0UEtJe2SVBVh4rE2x7Jv/ABoH8xR/YYtvbH9vSL/Dpe/0xtmBv2xH3Cdz1+dZFSLFwz9p6HdVcjMCYaWnKjkenNR5AulQZ0a0kfKq3Njjg96UyllfdsuNSYj51x3qgVKWpI2NvLm/GPMwJzKqiU9VaC+4BIEU/V6d07X0730j5vX1xZZkTBqfs5o86lNLaagOqiutqN1IKhvcjm6gDf8AF5cY7ARcvsxoTHr5rMs7ZvQnUCfdYVhppqhUatJy4mEta1qUqOtTSU2UktK26jcYKKFnSv1qCqS3RW1o7QoSpBVY2A6+t8CeZK9372f5dia06kBXapHI7LwJv+YJOGPkWnGmZMpzSgAtbfbLt1WdX+QMRYkqlgM6yZIG+0mrcPL3iqNAgExG8UuM0ZdnU6u95q9ZjNPS3VLjuq7ZRACtvEEWGkFP5YP6bXYMTLLUadmOnPTm2Clb6ZaVXXbnqf0x05xyy3miiKjXS3JaPaR3CPhVbg+h4P6+WFjlaiUSdU3aTmLvUGopc0t2cCUqP3Nx8XTrfb18VkxdgFzqvAA/0V0ythbxCDRuzWiDSnqlIVNbzTTUTUKCy/JfcZXqtsQVJF+PLHfmeKup1ltMnM9OkIcslgF5biWyQlKrlKSlNyL7n1xqzLliFlbNUZqcJDlGki4cCvGnyVvbkHfjjG7MuUqZScw0OFAdfcjVJSQtwuJUSkrSLpIFuDi4XEZ1YNuDGg+ahNtwrKV2OutYyqDPmRm2ZmcKM9HYA0NqnlQSALbJtubYIKT9GXvZ/MokWsx9TuoqelHu+t02KVaVb2BCeL8YHs6ZXo2Xn40CluTJVTkrFm1rSQkE2F7JG5PH9fTFpWci5cyzRW5VanTFSSgDsmXEDtV23CAU3t+fGMHZHRPqOpkQBx6rdFdGb6RoIMmhxeXI8SdDYmVumyEvOpSpENTj6iNQBA0p5N9r2w8wAkAAWA4Awr/Zpk9UiWiuzWi0w2bw2lC+s/fPoPLqd+mGjiH8SuhnCTMVb+HWsiFoiamBnN+RYWa2w6VGNOQnSh9IuCOih5j9x+2PcTB9u49psyGDSD21uLlYaUD1akZwiUVVMqcM1aElQLLrd3VtEXsUkeK1jbxAi222B9MupR10/Wh69NXrjJcaPg8QVbi5FxiYmHMHivLIZRQWOw3ihlY1ZUdOYnq47U41JenVB4nTJkMkIbUfmF7JuBsL7DpgmpHs2mVOo+8s4yzKdJ/86V6r78KVwE+idvXyxMTEeIxzhiqADief6q3D4NMgZyTzTDbbQ02lttKUIQAlKUiwAHAAxliYmC6Tr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10" descr="data:image/jpeg;base64,/9j/4AAQSkZJRgABAQAAAQABAAD/2wCEAAkGBggGBQkIBwgKCQkKDRYODQwMDRoTFBAWHxwhIB8cHh4jJzIqIyUvJR4eKzs4LzA1ODg4LCo9QTwyTTwsOD8BCQoKDQsNGQ4OGTUkHiQ1NTU1NTU1NTU1NTU1NTU1NTU1NTU1MDQ1NTU1NTI1NTU1NTUvNjUtNTU0KjQ1LDU1Nf/AABEIADgAPAMBIgACEQEDEQH/xAAbAAACAgMBAAAAAAAAAAAAAAAGBwAFAgMEAf/EADgQAAEDAgUBBQQIBwEAAAAAAAECAwQFEQAGEiExURMUIkFhBxUyQhYjM1JicZGhF3WBscHC8DT/xAAYAQEBAQEBAAAAAAAAAAAAAAAFBAMCAf/EACoRAAIBAgYCAQIHAAAAAAAAAAECEQADBBIhMUFRE2GBIjIFcZHB0eHw/9oADAMBAAIRAxEAPwB44H82Z0gZTYSHwX5bg1Nx0GxI+8T8o/4A743ZtzI3lihLmFIcfUezYbJ+NZ6+g3Jwrcv1mioqz1XzSZVQqC3NSEBsKbHHiO444A4AH5WQwmE8gN1gSBwOagxWKFthbUwTz1XfUq5m6q0tdXlSvc1OTYspQotF0nhKPnUTzvYcnywPLXVpfdXn5E1zvjhbjuvPK8agQDYk+RIGLrNOaYmbMxRkSnn49Ejm/gR9Yo23Nup+EdBv1GMs2ZmpFVkUIUlDrUamrupBb06U3RbSL77JOGbWZMo8cTPG3XzQ17JczHyTEc79/Fc1MdzMqsOU2PV5MafHJKY0iSqzihvpF7pJ899iME9E9pciFO925uiqiPJ27wEFNumpPT1G3p54pM7Zhodcfj1KkOSGKrGWmyy1pCwDcXPVJ3H6dLWlVzdlfNdCYZrqXo8wJvraZJLK/PSrfY9OnrjC4nlVS9rQ7wNQf3FU2m8TEJc1HZ0I/mmS24h1tLjakrQsBSVJNwQeCDjLCw9nObTEqIoEqQZERaimFIV4SLcJIPAIGw8jt0sz8C4iw1h8ppjD31vpmWk3m6vTqpX0w6xSm1OwnlJZYStadYURa9jvcAcHzxaQFVCRUmmZmQIKGXFaVuJi6dI638sVOfO1/iTI7v8Ab6mOy4+LSm3O3NsHGTvph7zkfSe3dey+q+x+O/4N+OuGLrBMOrCBptJG/VD2Qbl91M7xMT+tL2BUU0uUuEMqx5E1aggsyyp1YVbgAjbnHbmp1mBVGBKytHiNN2U0UEtJe2SVBVh4rE2x7Jv/ABoH8xR/YYtvbH9vSL/Dpe/0xtmBv2xH3Cdz1+dZFSLFwz9p6HdVcjMCYaWnKjkenNR5AulQZ0a0kfKq3Njjg96UyllfdsuNSYj51x3qgVKWpI2NvLm/GPMwJzKqiU9VaC+4BIEU/V6d07X0730j5vX1xZZkTBqfs5o86lNLaagOqiutqN1IKhvcjm6gDf8AF5cY7ARcvsxoTHr5rMs7ZvQnUCfdYVhppqhUatJy4mEta1qUqOtTSU2UktK26jcYKKFnSv1qCqS3RW1o7QoSpBVY2A6+t8CeZK9372f5dia06kBXapHI7LwJv+YJOGPkWnGmZMpzSgAtbfbLt1WdX+QMRYkqlgM6yZIG+0mrcPL3iqNAgExG8UuM0ZdnU6u95q9ZjNPS3VLjuq7ZRACtvEEWGkFP5YP6bXYMTLLUadmOnPTm2Clb6ZaVXXbnqf0x05xyy3miiKjXS3JaPaR3CPhVbg+h4P6+WFjlaiUSdU3aTmLvUGopc0t2cCUqP3Nx8XTrfb18VkxdgFzqvAA/0V0ythbxCDRuzWiDSnqlIVNbzTTUTUKCy/JfcZXqtsQVJF+PLHfmeKup1ltMnM9OkIcslgF5biWyQlKrlKSlNyL7n1xqzLliFlbNUZqcJDlGki4cCvGnyVvbkHfjjG7MuUqZScw0OFAdfcjVJSQtwuJUSkrSLpIFuDi4XEZ1YNuDGg+ahNtwrKV2OutYyqDPmRm2ZmcKM9HYA0NqnlQSALbJtubYIKT9GXvZ/MokWsx9TuoqelHu+t02KVaVb2BCeL8YHs6ZXo2Xn40CluTJVTkrFm1rSQkE2F7JG5PH9fTFpWci5cyzRW5VanTFSSgDsmXEDtV23CAU3t+fGMHZHRPqOpkQBx6rdFdGb6RoIMmhxeXI8SdDYmVumyEvOpSpENTj6iNQBA0p5N9r2w8wAkAAWA4Awr/Zpk9UiWiuzWi0w2bw2lC+s/fPoPLqd+mGjiH8SuhnCTMVb+HWsiFoiamBnN+RYWa2w6VGNOQnSh9IuCOih5j9x+2PcTB9u49psyGDSD21uLlYaUD1akZwiUVVMqcM1aElQLLrd3VtEXsUkeK1jbxAi222B9MupR10/Wh69NXrjJcaPg8QVbi5FxiYmHMHivLIZRQWOw3ihlY1ZUdOYnq47U41JenVB4nTJkMkIbUfmF7JuBsL7DpgmpHs2mVOo+8s4yzKdJ/86V6r78KVwE+idvXyxMTEeIxzhiqADief6q3D4NMgZyTzTDbbQ02lttKUIQAlKUiwAHAAxliYmC6Tr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04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0648"/>
            <a:ext cx="84249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ORGANISMOS FINANCIEROS IMPORTANTES DE ESTADOS UNIDOS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03207" y="1844824"/>
            <a:ext cx="8424936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El consejo de la reserva Federal (Federal Reserve </a:t>
            </a:r>
            <a:r>
              <a:rPr lang="es-MX" sz="2400" dirty="0" err="1">
                <a:latin typeface="Century Gothic" pitchFamily="34" charset="0"/>
                <a:cs typeface="Arial" pitchFamily="34" charset="0"/>
              </a:rPr>
              <a:t>Board</a:t>
            </a: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La Bolsa de Valores de Nueva York (New York Stock Exchange) NYSE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American Stock Exchange (AMEX)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NASDAQ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 err="1">
                <a:latin typeface="Century Gothic" pitchFamily="34" charset="0"/>
                <a:cs typeface="Arial" pitchFamily="34" charset="0"/>
              </a:rPr>
              <a:t>The</a:t>
            </a:r>
            <a:r>
              <a:rPr lang="es-MX" sz="2400" dirty="0">
                <a:latin typeface="Century Gothic" pitchFamily="34" charset="0"/>
                <a:cs typeface="Arial" pitchFamily="34" charset="0"/>
              </a:rPr>
              <a:t> Chicago </a:t>
            </a:r>
            <a:r>
              <a:rPr lang="es-MX" sz="2400" dirty="0" err="1">
                <a:latin typeface="Century Gothic" pitchFamily="34" charset="0"/>
                <a:cs typeface="Arial" pitchFamily="34" charset="0"/>
              </a:rPr>
              <a:t>Board</a:t>
            </a:r>
            <a:r>
              <a:rPr lang="es-MX" sz="2400" dirty="0">
                <a:latin typeface="Century Gothic" pitchFamily="34" charset="0"/>
                <a:cs typeface="Arial" pitchFamily="34" charset="0"/>
              </a:rPr>
              <a:t> of </a:t>
            </a:r>
            <a:r>
              <a:rPr lang="es-MX" sz="2400" dirty="0" err="1">
                <a:latin typeface="Century Gothic" pitchFamily="34" charset="0"/>
                <a:cs typeface="Arial" pitchFamily="34" charset="0"/>
              </a:rPr>
              <a:t>Trade</a:t>
            </a: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Chicago </a:t>
            </a:r>
            <a:r>
              <a:rPr lang="es-MX" sz="2400" dirty="0" err="1">
                <a:latin typeface="Century Gothic" pitchFamily="34" charset="0"/>
                <a:cs typeface="Arial" pitchFamily="34" charset="0"/>
              </a:rPr>
              <a:t>Mercantile</a:t>
            </a:r>
            <a:r>
              <a:rPr lang="es-MX" sz="2400" dirty="0">
                <a:latin typeface="Century Gothic" pitchFamily="34" charset="0"/>
                <a:cs typeface="Arial" pitchFamily="34" charset="0"/>
              </a:rPr>
              <a:t> Exchange</a:t>
            </a:r>
          </a:p>
        </p:txBody>
      </p:sp>
    </p:spTree>
    <p:extLst>
      <p:ext uri="{BB962C8B-B14F-4D97-AF65-F5344CB8AC3E}">
        <p14:creationId xmlns:p14="http://schemas.microsoft.com/office/powerpoint/2010/main" val="76478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49739"/>
            <a:ext cx="84249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RESERVA FEDERAL (FED)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2276872"/>
            <a:ext cx="842493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el banco central de E.U. fundado en el congreso en 1913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Ofrece a la nación un sistema financiero y monetario más seguro, flexible y estable</a:t>
            </a:r>
          </a:p>
        </p:txBody>
      </p:sp>
      <p:sp>
        <p:nvSpPr>
          <p:cNvPr id="4" name="AutoShape 2" descr="data:image/jpeg;base64,/9j/4AAQSkZJRgABAQAAAQABAAD/2wCEAAkGBggGBQkIBwgKCQkKDRYODQwMDRoTFBAWHxwhIB8cHh4jJzIqIyUvJR4eKzs4LzA1ODg4LCo9QTwyTTwsOD8BCQoKDQsNGQ4OGTUkHiQ1NTU1NTU1NTU1NTU1NTU1NTU1NTU1MDQ1NTU1NTI1NTU1NTUvNjUtNTU0KjQ1LDU1Nf/AABEIADgAPAMBIgACEQEDEQH/xAAbAAACAgMBAAAAAAAAAAAAAAAGBwAFAgMEAf/EADgQAAEDAgUBBQQIBwEAAAAAAAECAwQFEQAGEiExURMUIkFhBxUyQhYjM1JicZGhF3WBscHC8DT/xAAYAQEBAQEBAAAAAAAAAAAAAAAFBAMCAf/EACoRAAIBAgYCAQIHAAAAAAAAAAECEQADBBIhMUFRE2GBIjIFcZHB0eHw/9oADAMBAAIRAxEAPwB44H82Z0gZTYSHwX5bg1Nx0GxI+8T8o/4A743ZtzI3lihLmFIcfUezYbJ+NZ6+g3Jwrcv1mioqz1XzSZVQqC3NSEBsKbHHiO444A4AH5WQwmE8gN1gSBwOagxWKFthbUwTz1XfUq5m6q0tdXlSvc1OTYspQotF0nhKPnUTzvYcnywPLXVpfdXn5E1zvjhbjuvPK8agQDYk+RIGLrNOaYmbMxRkSnn49Ejm/gR9Yo23Nup+EdBv1GMs2ZmpFVkUIUlDrUamrupBb06U3RbSL77JOGbWZMo8cTPG3XzQ17JczHyTEc79/Fc1MdzMqsOU2PV5MafHJKY0iSqzihvpF7pJ899iME9E9pciFO925uiqiPJ27wEFNumpPT1G3p54pM7Zhodcfj1KkOSGKrGWmyy1pCwDcXPVJ3H6dLWlVzdlfNdCYZrqXo8wJvraZJLK/PSrfY9OnrjC4nlVS9rQ7wNQf3FU2m8TEJc1HZ0I/mmS24h1tLjakrQsBSVJNwQeCDjLCw9nObTEqIoEqQZERaimFIV4SLcJIPAIGw8jt0sz8C4iw1h8ppjD31vpmWk3m6vTqpX0w6xSm1OwnlJZYStadYURa9jvcAcHzxaQFVCRUmmZmQIKGXFaVuJi6dI638sVOfO1/iTI7v8Ab6mOy4+LSm3O3NsHGTvph7zkfSe3dey+q+x+O/4N+OuGLrBMOrCBptJG/VD2Qbl91M7xMT+tL2BUU0uUuEMqx5E1aggsyyp1YVbgAjbnHbmp1mBVGBKytHiNN2U0UEtJe2SVBVh4rE2x7Jv/ABoH8xR/YYtvbH9vSL/Dpe/0xtmBv2xH3Cdz1+dZFSLFwz9p6HdVcjMCYaWnKjkenNR5AulQZ0a0kfKq3Njjg96UyllfdsuNSYj51x3qgVKWpI2NvLm/GPMwJzKqiU9VaC+4BIEU/V6d07X0730j5vX1xZZkTBqfs5o86lNLaagOqiutqN1IKhvcjm6gDf8AF5cY7ARcvsxoTHr5rMs7ZvQnUCfdYVhppqhUatJy4mEta1qUqOtTSU2UktK26jcYKKFnSv1qCqS3RW1o7QoSpBVY2A6+t8CeZK9372f5dia06kBXapHI7LwJv+YJOGPkWnGmZMpzSgAtbfbLt1WdX+QMRYkqlgM6yZIG+0mrcPL3iqNAgExG8UuM0ZdnU6u95q9ZjNPS3VLjuq7ZRACtvEEWGkFP5YP6bXYMTLLUadmOnPTm2Clb6ZaVXXbnqf0x05xyy3miiKjXS3JaPaR3CPhVbg+h4P6+WFjlaiUSdU3aTmLvUGopc0t2cCUqP3Nx8XTrfb18VkxdgFzqvAA/0V0ythbxCDRuzWiDSnqlIVNbzTTUTUKCy/JfcZXqtsQVJF+PLHfmeKup1ltMnM9OkIcslgF5biWyQlKrlKSlNyL7n1xqzLliFlbNUZqcJDlGki4cCvGnyVvbkHfjjG7MuUqZScw0OFAdfcjVJSQtwuJUSkrSLpIFuDi4XEZ1YNuDGg+ahNtwrKV2OutYyqDPmRm2ZmcKM9HYA0NqnlQSALbJtubYIKT9GXvZ/MokWsx9TuoqelHu+t02KVaVb2BCeL8YHs6ZXo2Xn40CluTJVTkrFm1rSQkE2F7JG5PH9fTFpWci5cyzRW5VanTFSSgDsmXEDtV23CAU3t+fGMHZHRPqOpkQBx6rdFdGb6RoIMmhxeXI8SdDYmVumyEvOpSpENTj6iNQBA0p5N9r2w8wAkAAWA4Awr/Zpk9UiWiuzWi0w2bw2lC+s/fPoPLqd+mGjiH8SuhnCTMVb+HWsiFoiamBnN+RYWa2w6VGNOQnSh9IuCOih5j9x+2PcTB9u49psyGDSD21uLlYaUD1akZwiUVVMqcM1aElQLLrd3VtEXsUkeK1jbxAi222B9MupR10/Wh69NXrjJcaPg8QVbi5FxiYmHMHivLIZRQWOw3ihlY1ZUdOYnq47U41JenVB4nTJkMkIbUfmF7JuBsL7DpgmpHs2mVOo+8s4yzKdJ/86V6r78KVwE+idvXyxMTEeIxzhiqADief6q3D4NMgZyTzTDbbQ02lttKUIQAlKUiwAHAAxliYmC6T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jpeg;base64,/9j/4AAQSkZJRgABAQAAAQABAAD/2wCEAAkGBhQSEBQUEhQVFRQWGBQVGBYVFBgXFxgXFhYXFRYYFRgYHCceFxkjGhgVHzAgJCcpLCwtGB4xNTAqNSYrLCkBCQoKDgwOGg8PGiwkHCQsLCwpLCkpLCksKSkpLCwsLCksLCksLCwsLCksLCkpKSksKSksLCwsLCkpLCwpLCksLP/AABEIAKsBJwMBIgACEQEDEQH/xAAcAAABBQEBAQAAAAAAAAAAAAACAAMEBQYHAQj/xABSEAACAQIDBAQICQgGCAcBAAABAhEAAwQSIQUGMUEiUWFxBxMygZGhscEUFSMkQlJystEzU2JzkqLC8DSCk5TS4SVDY3SDo8PxNURUhLPT4hf/xAAZAQADAQEBAAAAAAAAAAAAAAAAAQMCBAX/xAAlEQACAgEEAgIDAQEAAAAAAAAAAQIREgMhMUEEMiJhE0KBoVH/2gAMAwEAAhEDEQA/AMzlpRRgV7FeueeBFexRRXsUADFKKLLSimAMUoo4pRQAEUoo4pRQAEUoo4pRQAMUooopRQAEUoo4pRSGBFKKOKUUCBilloory44USxAA5nQakASeWpFHAzyKWWiFexQAMUooopRSAGK9iiilFAAxXsV7FexQANKKPLSigAYpRRRXsUABFexRRSikAMUooopRSGBFKjIpUCGopRRxXsVQyBFe5aPLSimAGWvYoor2KAAy0oo4pRQAEUoo4pRQAGWlFHFKKAAilFHFKKAAilFHFKKAAillo4pRSGBFDdw4dSpEgjgdeBB91OxTmHaGB6tfRr7qxP1ZqPKIuGtBFyZdBopBOnfPL8eOgpyKrjfNlltyGllUBiZysSJBPCNPTHbVplrGlVbG9Vt1YEUoo8tLLVSQEV7FFlr0LQAEV7FFFexSGBFexRxSigAIpZaOK9AoADLSijy17lpABlpRRxSigY3lr2jilSAay17lo8te5aoYG8te5aPLXuWmA3FexR5aWWgAIpRR5aUUANxXsUcUooACKUUeWlloACK8inMtLLQA3FerbJIAEk8AOJ7q9uOFEnQUOxLhfFWDwHjEgceLAd3Coa2stNfZTT03Nnr2yPKBHeI9teZa6f8AAJGhHDhEfdioeI3dtsNbaz1iB7AD+9XHHz12jofivpnPYr1V9jfdNa3EbqW+QuL6x7G9oqvfdkz0XB48RHEEfRLHn1VZeXpyXJP8E0ygK/j569irO9sG8v0Z+yQT6NG9VQ7uHZfKUr9oEe2uiM4y9WiTjJcoYy0opzLSitmQMtLLRxSikAOWlFHFKKBg5aUUcUstAAxSijC17loAbivYo4pRSACKWWjilFIYGWlTkUqANDc3ZXqj+sw9qkeuobbu9RYd+Q+xp9VTNq772sPfa09u4cuXpL4s+UobgXU8/VVrsbb1vFWy9rNAbKc65TIAPCSCII514q19aKuz0fxacujMtsB+RHnV19ZWPXUb4rfkFb7LqfUDNbxbK8dPUO3WgFq1dHRKuOxg494qkfN1FzRh+NBmDuYC4vFHHep/CmYroLbNUajons6PH7MGhfZM8yeHHpffzVZee+4mH4n/ABmAy0stba7u+h+gh/qgfdKVEbdcT5JH2Xb2EP7aqvOg+Uyb8WXRlMtLLWkubrjkXHeEI9ZU+qoj7uPyYedXHrCkeurLy9J9k3oai6KbLSirB9j3AY6J7nX3kGm7mzLq8bbjtykj0jSqrVhLhom4SXKIcUN1gqljoBz7erv7KO6wUEtoB/Ppqnv3jcMnRRwH8+3+StTUxX2OEMmBeuG40nRRwH8+2rfd0xirH62394UOF2YlzB3LklWVozw8KAuo0UjMSyQSKi7qP89w6jWHtiZk6MBr215kp5WztjHGkdjRqKK8AI1qNc2pbF3xeabgGYqFZiokDp5QcvEcYrgOsmCKbeypOqg94FMjGodMy9xIB9B1qj30RhZF1HZSjAEq7Lo2nIxObLr1TTW7oT2VknaW0cLZupadsjPGgMKgOga4ZhFn8eGtO4bDrcQFGMMAxVk5NwzZY10PXXK8GtzE4jKzFrjOBnY8ZgAk9gj0V1/ZNvJaCRGWQBx6IJyAamYWK1JYmYvIrL+7SHiiH7Mr7B76gX9zx9EsvZGb2SfXWuy14T3+ea1HX1I8MT0oPlHPdobAa0pYspAjsOpgaSarIrdb5JOH7nQ/eHvrEZa9fxtSWpC5Hn68FCVICK9iiy17FdJEAClFHFexQAEUoo4r2KQwMtLLRxSy0gBilFHFeRSGAVpUVKkBH3p2HibmJuOtlmQsYKkHQaDQGRpWq3GwDWsIA6lGZ7jFSIPJRI7QoPnojZxIA0tN3Netn/5XHqolx2JWM1kkfoXQ337C/erwXNtUeqopOy02k+SzdbhFu4Z/qmuNWsGrOoAEllUGBMkgDWO2upfHF2Iey8HqW0+nblvAnuy0wL2GkM1gAgggnCXkggyDmW0w076cJ4ilG2aQcTrHHn21k99Nu37F22LL5ZUkjKjA9IgSGU9XIircby2I1uWx33FU+i5lNQtqbHsYxg+d5C5R4pkbSSeC5pOtZjSe5qVtbDm5u2b2ItXGvZWKvlBVQmmVTqAYnpdQq42ltLxNh7pXNkExIE6gaGD19VQthbJTC2yga4QzlpdWU6qqxqOHRotu2hew9y3bdAzZRqwjygeWvAUNpy+h7qP2R9kb6pevLZ8WyswYhs9t16IJMkNmHD6vVV8WUjX2f5Vjd2d2r1rEh3yFQjiVadSIGnHgTWwggcPXROr+Io3W5X2tvYV2CrftZiYC+MCkmYgKSCTPKKW1slm2bni2Mc0C6TwznQxMDz1gsHgnF+yGt3F+Ws8VYD8qh/Gt/vE04S8f0PaQK1KKTSFGTabOY7TZrjZrjlmiJJnQTAE8tTVPczFgMxieFScdbXK5DQZY+UQdAx4BhzHVTVw9Md9dVUc6dmwwagbLujT8sg9C2z56z+y7/isSlyJyFWiYmGB48qs7WzZwbX83k3BbyxxkKZmdOJ5VD3dQNjrSkSC6A9xaDU1wyj5RZ7U3/wATlK28tsR9AdKOxmmDHMAGqfddHxOJtyzJmY+S5UzBaS0GTIkyDTeLWamblXIxdmPrnqGpVgJmOZpSikthKTs3R2Li10XFXCOJDpbuDlpxXTSoz2cUoIZMNc6/k7lrTq6KsDJHM86uNr7yLhkDXFbUgAKASe6Tl0EnjUDC+ETCNpNxT22uvtUkR21zFyss3TbaRgQrSCTYuWWIiYIDiZnqA41YW96chlxft9fjcK2UdUsumvZV/dxdvLLOoUakt5I7zwApu0LLEG2bZ5nxbLP7ppgQcNvfYfQXrBOmnjMp15EMND2TVnbx4PInuKt90k0xe2HacdNZ680Nr3ODUNtzcN9FAh60BQjuNsrrx1oAPeS4Hw7ATmlTBUgnpCdCOqaxRStlh92Tbbo374XkvjmI05QwJA7QZrO47AXM7HxbRmPkqSOPZPfXo+Fq1cWcnkwupIrstexTjJHHTv0rzLXo2cIGWllpzLSy0WMDLSijivctKwAilFHlpZaVgNkV5FO5aWWlYxqKVO5aVKwHLXhMw+ua3iVHHQowH/MB9VbDCv4y2lxS2V1VxmCzDqGE6GDBrj+NtAq3RHEDgOQmuyWLeRFX6qooH2QF91eNOKR6cJNkXHbTt2Apu3UQMSFziASOIBBFN4fa2HvEBLuHuE8AtxSx0nhJNZzwkdIWFI53G0PXkHuNUG5ez1O0LB16Od9TOvirtCgmrDP5UdRbC/o+hz+AqHf2Haby7AbtZLbfeM1awJgfzyrkmPN3x950v3F+VutC3LijiW0ysOv1VmMLNSlR0FN3LI8lGT7Ge3/8cU58UwI8feHfdc92l0sPVTW47OcDbN12uOTd6TEsYFxwura6AAVH312viLAsfBiAWNzNKqZCqpHleeljvQ7pWS32Q0dG+G7DbsN920D66NcFiQNHQjqK3V+7fgeiqXc7eTFYjEm1iFtZRaL5gkNmzWwB5ZEQ55dXdWl23iRYsXbwthiilgo6MxykAx6DQ4tbAmmrISriR9FT3XmHqNl/bVZt609xCb1u6FQEk23tkADmwY283omo2zvCIr3rdpsNcQ3LiWgy3iQC5ABIKroJ/wC9P747NZUN037hBYRbY6AGT0ZOsd3CnGLsTlsc/wAdfBZgpfJJjOsEjtCsQCdagWr4L66nkBInvJGnLhT9/bFphOZoMcUPOY4DsPopuzY+WHnrod0QVGx+GXbeCtN4u06sXUo1klfk4UFmW4JbhqddDrVXudfz7RQ5EEk6CQolW4CTEctav71ofFdrTjefzwH41S7opGPt9/8AC9TSqLZRv5Ia29gwl64qgBVdlAzEmAY4ka0O5ojGWv1gqXvGvzi/+suffNRd0h87tH/ap94Vt+phexovCni3t4RGQgfKa9ANplbmRK94jqrB7AdrozN28NAQII99b/wsJ8xGn0x1fUYnjWF3RHyUkfWjuhaiqwsr+x1LfpVGEdiheGSArhG5jRireiNesVyPAY1bzHKvCJzRznh18K65v7ZV9nXQSoB8WZbgJZRJgE6T1VxvdEiWHnnly0pJJxsG6dHYsJca3soXQ8FLDNPEDJmExBMAL6qxOB3zxR8jEu4HWFfhyJZe6trhlz7Hur/sMWPVdrle6FsNb7iSe/T3RSS2s1e9HdMK7mCSIIB0HWJo71hIkrPcCT5gNSe6omDcmxbg6m2h/cHbR4O9d/1gVSIgSXmNZJ8Wojsk1g0eWbNq4GyMTDFSJIysPKVlI0Oo0NMHY1p5IKNy0VeI5ErrNO7OXJcxJZki5fa6gBA0ZLYMgnQ5lOmtNLhj8OFxUGQ4YW2YEHppezLPOSrE9WnGtptcMzV8oivuyvIDzFh7SRUa5uweWYecN7Iqw2grLisMy54Z7yXInIQbEoXA6mWATzOlebZxr2rmHKuQr3rVp1KgqVuBxxI6LZsnAg1Va2ouJE3pwfRTXd33H+akeyajPstxyB8498VpNsbUey1jLlK3Ltq2wIMxcbLmWDxBK8Z40e1NqG09lSgZblxbRJPkl5AMR0hMDlxqi8rUMPQgZQ4N/qtp1CfZTZXrrWY3E2ku2rbW9bxKqwAjMFd4bWRIQ9dBc8T44WSWDlWcLrBVcuaDqNMy6ca2vMfaMPxl0zK5aWWtOmzrLs6K6l0jMsCVmYnQGDBg8DBqv2xskWwCI1MaT39dWh5Kk6onLQcVdlRFe0WWlXTZAw2GN1r1hGjp3rS8vpMFPDsJrtpaT6649u2obaGDUHNFxnmZ8i276x2gV17PXj6j3PTgtjBeETGH4TaULMW83pe4OrsFRvB/ez44grGWy7etU6v0zS3zuFsdcAOq27SjSYkB+Hnp/wAHtucZiSfo2bS+dnLfwU7+BlL5WdEW8J7ta4+dqKyselr4wzH1uHA11fF3Mtq4SeCOfQpNcfuoBaPRWAhM6TPo6udLSYaiOq7pXPmNgjgylh3M7OPURVRv1ilD2AxA6N06nsAq83aw2XBYZeqxYH/KUmsp4QQDibcgnLZPDiZuHhHdWYv5G5raiRuPcBxV0qQYtRoQeLWur7J9FaTeZ/md+fqR6SKyXg2s/OcYRyTDDUk8fGk+ytHvovzG6ORNoafrUpyfzFFfAyuykJxVj9ch9Do3urVb5t81Hbct+xqwu71mNoYTKxI8bckfZtOfaK2W/t0jCSJ8sHj1JcNak7mjMVUGc+2pgk+DsciTlGuRZ4ORrHdUVfyo89VV3ad021UvIJtgjNOh6weHE1bp+U9NdDIxRsMWw+LLOv8Arn6/9pVPup/T7f2v4Wq3xJjZtjtu3P8AqVV7pf0+39r+FqivRln7oHb/APSL36y55umaY3XPzq1+tt/fWndumL97n8pc4cfLNMbsiMVa/W2vvrTfqZXsazwqL/o89jD7j1g9z1+RPe0dnAe0Gt54V2I2cY53LY16itz0VhNzR8kdeZPdwGnonz1FehV+51Pei3m2fdBmMls6cfLThOnCuMbn+U4HCBrz4qOFdo223+j7hgt8ihyidfJMaAmuM7Awr2sS6XEa2Y8lgQRqsHUcIp6fqxT9kdj3dXNs9l61vr+0G/GuTbjN8mR9nzzmNdd3NWcLH6bD0hfxrkG5pIzryBEehp91ZjwzT5R2TZ1z5raI5W1+6BUpsDauavaRo0kgTA8x7ag7FecLbA5qR6GYe6rHZzBgwHGY9IBrCNMr8NhsNckWXBIgkWcSdOUkIwgTprTx2WJhXugj9JX9OYsaqdg4ZLePhECeMwskDTVL4Pseg2/s20mOw98L8r8KsIzSdVa0yARw5jhVMd6MZbWXS7MuCSt5x32lj9xB7a8Ni+P9baPfbces3PdVRv8A4Y+JN5blxHtISuRyoMOrNmA46TVhvj41sOWs3rlllFxwbZjMfFsVVusSBSUeAsdvreYQ62HAIYAuBqpBBANs6ggEHlFN4pLlzL4zDh8jK4KvJDKwZTJK8CB76jbax15tn2rtq74tytp8xVXnNaLFSHBGrEaxTWK2tdOzLOIttbW61uy7M9uVJZJYQo0JaOEUYhaJWLbO9tnw98G04uKRl8oAjUKzSIZtK8v3LZv2rx8apti4INq5BFxYMkppwB48qY2jvBdTZ1rFWktFzbS4wfOFhrRchchBBzQBrTu394msWLV+3bFy2wUvN0rlVgpBXQz5R9FFMLQOGxFpcU97xoAe2tsq0Lqrlg0z+kw4c6f2piEu2iEcOQQQF1PGDEdhotrbZ8TiLFo22ZLzC340MkI5JCgoVJaYGs86d2js9Dbc+LRmCsRKLMgEiDGhmNacW00watNGZK0qwl7wkOfIsIOfSdm9mWlXpZo4MGF4Nii7QQsyrCXYkxLMoUDXnBb0V2UJz5ivnOwCGGgB55hwI4Hvn3V1rwZ7Vv37Nw3rvjIZVUMwNwHUsWI1ymVAnqMV5012d0H0ZXezpY/EHQ9PLqJjKoXr04CtH4KbXRxTfWa0vcFVz/EKwu8mLc4i9o65rlxpKsNSSBxA5RWk8FW3mF5rDMqo8trAJuBYVFJPEiTHPJ21p+pmPJ0bbSfNb8Hjbde7MCvvrlmIwma0V4SoHltzHVFbzf8A28uFwbTJa5KJAEZhDdLXQQK4tfxjXGLM2YwADEHqAgaUocWE+T6LwSZbSL1Ig9Cge6sD4QL5XFqR+aVdIOuZ2qLulvsbFrEre8ZduWx42TdznQrbyE9LIAWXz5uegosRvh8Kus2Ii00AApIC5e8kzH860oxaZqTTWxsfBauYYq4eLNYA7Aq3Kvd93+ZsJE57RjnGfjHHiIqj3GxXi8HjLmZBkYwzghAy2swzRrGZtY6657tzbWIu3DeuXGOY6EElVkki2IgCAo0AgxzOtFXKwukbLd6yWx+FbkpuknKRB8RdEa9oI8xrSeEAE4VVHEuQO823A9tZXwf7X8dibSNAdc56I0y+Ku+gywEVrd+HhLBmALoPoWj90H6HKcZsN7du28oelZkKTmjTiCo0FTbZ6dW21MYDh4zLr4oeUP0BVRZ/KddXTtEa3NfjP/DbH6y57blVW6S/P7f2v4Wqzxv/AIdh/t3Pbcqr3Q12hbH6X8LVNej/AKV/dA7ZPy139Zc++1R93h85tfrbX31p3bKfK3Z/OXPvmmt3P6Rb/W2/U61p+phexsPCmP8ARr/btejpf5Vz/codBu1tfRHsAronhOn4tux9a2fNnj31zrciMrdeYT+9HqqK9Cr9zsdm+Fw6u0lVtqxAgkgICYBIBOnOudbc2/h8biC1kvKINWTKY59nE8q6FaWcEP1H/Sri+7zzdbSPkR5wMutZgtmzU3wjsG5jfIkdVz+FK5DsAZcRiF5B3EdzEfhXVd0rsWrnY4P7o/CuX4Sxl2jix1Xbwj/jGnDhil0dN2De+QTrGaByPSarbYdyS57UMdXERPmqg2L/AEdYMdNhr5j76vNjplzmeKie8Fp9orK4GZ3ZChNqKNdUxaan6rW20juPor3fbo4m08t0Xwj8ejpfCmR1x7KbRwNq2CCNbuKUjmM9pmE+gVH8JV8AiCdEnn9C5m94qnZjpl14Q7THDEBmEpfUwJmbegPZofTT22LrPs+06sVLLYMgZtHSDofteqg3vxINgEwJaNZ4Mrjkapdo7eWxsHDuxOZrVhE0mXUc+wBGPmpLhD7J2HU3Nh2dYK2rOsT+TcIdO4Gg2dLbEQSJtrlMiR8lfKnTuWsruz4QbQwFzC3pRgtzxbgFlYszXAGAEqcxAHEHsqYm9SYbZN0NJd7+KtWwIIBPyoZv0QXHprVP/RJotkQ3NhIsiUATXh8neNo/u03tR2ubBtFYzG1bUyepGtGO3MBVDurvzbOBvYa5Kvlv3FaOizs3jAgHXJNQcP4QVTCNhGWQA2VwJJbxz3BpMBcpUcdNePIpitG03uxxOFwd8QRmw90mdQB4u7p16Bq2LGDHET6hXNn2vbv7BENLWUS045q2VraE9hEEefqNbLZO8Vm+qhbqM+W3mUMCQXQNEdevCsPg1E45j7JtvdtjRkuOohQNFcjl2Cvamb3XV+HYjK4Zc4YEEEdNQxErodSaVdUd0Qlsyn2VdVQfGW89syQZCw5RghDETlGpMQNBPCtf4N73irt5HVFL2jczliGISJ6U+QQ2aeyeVVe7m613Eq0KtnKMvjGB8sMNAU6QaC08eXZG73e2EuFS418oRkCa53yWxmzgs/Ji2YgCDPUBXPOS4KxXZyTam0CHuZYhyZzObjQCY6ZAY8V1IHkioGDxWV1YRmWGBYT0gZE9cn0SJ0FXu92DtpedcMPklMcQ05eJBOsCY05KCZ41S2MDcIEAczBI48pB4z2jSrrgle50LaG0sTjbShrZRyty4zFMqPYgE+KzEZhpOvSEkjjC4yEZxGcAs5LNlJyt0gYUdTAnjyitRsnYtnEm2pvMl1ej0pbMAsrlfisNmkGZzGAOB0GyN1TcxGJbMggJZZkRrZFzxNtmNsr5EEIMwOqk6STEm1HYrTluYJsB8gXV1t5Q6hjcZfHAGGRdIEKSTx4iSCQKqrWDzg5csgknNIcmVAUSMuoJbr6LE6AT03bG5twyyC1bSChS2vjnC3IzuGcBi5VBJMsc8A8QYGzNzL/jbmW7bC+McG4wmUW43Rytm1DqXAkiSs8AKamqE4snb8mzbwdixbVAl35WV6DHxaKA7Zcs5gcpJ110ErFc7tWlmM4I6PS10kEno6E8CPMdDIrr+39yrOIsoi3cht22RCAmXWDLKBpqOCkcaxWJ3BxHjwgYPKS1x7gkAMMx59HM2kSfK0rMZKqHKLD8Gtm0cZaIa6Lqrc0GXJGVpklsxABHRA4uOABnbeELDk4ZCTEORHXmRuc6cPXTu4m7wwtp5UhmI1JRpCyBBRRAM8D1TAqJ4RMXpZTNoc7R1kZVB82ZvTSjvMbVQOf40u4AZmYKQQCTEjhTODJL9wpzEXxrqPNTOBJzFo0766GqRFcm72hZ/wBF2DJBDSOH0zcmao9zf6fb1+l/C1M4zeG69pLJCC0kfaY9Igk8tSdBFVlnF+LbOhyOODKxDDuOhFSSeNFG97LfbNwC7c+3c++aj7vXJxFuPzlv760xs35fEJba4AbjgZj0jLHjqwkz211vZ9rxdm3bzzkVVnhICxMZjHV30TdKgirdh7U2JbxdtrF3NkeCcpg9EhhBjrFcys7Et4W8y2i0FjOZgeGYD211UXB1ivC2vler/OoLZUVe7siYTXBKBOtmBHbbjSuI7v3flT+qYetdK7uXE8fUaDEhipy3MpI0Jtlo7YJH89dOLoJblDuddBt3Y16SesH8Kym39ipaxty6rNmuMzMGiJdsxiBMTWquYz4Ak3sRcxBMlbbWpcknirycoHbp1DhVhgMbbvgtZLqRqyEFYnmQfURp6xTSx3E3exT7sYhcjKxg5tAeGoXnwnsq4wN2c7R0YHYZ1JGXvp0iGlpMjLGhB1nz+cDnSsqQWyk5QRCsDERykSvrHZSAx+Js21x4vh7mcOXjxa5c0G2VJjNESZqTvLsUYqCXcDI46IDeUVJn0D01rMPiA6kguMpKkdHiOMQNRXrYcEzL/u/hTyFRUY+0l22tm44D9FuU9Ec9eomuYeEiwbJw2HDXGt2rJy51UAl7jsSpHHTKvZl7a6/d2eDxNz0r2/51U7x7qpiwguq7BCxWHynpRMwdRIXiOQpxdMGrRwRGirzeEZcPhtSc4e6xOTS5K2nC5CTHySmG+tMVr9seCdjdt/BUy24JuF7oOs8FklpifoxqO2mt8Nwlm2uFSAlsqxJC5mLlsx4liQY/ZE6VbJOiWLMDs24A2uaYJWGUDNH0s4IiJ5Tw1FRbvHrrTbL3ZIVvGyGghRKAagwWLcAGgkDiARImQ1f3bXxrA3FQdRZCQDAGU5sra8p4a08kLFlTbxHQyDoqek3MsRAHVpxgcOPMTR7L2tdsXFeycjrmhtCQWBEiQQDHA8tDU592GAAN2zPX8Iskdg0eRXi7tvyv4XSD+XQ+zjRkgpkBbxzFmIJJJPn1JgCONeVOG6bHX4Rhh33T/hr2i0KmbEXsMOGAu/3m4PYaMXrJGmAu/wB6uHzeVTNlSxii2rjxbQIsgvpx4DmeesVDArYI2jhP/Qd3zxvZNCdrYYf+QBHV8MufjVYXWTr6qBmH8ipZMVlp8ZYc/wDkFHdirs+2vVx9nQjBr/ero9hqn07aIHv84H4UrBSLT4wsknNgrZH+83p85LGa9ONw3LA2p/3q9+NVyXCeU+YctKME9Q/ZpWasl28RYnpYG0R/vNwH2xRG/h//AEKf3u56JmonS6h6BQnP2fsj8KLAsfh+HA0wSg9mMu/jRNtLDGJwZMcvht2O2Orlw6qqsr9QPmH4UOZuBXXzcvN3U7Cy3bH4SP6HH/vLpFe2trYQDXBL/ernvFU6kj+Z91PIW6/V/lRk0L+Fm22cHr8xt9k4i4QO/TWqXH3/ABhlRZtDkLYePOWknzmpyYIniyjzCnxson6an+rTWq0PBvom7m7y2cKtwXpYsUKlFzeSGBnMVjiOFaE+EvDA8Lp/4a//AGVlDsY83HooG2QBxufuj/FM0nqWzShJLg1g8JuHnybv9mv/ANlL/wDqFnlbu/sr/irJHZNuPysdpUR7ai3Nn2fzo78qx6qMkDUkbR/Cfa/M3D3wPfQN4U7cfkH/AG1/CsM2Gs8rk8fofgaZfD250IP899asy5M3beFQcrLD/iL/AIaz+3N9rmIZTne2qHMqqw0PWWEEnq6vXVELKdtL4KnafR+FNSoy5Nmqw3hJuKgV0W6R9JiFMdoUQe//AL16PCU2sWkWTPl3D2cM0AaDQQKynwROo0vgadvo/maVoLZo18JN4TlS3qSZIbifP2V43hMxPVaHaFb8YrNnC268GGTlWrQspGjfwj4kj6PmUH21FveEHEnQsP2VHuqoXZpPko5+yrH3U4NkXPzdwd6N74p7BlImtv3iD9M+ZgPYKiXt5bzAgliDIIL8QeIIjWhOxrh+jHeUHtavPiV/0fO6/wAJNaFciIMUPza+z2UYxfUqj+s34VKGwTzdB+2fYte/EI/OHzIx9rCnQtyIMYw5D9pvwr0Y5uoftn/DUv4jTm7/ALIHvNIbDT61w/1x7kp4huRfhx6v3v8A80qmfEqfVJ73b3RSoxDcvLNuBAqj2i+a9qwhRGpjU+ar9jHCoVxtZhSesopPpIptWqNtWUTcTqPSKEv3emr4Ylhwgdyr+FGuIbrqeAYmdz9U+YT7KWdu30GtMcS0HpN6TXpvt9ZvSaeCFRmgHOgDk9iN+Fei1dP0bv7D/hWhZzPE+mlRikOihFi/yS5/Zt7xXpwd/wCpcP8AVj21fZaQWjFBRRjBYj6j+cqPadK8+K7/ANX/AJtsfx1eNQzTxQUUibOvTEAd9xI9IJFPHZd761v+1n2A1akUQNGKFRUfE9yfLT9pz/BRrsZ/zq/8z/CKsmNCHMijFDogfE787q+YOfaa9+JW/Oj+zP8AjqzmvC1FIdFeuwRzut/Zj33KNd30+u/mVB+NTc1ICnSFSIvxFb+td/aQf9OiXYVv/aee4PcgqUBXoooaSI42Da6m/tG9xFOLsW0v0B52c+1qkKaImkOkRfgFscLafsA+2vVsKOCIO5EHupy4abDUxBhiOGndA9lEb7fWb9o02BrVthNnoRqvrP40xWVoxB6yfXTnwg9noq6GzrY+gPPr7acsYdQdFUdygUqHZnjJ4eoUBwzngreZT+FdFwWzLZGq/vN+NS32XaBHQHBuOvNevvNK6Dk5h8W3T9E+cge2iTY108FHp/CumC0q8FUa8lApwmlmawObJu1fP0T6HP8ADUhdz7/d3iPaRXQqh38Qw4H1Cl+RhgZBdyLvM+tR7zSq8u7TufW9Q/Cva1lIM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6" descr="data:image/jpeg;base64,/9j/4AAQSkZJRgABAQAAAQABAAD/2wCEAAkGBhQSEBQUEhQVFRQWGBQVGBYVFBgXFxgXFhYXFRYYFRgYHCceFxkjGhgVHzAgJCcpLCwtGB4xNTAqNSYrLCkBCQoKDgwOGg8PGiwkHCQsLCwpLCkpLCksKSkpLCwsLCksLCksLCwsLCksLCkpKSksKSksLCwsLCkpLCwpLCksLP/AABEIAKsBJwMBIgACEQEDEQH/xAAcAAABBQEBAQAAAAAAAAAAAAACAAMEBQYHAQj/xABSEAACAQIDBAQICQgGCAcBAAABAhEAAwQSIQUGMUEiUWFxBxMygZGhscEUFSMkQlJystEzU2JzkqLC8DSCk5TS4SVDY3SDo8PxNURUhLPT4hf/xAAZAQADAQEBAAAAAAAAAAAAAAAAAQMCBAX/xAAlEQACAgEEAgIDAQEAAAAAAAAAAQIREgMhMUEEMiJhE0KBoVH/2gAMAwEAAhEDEQA/AMzlpRRgV7FeueeBFexRRXsUADFKKLLSimAMUoo4pRQAEUoo4pRQAEUoo4pRQAMUooopRQAEUoo4pRSGBFKKOKUUCBilloory44USxAA5nQakASeWpFHAzyKWWiFexQAMUooopRSAGK9iiilFAAxXsV7FexQANKKPLSigAYpRRRXsUABFexRRSikAMUooopRSGBFKjIpUCGopRRxXsVQyBFe5aPLSimAGWvYoor2KAAy0oo4pRQAEUoo4pRQAGWlFHFKKAAilFHFKKAAilFHFKKAAillo4pRSGBFDdw4dSpEgjgdeBB91OxTmHaGB6tfRr7qxP1ZqPKIuGtBFyZdBopBOnfPL8eOgpyKrjfNlltyGllUBiZysSJBPCNPTHbVplrGlVbG9Vt1YEUoo8tLLVSQEV7FFlr0LQAEV7FFFexSGBFexRxSigAIpZaOK9AoADLSijy17lpABlpRRxSigY3lr2jilSAay17lo8te5aoYG8te5aPLXuWmA3FexR5aWWgAIpRR5aUUANxXsUcUooACKUUeWlloACK8inMtLLQA3FerbJIAEk8AOJ7q9uOFEnQUOxLhfFWDwHjEgceLAd3Coa2stNfZTT03Nnr2yPKBHeI9teZa6f8AAJGhHDhEfdioeI3dtsNbaz1iB7AD+9XHHz12jofivpnPYr1V9jfdNa3EbqW+QuL6x7G9oqvfdkz0XB48RHEEfRLHn1VZeXpyXJP8E0ygK/j569irO9sG8v0Z+yQT6NG9VQ7uHZfKUr9oEe2uiM4y9WiTjJcoYy0opzLSitmQMtLLRxSikAOWlFHFKKBg5aUUcUstAAxSijC17loAbivYo4pRSACKWWjilFIYGWlTkUqANDc3ZXqj+sw9qkeuobbu9RYd+Q+xp9VTNq772sPfa09u4cuXpL4s+UobgXU8/VVrsbb1vFWy9rNAbKc65TIAPCSCII514q19aKuz0fxacujMtsB+RHnV19ZWPXUb4rfkFb7LqfUDNbxbK8dPUO3WgFq1dHRKuOxg494qkfN1FzRh+NBmDuYC4vFHHep/CmYroLbNUajons6PH7MGhfZM8yeHHpffzVZee+4mH4n/ABmAy0stba7u+h+gh/qgfdKVEbdcT5JH2Xb2EP7aqvOg+Uyb8WXRlMtLLWkubrjkXHeEI9ZU+qoj7uPyYedXHrCkeurLy9J9k3oai6KbLSirB9j3AY6J7nX3kGm7mzLq8bbjtykj0jSqrVhLhom4SXKIcUN1gqljoBz7erv7KO6wUEtoB/Ppqnv3jcMnRRwH8+3+StTUxX2OEMmBeuG40nRRwH8+2rfd0xirH62394UOF2YlzB3LklWVozw8KAuo0UjMSyQSKi7qP89w6jWHtiZk6MBr215kp5WztjHGkdjRqKK8AI1qNc2pbF3xeabgGYqFZiokDp5QcvEcYrgOsmCKbeypOqg94FMjGodMy9xIB9B1qj30RhZF1HZSjAEq7Lo2nIxObLr1TTW7oT2VknaW0cLZupadsjPGgMKgOga4ZhFn8eGtO4bDrcQFGMMAxVk5NwzZY10PXXK8GtzE4jKzFrjOBnY8ZgAk9gj0V1/ZNvJaCRGWQBx6IJyAamYWK1JYmYvIrL+7SHiiH7Mr7B76gX9zx9EsvZGb2SfXWuy14T3+ea1HX1I8MT0oPlHPdobAa0pYspAjsOpgaSarIrdb5JOH7nQ/eHvrEZa9fxtSWpC5Hn68FCVICK9iiy17FdJEAClFHFexQAEUoo4r2KQwMtLLRxSy0gBilFHFeRSGAVpUVKkBH3p2HibmJuOtlmQsYKkHQaDQGRpWq3GwDWsIA6lGZ7jFSIPJRI7QoPnojZxIA0tN3Netn/5XHqolx2JWM1kkfoXQ337C/erwXNtUeqopOy02k+SzdbhFu4Z/qmuNWsGrOoAEllUGBMkgDWO2upfHF2Iey8HqW0+nblvAnuy0wL2GkM1gAgggnCXkggyDmW0w076cJ4ilG2aQcTrHHn21k99Nu37F22LL5ZUkjKjA9IgSGU9XIircby2I1uWx33FU+i5lNQtqbHsYxg+d5C5R4pkbSSeC5pOtZjSe5qVtbDm5u2b2ItXGvZWKvlBVQmmVTqAYnpdQq42ltLxNh7pXNkExIE6gaGD19VQthbJTC2yga4QzlpdWU6qqxqOHRotu2hew9y3bdAzZRqwjygeWvAUNpy+h7qP2R9kb6pevLZ8WyswYhs9t16IJMkNmHD6vVV8WUjX2f5Vjd2d2r1rEh3yFQjiVadSIGnHgTWwggcPXROr+Io3W5X2tvYV2CrftZiYC+MCkmYgKSCTPKKW1slm2bni2Mc0C6TwznQxMDz1gsHgnF+yGt3F+Ws8VYD8qh/Gt/vE04S8f0PaQK1KKTSFGTabOY7TZrjZrjlmiJJnQTAE8tTVPczFgMxieFScdbXK5DQZY+UQdAx4BhzHVTVw9Md9dVUc6dmwwagbLujT8sg9C2z56z+y7/isSlyJyFWiYmGB48qs7WzZwbX83k3BbyxxkKZmdOJ5VD3dQNjrSkSC6A9xaDU1wyj5RZ7U3/wATlK28tsR9AdKOxmmDHMAGqfddHxOJtyzJmY+S5UzBaS0GTIkyDTeLWamblXIxdmPrnqGpVgJmOZpSikthKTs3R2Li10XFXCOJDpbuDlpxXTSoz2cUoIZMNc6/k7lrTq6KsDJHM86uNr7yLhkDXFbUgAKASe6Tl0EnjUDC+ETCNpNxT22uvtUkR21zFyss3TbaRgQrSCTYuWWIiYIDiZnqA41YW96chlxft9fjcK2UdUsumvZV/dxdvLLOoUakt5I7zwApu0LLEG2bZ5nxbLP7ppgQcNvfYfQXrBOmnjMp15EMND2TVnbx4PInuKt90k0xe2HacdNZ680Nr3ODUNtzcN9FAh60BQjuNsrrx1oAPeS4Hw7ATmlTBUgnpCdCOqaxRStlh92Tbbo374XkvjmI05QwJA7QZrO47AXM7HxbRmPkqSOPZPfXo+Fq1cWcnkwupIrstexTjJHHTv0rzLXo2cIGWllpzLSy0WMDLSijivctKwAilFHlpZaVgNkV5FO5aWWlYxqKVO5aVKwHLXhMw+ua3iVHHQowH/MB9VbDCv4y2lxS2V1VxmCzDqGE6GDBrj+NtAq3RHEDgOQmuyWLeRFX6qooH2QF91eNOKR6cJNkXHbTt2Apu3UQMSFziASOIBBFN4fa2HvEBLuHuE8AtxSx0nhJNZzwkdIWFI53G0PXkHuNUG5ez1O0LB16Od9TOvirtCgmrDP5UdRbC/o+hz+AqHf2Haby7AbtZLbfeM1awJgfzyrkmPN3x950v3F+VutC3LijiW0ysOv1VmMLNSlR0FN3LI8lGT7Ge3/8cU58UwI8feHfdc92l0sPVTW47OcDbN12uOTd6TEsYFxwura6AAVH312viLAsfBiAWNzNKqZCqpHleeljvQ7pWS32Q0dG+G7DbsN920D66NcFiQNHQjqK3V+7fgeiqXc7eTFYjEm1iFtZRaL5gkNmzWwB5ZEQ55dXdWl23iRYsXbwthiilgo6MxykAx6DQ4tbAmmrISriR9FT3XmHqNl/bVZt609xCb1u6FQEk23tkADmwY283omo2zvCIr3rdpsNcQ3LiWgy3iQC5ABIKroJ/wC9P747NZUN037hBYRbY6AGT0ZOsd3CnGLsTlsc/wAdfBZgpfJJjOsEjtCsQCdagWr4L66nkBInvJGnLhT9/bFphOZoMcUPOY4DsPopuzY+WHnrod0QVGx+GXbeCtN4u06sXUo1klfk4UFmW4JbhqddDrVXudfz7RQ5EEk6CQolW4CTEctav71ofFdrTjefzwH41S7opGPt9/8AC9TSqLZRv5Ia29gwl64qgBVdlAzEmAY4ka0O5ojGWv1gqXvGvzi/+suffNRd0h87tH/ap94Vt+phexovCni3t4RGQgfKa9ANplbmRK94jqrB7AdrozN28NAQII99b/wsJ8xGn0x1fUYnjWF3RHyUkfWjuhaiqwsr+x1LfpVGEdiheGSArhG5jRireiNesVyPAY1bzHKvCJzRznh18K65v7ZV9nXQSoB8WZbgJZRJgE6T1VxvdEiWHnnly0pJJxsG6dHYsJca3soXQ8FLDNPEDJmExBMAL6qxOB3zxR8jEu4HWFfhyJZe6trhlz7Hur/sMWPVdrle6FsNb7iSe/T3RSS2s1e9HdMK7mCSIIB0HWJo71hIkrPcCT5gNSe6omDcmxbg6m2h/cHbR4O9d/1gVSIgSXmNZJ8Wojsk1g0eWbNq4GyMTDFSJIysPKVlI0Oo0NMHY1p5IKNy0VeI5ErrNO7OXJcxJZki5fa6gBA0ZLYMgnQ5lOmtNLhj8OFxUGQ4YW2YEHppezLPOSrE9WnGtptcMzV8oivuyvIDzFh7SRUa5uweWYecN7Iqw2grLisMy54Z7yXInIQbEoXA6mWATzOlebZxr2rmHKuQr3rVp1KgqVuBxxI6LZsnAg1Va2ouJE3pwfRTXd33H+akeyajPstxyB8498VpNsbUey1jLlK3Ltq2wIMxcbLmWDxBK8Z40e1NqG09lSgZblxbRJPkl5AMR0hMDlxqi8rUMPQgZQ4N/qtp1CfZTZXrrWY3E2ku2rbW9bxKqwAjMFd4bWRIQ9dBc8T44WSWDlWcLrBVcuaDqNMy6ca2vMfaMPxl0zK5aWWtOmzrLs6K6l0jMsCVmYnQGDBg8DBqv2xskWwCI1MaT39dWh5Kk6onLQcVdlRFe0WWlXTZAw2GN1r1hGjp3rS8vpMFPDsJrtpaT6649u2obaGDUHNFxnmZ8i276x2gV17PXj6j3PTgtjBeETGH4TaULMW83pe4OrsFRvB/ez44grGWy7etU6v0zS3zuFsdcAOq27SjSYkB+Hnp/wAHtucZiSfo2bS+dnLfwU7+BlL5WdEW8J7ta4+dqKyselr4wzH1uHA11fF3Mtq4SeCOfQpNcfuoBaPRWAhM6TPo6udLSYaiOq7pXPmNgjgylh3M7OPURVRv1ilD2AxA6N06nsAq83aw2XBYZeqxYH/KUmsp4QQDibcgnLZPDiZuHhHdWYv5G5raiRuPcBxV0qQYtRoQeLWur7J9FaTeZ/md+fqR6SKyXg2s/OcYRyTDDUk8fGk+ytHvovzG6ORNoafrUpyfzFFfAyuykJxVj9ch9Do3urVb5t81Hbct+xqwu71mNoYTKxI8bckfZtOfaK2W/t0jCSJ8sHj1JcNak7mjMVUGc+2pgk+DsciTlGuRZ4ORrHdUVfyo89VV3ad021UvIJtgjNOh6weHE1bp+U9NdDIxRsMWw+LLOv8Arn6/9pVPup/T7f2v4Wq3xJjZtjtu3P8AqVV7pf0+39r+FqivRln7oHb/APSL36y55umaY3XPzq1+tt/fWndumL97n8pc4cfLNMbsiMVa/W2vvrTfqZXsazwqL/o89jD7j1g9z1+RPe0dnAe0Gt54V2I2cY53LY16itz0VhNzR8kdeZPdwGnonz1FehV+51Pei3m2fdBmMls6cfLThOnCuMbn+U4HCBrz4qOFdo223+j7hgt8ihyidfJMaAmuM7Awr2sS6XEa2Y8lgQRqsHUcIp6fqxT9kdj3dXNs9l61vr+0G/GuTbjN8mR9nzzmNdd3NWcLH6bD0hfxrkG5pIzryBEehp91ZjwzT5R2TZ1z5raI5W1+6BUpsDauavaRo0kgTA8x7ag7FecLbA5qR6GYe6rHZzBgwHGY9IBrCNMr8NhsNckWXBIgkWcSdOUkIwgTprTx2WJhXugj9JX9OYsaqdg4ZLePhECeMwskDTVL4Pseg2/s20mOw98L8r8KsIzSdVa0yARw5jhVMd6MZbWXS7MuCSt5x32lj9xB7a8Ni+P9baPfbces3PdVRv8A4Y+JN5blxHtISuRyoMOrNmA46TVhvj41sOWs3rlllFxwbZjMfFsVVusSBSUeAsdvreYQ62HAIYAuBqpBBANs6ggEHlFN4pLlzL4zDh8jK4KvJDKwZTJK8CB76jbax15tn2rtq74tytp8xVXnNaLFSHBGrEaxTWK2tdOzLOIttbW61uy7M9uVJZJYQo0JaOEUYhaJWLbO9tnw98G04uKRl8oAjUKzSIZtK8v3LZv2rx8apti4INq5BFxYMkppwB48qY2jvBdTZ1rFWktFzbS4wfOFhrRchchBBzQBrTu394msWLV+3bFy2wUvN0rlVgpBXQz5R9FFMLQOGxFpcU97xoAe2tsq0Lqrlg0z+kw4c6f2piEu2iEcOQQQF1PGDEdhotrbZ8TiLFo22ZLzC340MkI5JCgoVJaYGs86d2js9Dbc+LRmCsRKLMgEiDGhmNacW00watNGZK0qwl7wkOfIsIOfSdm9mWlXpZo4MGF4Nii7QQsyrCXYkxLMoUDXnBb0V2UJz5ivnOwCGGgB55hwI4Hvn3V1rwZ7Vv37Nw3rvjIZVUMwNwHUsWI1ymVAnqMV5012d0H0ZXezpY/EHQ9PLqJjKoXr04CtH4KbXRxTfWa0vcFVz/EKwu8mLc4i9o65rlxpKsNSSBxA5RWk8FW3mF5rDMqo8trAJuBYVFJPEiTHPJ21p+pmPJ0bbSfNb8Hjbde7MCvvrlmIwma0V4SoHltzHVFbzf8A28uFwbTJa5KJAEZhDdLXQQK4tfxjXGLM2YwADEHqAgaUocWE+T6LwSZbSL1Ig9Cge6sD4QL5XFqR+aVdIOuZ2qLulvsbFrEre8ZduWx42TdznQrbyE9LIAWXz5uegosRvh8Kus2Ii00AApIC5e8kzH860oxaZqTTWxsfBauYYq4eLNYA7Aq3Kvd93+ZsJE57RjnGfjHHiIqj3GxXi8HjLmZBkYwzghAy2swzRrGZtY6657tzbWIu3DeuXGOY6EElVkki2IgCAo0AgxzOtFXKwukbLd6yWx+FbkpuknKRB8RdEa9oI8xrSeEAE4VVHEuQO823A9tZXwf7X8dibSNAdc56I0y+Ku+gywEVrd+HhLBmALoPoWj90H6HKcZsN7du28oelZkKTmjTiCo0FTbZ6dW21MYDh4zLr4oeUP0BVRZ/KddXTtEa3NfjP/DbH6y57blVW6S/P7f2v4Wqzxv/AIdh/t3Pbcqr3Q12hbH6X8LVNej/AKV/dA7ZPy139Zc++1R93h85tfrbX31p3bKfK3Z/OXPvmmt3P6Rb/W2/U61p+phexsPCmP8ARr/btejpf5Vz/codBu1tfRHsAronhOn4tux9a2fNnj31zrciMrdeYT+9HqqK9Cr9zsdm+Fw6u0lVtqxAgkgICYBIBOnOudbc2/h8biC1kvKINWTKY59nE8q6FaWcEP1H/Sri+7zzdbSPkR5wMutZgtmzU3wjsG5jfIkdVz+FK5DsAZcRiF5B3EdzEfhXVd0rsWrnY4P7o/CuX4Sxl2jix1Xbwj/jGnDhil0dN2De+QTrGaByPSarbYdyS57UMdXERPmqg2L/AEdYMdNhr5j76vNjplzmeKie8Fp9orK4GZ3ZChNqKNdUxaan6rW20juPor3fbo4m08t0Xwj8ejpfCmR1x7KbRwNq2CCNbuKUjmM9pmE+gVH8JV8AiCdEnn9C5m94qnZjpl14Q7THDEBmEpfUwJmbegPZofTT22LrPs+06sVLLYMgZtHSDofteqg3vxINgEwJaNZ4Mrjkapdo7eWxsHDuxOZrVhE0mXUc+wBGPmpLhD7J2HU3Nh2dYK2rOsT+TcIdO4Gg2dLbEQSJtrlMiR8lfKnTuWsruz4QbQwFzC3pRgtzxbgFlYszXAGAEqcxAHEHsqYm9SYbZN0NJd7+KtWwIIBPyoZv0QXHprVP/RJotkQ3NhIsiUATXh8neNo/u03tR2ubBtFYzG1bUyepGtGO3MBVDurvzbOBvYa5Kvlv3FaOizs3jAgHXJNQcP4QVTCNhGWQA2VwJJbxz3BpMBcpUcdNePIpitG03uxxOFwd8QRmw90mdQB4u7p16Bq2LGDHET6hXNn2vbv7BENLWUS045q2VraE9hEEefqNbLZO8Vm+qhbqM+W3mUMCQXQNEdevCsPg1E45j7JtvdtjRkuOohQNFcjl2Cvamb3XV+HYjK4Zc4YEEEdNQxErodSaVdUd0Qlsyn2VdVQfGW89syQZCw5RghDETlGpMQNBPCtf4N73irt5HVFL2jczliGISJ6U+QQ2aeyeVVe7m613Eq0KtnKMvjGB8sMNAU6QaC08eXZG73e2EuFS418oRkCa53yWxmzgs/Ji2YgCDPUBXPOS4KxXZyTam0CHuZYhyZzObjQCY6ZAY8V1IHkioGDxWV1YRmWGBYT0gZE9cn0SJ0FXu92DtpedcMPklMcQ05eJBOsCY05KCZ41S2MDcIEAczBI48pB4z2jSrrgle50LaG0sTjbShrZRyty4zFMqPYgE+KzEZhpOvSEkjjC4yEZxGcAs5LNlJyt0gYUdTAnjyitRsnYtnEm2pvMl1ej0pbMAsrlfisNmkGZzGAOB0GyN1TcxGJbMggJZZkRrZFzxNtmNsr5EEIMwOqk6STEm1HYrTluYJsB8gXV1t5Q6hjcZfHAGGRdIEKSTx4iSCQKqrWDzg5csgknNIcmVAUSMuoJbr6LE6AT03bG5twyyC1bSChS2vjnC3IzuGcBi5VBJMsc8A8QYGzNzL/jbmW7bC+McG4wmUW43Rytm1DqXAkiSs8AKamqE4snb8mzbwdixbVAl35WV6DHxaKA7Zcs5gcpJ110ErFc7tWlmM4I6PS10kEno6E8CPMdDIrr+39yrOIsoi3cht22RCAmXWDLKBpqOCkcaxWJ3BxHjwgYPKS1x7gkAMMx59HM2kSfK0rMZKqHKLD8Gtm0cZaIa6Lqrc0GXJGVpklsxABHRA4uOABnbeELDk4ZCTEORHXmRuc6cPXTu4m7wwtp5UhmI1JRpCyBBRRAM8D1TAqJ4RMXpZTNoc7R1kZVB82ZvTSjvMbVQOf40u4AZmYKQQCTEjhTODJL9wpzEXxrqPNTOBJzFo0766GqRFcm72hZ/wBF2DJBDSOH0zcmao9zf6fb1+l/C1M4zeG69pLJCC0kfaY9Igk8tSdBFVlnF+LbOhyOODKxDDuOhFSSeNFG97LfbNwC7c+3c++aj7vXJxFuPzlv760xs35fEJba4AbjgZj0jLHjqwkz211vZ9rxdm3bzzkVVnhICxMZjHV30TdKgirdh7U2JbxdtrF3NkeCcpg9EhhBjrFcys7Et4W8y2i0FjOZgeGYD211UXB1ivC2vler/OoLZUVe7siYTXBKBOtmBHbbjSuI7v3flT+qYetdK7uXE8fUaDEhipy3MpI0Jtlo7YJH89dOLoJblDuddBt3Y16SesH8Kym39ipaxty6rNmuMzMGiJdsxiBMTWquYz4Ak3sRcxBMlbbWpcknirycoHbp1DhVhgMbbvgtZLqRqyEFYnmQfURp6xTSx3E3exT7sYhcjKxg5tAeGoXnwnsq4wN2c7R0YHYZ1JGXvp0iGlpMjLGhB1nz+cDnSsqQWyk5QRCsDERykSvrHZSAx+Js21x4vh7mcOXjxa5c0G2VJjNESZqTvLsUYqCXcDI46IDeUVJn0D01rMPiA6kguMpKkdHiOMQNRXrYcEzL/u/hTyFRUY+0l22tm44D9FuU9Ec9eomuYeEiwbJw2HDXGt2rJy51UAl7jsSpHHTKvZl7a6/d2eDxNz0r2/51U7x7qpiwguq7BCxWHynpRMwdRIXiOQpxdMGrRwRGirzeEZcPhtSc4e6xOTS5K2nC5CTHySmG+tMVr9seCdjdt/BUy24JuF7oOs8FklpifoxqO2mt8Nwlm2uFSAlsqxJC5mLlsx4liQY/ZE6VbJOiWLMDs24A2uaYJWGUDNH0s4IiJ5Tw1FRbvHrrTbL3ZIVvGyGghRKAagwWLcAGgkDiARImQ1f3bXxrA3FQdRZCQDAGU5sra8p4a08kLFlTbxHQyDoqek3MsRAHVpxgcOPMTR7L2tdsXFeycjrmhtCQWBEiQQDHA8tDU592GAAN2zPX8Iskdg0eRXi7tvyv4XSD+XQ+zjRkgpkBbxzFmIJJJPn1JgCONeVOG6bHX4Rhh33T/hr2i0KmbEXsMOGAu/3m4PYaMXrJGmAu/wB6uHzeVTNlSxii2rjxbQIsgvpx4DmeesVDArYI2jhP/Qd3zxvZNCdrYYf+QBHV8MufjVYXWTr6qBmH8ipZMVlp8ZYc/wDkFHdirs+2vVx9nQjBr/ero9hqn07aIHv84H4UrBSLT4wsknNgrZH+83p85LGa9ONw3LA2p/3q9+NVyXCeU+YctKME9Q/ZpWasl28RYnpYG0R/vNwH2xRG/h//AEKf3u56JmonS6h6BQnP2fsj8KLAsfh+HA0wSg9mMu/jRNtLDGJwZMcvht2O2Orlw6qqsr9QPmH4UOZuBXXzcvN3U7Cy3bH4SP6HH/vLpFe2trYQDXBL/ernvFU6kj+Z91PIW6/V/lRk0L+Fm22cHr8xt9k4i4QO/TWqXH3/ABhlRZtDkLYePOWknzmpyYIniyjzCnxson6an+rTWq0PBvom7m7y2cKtwXpYsUKlFzeSGBnMVjiOFaE+EvDA8Lp/4a//AGVlDsY83HooG2QBxufuj/FM0nqWzShJLg1g8JuHnybv9mv/ANlL/wDqFnlbu/sr/irJHZNuPysdpUR7ai3Nn2fzo78qx6qMkDUkbR/Cfa/M3D3wPfQN4U7cfkH/AG1/CsM2Gs8rk8fofgaZfD250IP899asy5M3beFQcrLD/iL/AIaz+3N9rmIZTne2qHMqqw0PWWEEnq6vXVELKdtL4KnafR+FNSoy5Nmqw3hJuKgV0W6R9JiFMdoUQe//AL16PCU2sWkWTPl3D2cM0AaDQQKynwROo0vgadvo/maVoLZo18JN4TlS3qSZIbifP2V43hMxPVaHaFb8YrNnC268GGTlWrQspGjfwj4kj6PmUH21FveEHEnQsP2VHuqoXZpPko5+yrH3U4NkXPzdwd6N74p7BlImtv3iD9M+ZgPYKiXt5bzAgliDIIL8QeIIjWhOxrh+jHeUHtavPiV/0fO6/wAJNaFciIMUPza+z2UYxfUqj+s34VKGwTzdB+2fYte/EI/OHzIx9rCnQtyIMYw5D9pvwr0Y5uoftn/DUv4jTm7/ALIHvNIbDT61w/1x7kp4huRfhx6v3v8A80qmfEqfVJ73b3RSoxDcvLNuBAqj2i+a9qwhRGpjU+ar9jHCoVxtZhSesopPpIptWqNtWUTcTqPSKEv3emr4Ylhwgdyr+FGuIbrqeAYmdz9U+YT7KWdu30GtMcS0HpN6TXpvt9ZvSaeCFRmgHOgDk9iN+Fei1dP0bv7D/hWhZzPE+mlRikOihFi/yS5/Zt7xXpwd/wCpcP8AVj21fZaQWjFBRRjBYj6j+cqPadK8+K7/ANX/AJtsfx1eNQzTxQUUibOvTEAd9xI9IJFPHZd761v+1n2A1akUQNGKFRUfE9yfLT9pz/BRrsZ/zq/8z/CKsmNCHMijFDogfE787q+YOfaa9+JW/Oj+zP8AjqzmvC1FIdFeuwRzut/Zj33KNd30+u/mVB+NTc1ICnSFSIvxFb+td/aQf9OiXYVv/aee4PcgqUBXoooaSI42Da6m/tG9xFOLsW0v0B52c+1qkKaImkOkRfgFscLafsA+2vVsKOCIO5EHupy4abDUxBhiOGndA9lEb7fWb9o02BrVthNnoRqvrP40xWVoxB6yfXTnwg9noq6GzrY+gPPr7acsYdQdFUdygUqHZnjJ4eoUBwzngreZT+FdFwWzLZGq/vN+NS32XaBHQHBuOvNevvNK6Dk5h8W3T9E+cge2iTY108FHp/CumC0q8FUa8lApwmlmawObJu1fP0T6HP8ADUhdz7/d3iPaRXQqh38Qw4H1Cl+RhgZBdyLvM+tR7zSq8u7TufW9Q/Cva1lIM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04" name="Picture 8" descr="http://t1.gstatic.com/images?q=tbn:ANd9GcS7LIbzZmQKukdvCXjT27M0XmSfSRKJEyYe3qE7NLk6ecNMz7Lu2MzBaXYy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1412776"/>
            <a:ext cx="8784976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Una vez visto el Sistema Financiero Mexicano, los objetivos son equivalentes pero a un nivel mundial. Es decir, si para un País es importante tener un conjunto de instituciones financieras sólidas es fácil suponer que a un nivel internacional se vuelve prioritario y crítico.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Por lo anterior, después de la Segunda Guerra Mundial hubo una reunión en EE UU para definir cómo funcionaría todo lo relativo a las finanzas mundiales y surgieron los 2 principales organismos: el Banco Mundial y el Fondo Monetario Internacional.</a:t>
            </a:r>
          </a:p>
          <a:p>
            <a:pPr algn="just"/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627784" y="404664"/>
            <a:ext cx="38164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INTRODUCCIÒN</a:t>
            </a:r>
          </a:p>
        </p:txBody>
      </p:sp>
    </p:spTree>
    <p:extLst>
      <p:ext uri="{BB962C8B-B14F-4D97-AF65-F5344CB8AC3E}">
        <p14:creationId xmlns:p14="http://schemas.microsoft.com/office/powerpoint/2010/main" val="52880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124744"/>
            <a:ext cx="8424936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Dirigir la política monetaria del país, buscando el empleo total y precios estables.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Supervisar y regular a las instituciones bancarias para consolidar la seguridad y la solidez del sistema bancario y financiero nacional.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Mantener la estabilidad del sistema financiero y controlar el riesgo sistemático 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Ofrecer servicios financieros al gobierno de E.U., al público, a las instituciones financieras y a </a:t>
            </a:r>
            <a:r>
              <a:rPr lang="es-MX" sz="2400" dirty="0" err="1">
                <a:latin typeface="Century Gothic" pitchFamily="34" charset="0"/>
                <a:cs typeface="Arial" pitchFamily="34" charset="0"/>
              </a:rPr>
              <a:t>als</a:t>
            </a:r>
            <a:r>
              <a:rPr lang="es-MX" sz="2400" dirty="0">
                <a:latin typeface="Century Gothic" pitchFamily="34" charset="0"/>
                <a:cs typeface="Arial" pitchFamily="34" charset="0"/>
              </a:rPr>
              <a:t> instituciones oficiales del extranjero, así como la operación del sistema de pagos del país.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449739"/>
            <a:ext cx="84249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Sus áreas de responsabilidad son: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008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4379" y="1196752"/>
            <a:ext cx="842493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el mayor mercado de valores del mundo en volumen monetario.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Fue creada el año de 1792.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El índice NYSE composite incluye aprox. 3200 valores.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449739"/>
            <a:ext cx="84249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BOLSA DE VALORES DE NUEVA YORK (NYSE)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122" name="Picture 2" descr="https://encrypted-tbn2.google.com/images?q=tbn:ANd9GcTW4yQabEIN71eIjv2MNjfUPy2PvnF9jbI9xxf1RfnW0r8NlQBs6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2317791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1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87234" y="1772816"/>
            <a:ext cx="842493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el banco central de la moneda única europea.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Constituye el principal eje del Euro sistema.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parte integrante del sistema Europeo de Bancos Centrales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Esta sometido a las disposiciones del Tratado de Funcionamiento de la Unión y a sus propios estatutos.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Tiene su central en Fráncfort del Meno, Alemania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449739"/>
            <a:ext cx="84249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BANCO CENTRAL EUROPEO (BCE)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29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87234" y="620688"/>
            <a:ext cx="8424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Century Gothic" pitchFamily="34" charset="0"/>
                <a:cs typeface="Arial" pitchFamily="34" charset="0"/>
              </a:rPr>
              <a:t>Se organiza mediante los siguientes órganos de gobierno:</a:t>
            </a:r>
          </a:p>
          <a:p>
            <a:pPr algn="just"/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algn="just"/>
            <a:endParaRPr lang="es-MX" sz="2400" dirty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3061" y="2190348"/>
            <a:ext cx="84249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es-ES" sz="28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EL CONSEJO EJECUTIVO</a:t>
            </a:r>
            <a:endParaRPr lang="es-ES" sz="28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08123" y="3501008"/>
            <a:ext cx="84249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es-ES" sz="28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EL CONSEJO DE GOBIERNO</a:t>
            </a:r>
            <a:endParaRPr lang="es-ES" sz="28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37636" y="4725144"/>
            <a:ext cx="84249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es-ES" sz="28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EL CONSEJO GENERAL</a:t>
            </a:r>
            <a:endParaRPr lang="es-ES" sz="28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9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49739"/>
            <a:ext cx="84249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BANCO INTERAMERICANO DE DESARROLLO (BID)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87234" y="1412776"/>
            <a:ext cx="842493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una organización financiera internacional.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Su sede esta en la ciudad de Washington D.C(E.U.), creada en 1959, para financiar proyectos viables de desarrollo económico, social e institucional y promover la integración comercial regional en América Latina y el Caribe.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19064" y="5373215"/>
            <a:ext cx="84249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Reducir la pobreza en Latinoamérica y el Caribe.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Fomentar un crecimiento sostenible y duradero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76434" y="4352042"/>
            <a:ext cx="84249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 objetivo es: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33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49739"/>
            <a:ext cx="84249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ORGANIZACIÓN PARA LA COOPERACIÓN Y DESARROLLO ECONÓMICO (</a:t>
            </a:r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OCDE</a:t>
            </a:r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87234" y="1412776"/>
            <a:ext cx="842493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una institución internacional conformada por 38 países, creada en 1961 y con sede en Paris, Francia.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Es conocida como el “Club de los países ricos” y engloba el 63 % del PIB mundial.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Busca contribuir al crecimiento económico y sano desarrollo de sus países integrantes, países socios y no socios.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19064" y="5373215"/>
            <a:ext cx="84249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s-MX" sz="2400" dirty="0">
                <a:latin typeface="Century Gothic" pitchFamily="34" charset="0"/>
                <a:cs typeface="Arial" pitchFamily="34" charset="0"/>
              </a:rPr>
              <a:t>Diseñar, coordinar y armonizar políticas sociales y económicas para maximizar el desarrollo de los países.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76434" y="4352042"/>
            <a:ext cx="84249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 objetivo es: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49739"/>
            <a:ext cx="84249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FIN</a:t>
            </a:r>
            <a:endParaRPr lang="es-ES" sz="4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87234" y="1556792"/>
            <a:ext cx="842493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b="1" dirty="0">
                <a:latin typeface="Century Gothic" pitchFamily="34" charset="0"/>
                <a:cs typeface="Arial" pitchFamily="34" charset="0"/>
              </a:rPr>
              <a:t>El sistema financiero internacional es grande y complejo, lo que hemos visto es lo más general y básico para comprender el funcionamiento de las finanzas y el crédito a nivel mundial.</a:t>
            </a:r>
          </a:p>
          <a:p>
            <a:pPr algn="just"/>
            <a:endParaRPr lang="es-MX" sz="2400" b="1" dirty="0">
              <a:latin typeface="Century Gothic" pitchFamily="34" charset="0"/>
              <a:cs typeface="Arial" pitchFamily="34" charset="0"/>
            </a:endParaRPr>
          </a:p>
          <a:p>
            <a:pPr algn="just"/>
            <a:r>
              <a:rPr lang="es-MX" sz="2400" b="1" dirty="0">
                <a:latin typeface="Century Gothic" pitchFamily="34" charset="0"/>
                <a:cs typeface="Arial" pitchFamily="34" charset="0"/>
              </a:rPr>
              <a:t>Los Paìses que formamos parte de dicho sistema, dado que están excluidos los paìses de economía cerrada como Cuba y Venezuela, debemos considerarlo como un soporte, apoyo y una guía para la toma de decisiones sobre su economía. Desafortunadamente no siempre ha sido así.</a:t>
            </a:r>
          </a:p>
          <a:p>
            <a:pPr algn="just"/>
            <a:endParaRPr lang="es-MX" sz="2400" dirty="0"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1" y="1772816"/>
            <a:ext cx="792088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Es el conjunto de organismos e instituciones públicas y privadas que regulan, supervisan y controlan el sistema de crédito, finanzas y garantías, que proporcionan los medios de financiación a la economía internacional para el desarrollo de sus actividades, así como la definición y ejecución de la política monetaria, bancaria, bursátil, de valores y seguros del mercado mundial.</a:t>
            </a:r>
          </a:p>
          <a:p>
            <a:pPr algn="just"/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09222" y="404664"/>
            <a:ext cx="58288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¿QUÉ ES UN SISTEMA </a:t>
            </a:r>
          </a:p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FINANCIERO INTERNACIONAL?</a:t>
            </a:r>
          </a:p>
        </p:txBody>
      </p:sp>
    </p:spTree>
    <p:extLst>
      <p:ext uri="{BB962C8B-B14F-4D97-AF65-F5344CB8AC3E}">
        <p14:creationId xmlns:p14="http://schemas.microsoft.com/office/powerpoint/2010/main" val="35447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99965" y="620688"/>
            <a:ext cx="42883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¿QUÉ FUNCIÓN TIENE?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9552" y="2132856"/>
            <a:ext cx="781858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Estas instituciones  realizan una función de intermediación entre las unidades de ahorro y las de gasto,  movilizando los recursos de las primeras hacia las segundas con el fin de lograr  eficiencia en la utilización de los recursos.</a:t>
            </a:r>
          </a:p>
          <a:p>
            <a:pPr algn="just"/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63597" y="630150"/>
            <a:ext cx="67201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SUS FUNCIONES ESPECIFICAS  SON: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9512" y="1348800"/>
            <a:ext cx="837440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Actuar como reguladores, supervisores y </a:t>
            </a:r>
          </a:p>
          <a:p>
            <a:r>
              <a:rPr lang="es-MX" sz="2400" dirty="0">
                <a:latin typeface="+mj-lt"/>
                <a:cs typeface="Arial" pitchFamily="34" charset="0"/>
              </a:rPr>
              <a:t>    controladores del sistema crediticio, fianza </a:t>
            </a:r>
          </a:p>
          <a:p>
            <a:r>
              <a:rPr lang="es-MX" sz="2400" dirty="0">
                <a:latin typeface="+mj-lt"/>
                <a:cs typeface="Arial" pitchFamily="34" charset="0"/>
              </a:rPr>
              <a:t>    y garantías.</a:t>
            </a:r>
          </a:p>
          <a:p>
            <a:r>
              <a:rPr lang="es-MX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Definir y ejecutar la política monetaria internacional.</a:t>
            </a:r>
          </a:p>
          <a:p>
            <a:r>
              <a:rPr lang="es-MX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Definir y ejecutar la política bancaria internacional.</a:t>
            </a:r>
          </a:p>
          <a:p>
            <a:r>
              <a:rPr lang="es-MX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 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s-MX" sz="2400" dirty="0">
                <a:latin typeface="+mj-lt"/>
                <a:cs typeface="Arial" pitchFamily="34" charset="0"/>
              </a:rPr>
              <a:t>Definir y ejecutar las políticas de valores y seguros.</a:t>
            </a:r>
          </a:p>
          <a:p>
            <a:pPr algn="just"/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5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543178"/>
            <a:ext cx="744326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LOS PRINCIPALES ORGANISMOS </a:t>
            </a:r>
          </a:p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FINANCIEROS </a:t>
            </a:r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INTERNACIONALES SON: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http://redpuentesur.tv/wp-content/uploads/2012/05/banco-mundial-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6710"/>
            <a:ext cx="2068216" cy="177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nanzzas.com/wp-content/uploads/fmi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56710"/>
            <a:ext cx="25431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1.gstatic.com/images?q=tbn:ANd9GcSqY-LpMR7jodan_TuMhV5NtWIv0PhamOFW4RFGqZ3Kd21DBs1FfSMHfwiaD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244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bid"/>
          <p:cNvSpPr>
            <a:spLocks noChangeAspect="1" noChangeArrowheads="1"/>
          </p:cNvSpPr>
          <p:nvPr/>
        </p:nvSpPr>
        <p:spPr bwMode="auto">
          <a:xfrm>
            <a:off x="539552" y="4725144"/>
            <a:ext cx="2258244" cy="138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943742"/>
            <a:ext cx="1438275" cy="1221854"/>
          </a:xfrm>
          <a:prstGeom prst="rect">
            <a:avLst/>
          </a:prstGeom>
        </p:spPr>
      </p:pic>
      <p:pic>
        <p:nvPicPr>
          <p:cNvPr id="3" name="Picture 2" descr="Resultado de imagen de organización para la cooperación y el desarrollo económicos">
            <a:extLst>
              <a:ext uri="{FF2B5EF4-FFF2-40B4-BE49-F238E27FC236}">
                <a16:creationId xmlns:a16="http://schemas.microsoft.com/office/drawing/2014/main" id="{C91091DF-034E-912B-CF94-26DF5A75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56" y="4509120"/>
            <a:ext cx="2933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7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548680"/>
            <a:ext cx="60031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cap="none" spc="0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BANCO MUNDIAL (BM)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98609" y="1473277"/>
            <a:ext cx="766908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s-MX" sz="2400" dirty="0">
                <a:latin typeface="+mj-lt"/>
                <a:cs typeface="Arial" pitchFamily="34" charset="0"/>
              </a:rPr>
              <a:t>Fue creado en 1944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s-MX" sz="2400" dirty="0">
                <a:latin typeface="+mj-lt"/>
                <a:cs typeface="Arial" pitchFamily="34" charset="0"/>
              </a:rPr>
              <a:t>Su sede está en la ciudad de Washington,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Estados Unidos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s-MX" sz="2400" dirty="0">
                <a:latin typeface="+mj-lt"/>
                <a:cs typeface="Arial" pitchFamily="34" charset="0"/>
              </a:rPr>
              <a:t>Es un organismo especializado de las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Naciones Unidas y se define como una fuente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de asistencia financiera y técnica para los    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países en desarrollo.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algn="just"/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4098" name="Picture 2" descr="https://encrypted-tbn2.google.com/images?q=tbn:ANd9GcRhCjsodEJF_OqfK8mWGvcSLVDq6KYlOEWgKwnPFPR33uSLx0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06547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3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770" y="1348800"/>
            <a:ext cx="7821372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s-MX" sz="2400" dirty="0">
                <a:latin typeface="+mj-lt"/>
                <a:cs typeface="Arial" pitchFamily="34" charset="0"/>
              </a:rPr>
              <a:t>Reducir la pobreza mediante el préstamo de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bajo interés, créditos sin intereses a nivel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bancario y apoyos económicos a las naciones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en desarrollo. 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s-MX" sz="2400" dirty="0">
                <a:latin typeface="+mj-lt"/>
                <a:cs typeface="Arial" pitchFamily="34" charset="0"/>
              </a:rPr>
              <a:t>Ofrecer asistencia técnica para ayudar a los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Gobiernos a hacer que los sectores específicos 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De sus economías sean mas eficientes y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Relevantes para los objetivos del desarrollo  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nacional</a:t>
            </a:r>
          </a:p>
          <a:p>
            <a:pPr algn="just"/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93144" y="359078"/>
            <a:ext cx="60031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¿Cuál es su propósito?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61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59078"/>
            <a:ext cx="76963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7780" cmpd="sng">
                  <a:solidFill>
                    <a:srgbClr val="7030A0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El Banco Mundial està formado por:</a:t>
            </a:r>
            <a:endParaRPr lang="es-ES" sz="3000" b="1" cap="none" spc="0" dirty="0">
              <a:ln w="17780" cmpd="sng">
                <a:solidFill>
                  <a:srgbClr val="7030A0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18985" y="1348800"/>
            <a:ext cx="7604967" cy="48936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just">
              <a:buFont typeface="Courier New" pitchFamily="49" charset="0"/>
              <a:buChar char="o"/>
            </a:pPr>
            <a:r>
              <a:rPr lang="es-MX" sz="2400" dirty="0">
                <a:latin typeface="+mj-lt"/>
                <a:cs typeface="Arial" pitchFamily="34" charset="0"/>
              </a:rPr>
              <a:t>El Banco Internacional para la Reconstrucción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y el Desarrollo.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Courier New" pitchFamily="49" charset="0"/>
              <a:buChar char="o"/>
            </a:pPr>
            <a:r>
              <a:rPr lang="es-MX" sz="2400" dirty="0">
                <a:latin typeface="+mj-lt"/>
                <a:cs typeface="Arial" pitchFamily="34" charset="0"/>
              </a:rPr>
              <a:t>La Asociación Internacional para el Desarrollo.</a:t>
            </a:r>
          </a:p>
          <a:p>
            <a:pPr marL="457200" indent="-457200" algn="just">
              <a:buFont typeface="Courier New" pitchFamily="49" charset="0"/>
              <a:buChar char="o"/>
            </a:pPr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Courier New" pitchFamily="49" charset="0"/>
              <a:buChar char="o"/>
            </a:pPr>
            <a:r>
              <a:rPr lang="es-MX" sz="2400" dirty="0">
                <a:latin typeface="+mj-lt"/>
                <a:cs typeface="Arial" pitchFamily="34" charset="0"/>
              </a:rPr>
              <a:t>La Corporación Financiera Internacional.</a:t>
            </a:r>
          </a:p>
          <a:p>
            <a:pPr marL="457200" indent="-457200" algn="just">
              <a:buFont typeface="Courier New" pitchFamily="49" charset="0"/>
              <a:buChar char="o"/>
            </a:pPr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Courier New" pitchFamily="49" charset="0"/>
              <a:buChar char="o"/>
            </a:pPr>
            <a:r>
              <a:rPr lang="es-MX" sz="2400" dirty="0">
                <a:latin typeface="+mj-lt"/>
                <a:cs typeface="Arial" pitchFamily="34" charset="0"/>
              </a:rPr>
              <a:t>La Agencia de Garantías de Inversiones 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Multilaterales.</a:t>
            </a:r>
          </a:p>
          <a:p>
            <a:pPr algn="just"/>
            <a:endParaRPr lang="es-MX" sz="2400" dirty="0">
              <a:latin typeface="+mj-lt"/>
              <a:cs typeface="Arial" pitchFamily="34" charset="0"/>
            </a:endParaRPr>
          </a:p>
          <a:p>
            <a:pPr marL="457200" indent="-457200" algn="just">
              <a:buFont typeface="Courier New" pitchFamily="49" charset="0"/>
              <a:buChar char="o"/>
            </a:pPr>
            <a:r>
              <a:rPr lang="es-MX" sz="2400" dirty="0">
                <a:latin typeface="+mj-lt"/>
                <a:cs typeface="Arial" pitchFamily="34" charset="0"/>
              </a:rPr>
              <a:t>El centro Internacional para la resolución de</a:t>
            </a:r>
          </a:p>
          <a:p>
            <a:pPr algn="just"/>
            <a:r>
              <a:rPr lang="es-MX" sz="2400" dirty="0">
                <a:latin typeface="+mj-lt"/>
                <a:cs typeface="Arial" pitchFamily="34" charset="0"/>
              </a:rPr>
              <a:t>     Disputas sobre inversión</a:t>
            </a:r>
          </a:p>
          <a:p>
            <a:pPr algn="just"/>
            <a:endParaRPr lang="es-E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4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71C99-C976-4515-B98A-71835F4C6423}"/>
</file>

<file path=customXml/itemProps2.xml><?xml version="1.0" encoding="utf-8"?>
<ds:datastoreItem xmlns:ds="http://schemas.openxmlformats.org/officeDocument/2006/customXml" ds:itemID="{D6AA8BD2-5FEE-47AD-B25F-E9CEC7E9AA0A}"/>
</file>

<file path=customXml/itemProps3.xml><?xml version="1.0" encoding="utf-8"?>
<ds:datastoreItem xmlns:ds="http://schemas.openxmlformats.org/officeDocument/2006/customXml" ds:itemID="{648FD8D9-DA43-4F88-B8FC-1543FD6621D2}"/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588</TotalTime>
  <Words>1373</Words>
  <Application>Microsoft Office PowerPoint</Application>
  <PresentationFormat>Presentación en pantalla (4:3)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Courier New</vt:lpstr>
      <vt:lpstr>Verdana</vt:lpstr>
      <vt:lpstr>Wingdings</vt:lpstr>
      <vt:lpstr>Wingdings 2</vt:lpstr>
      <vt:lpstr>Brío</vt:lpstr>
      <vt:lpstr>CLASE 42  V. ECONOMÍA INTERNACIONAL Y SUSTENTABILIDAD.  5.1  SISTEMA FINANCIERO  INTERNACIONAL                                         Mayo 2022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GISELA</dc:creator>
  <cp:lastModifiedBy>Juan Antonio Castillo Marrufo</cp:lastModifiedBy>
  <cp:revision>59</cp:revision>
  <dcterms:created xsi:type="dcterms:W3CDTF">2012-05-18T03:31:29Z</dcterms:created>
  <dcterms:modified xsi:type="dcterms:W3CDTF">2022-05-26T19:51:30Z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