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5"/>
  </p:notesMasterIdLst>
  <p:sldIdLst>
    <p:sldId id="256" r:id="rId2"/>
    <p:sldId id="257" r:id="rId3"/>
    <p:sldId id="303" r:id="rId4"/>
    <p:sldId id="258" r:id="rId5"/>
    <p:sldId id="259" r:id="rId6"/>
    <p:sldId id="270" r:id="rId7"/>
    <p:sldId id="274" r:id="rId8"/>
    <p:sldId id="297" r:id="rId9"/>
    <p:sldId id="298" r:id="rId10"/>
    <p:sldId id="299" r:id="rId11"/>
    <p:sldId id="278" r:id="rId12"/>
    <p:sldId id="276" r:id="rId13"/>
    <p:sldId id="301" r:id="rId1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81" d="100"/>
          <a:sy n="81" d="100"/>
        </p:scale>
        <p:origin x="146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8CC8C-58D1-48A9-80AB-1B95B8D8DF53}" type="datetimeFigureOut">
              <a:rPr lang="es-MX" smtClean="0"/>
              <a:t>31/05/2022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789BA-6491-4FA2-9547-A05D826717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83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789BA-6491-4FA2-9547-A05D8267173E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4570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CE562E7-192D-4017-BA38-28659175958E}" type="datetimeFigureOut">
              <a:rPr lang="es-MX" smtClean="0"/>
              <a:pPr/>
              <a:t>31/05/2022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1AF350-5CE2-4EB6-A597-9D439C0352E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62E7-192D-4017-BA38-28659175958E}" type="datetimeFigureOut">
              <a:rPr lang="es-MX" smtClean="0"/>
              <a:pPr/>
              <a:t>31/05/2022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F350-5CE2-4EB6-A597-9D439C0352E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62E7-192D-4017-BA38-28659175958E}" type="datetimeFigureOut">
              <a:rPr lang="es-MX" smtClean="0"/>
              <a:pPr/>
              <a:t>31/05/2022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F350-5CE2-4EB6-A597-9D439C0352E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62E7-192D-4017-BA38-28659175958E}" type="datetimeFigureOut">
              <a:rPr lang="es-MX" smtClean="0"/>
              <a:pPr/>
              <a:t>31/05/2022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F350-5CE2-4EB6-A597-9D439C0352E7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62E7-192D-4017-BA38-28659175958E}" type="datetimeFigureOut">
              <a:rPr lang="es-MX" smtClean="0"/>
              <a:pPr/>
              <a:t>31/05/2022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F350-5CE2-4EB6-A597-9D439C0352E7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62E7-192D-4017-BA38-28659175958E}" type="datetimeFigureOut">
              <a:rPr lang="es-MX" smtClean="0"/>
              <a:pPr/>
              <a:t>31/05/2022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F350-5CE2-4EB6-A597-9D439C0352E7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62E7-192D-4017-BA38-28659175958E}" type="datetimeFigureOut">
              <a:rPr lang="es-MX" smtClean="0"/>
              <a:pPr/>
              <a:t>31/05/2022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F350-5CE2-4EB6-A597-9D439C0352E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62E7-192D-4017-BA38-28659175958E}" type="datetimeFigureOut">
              <a:rPr lang="es-MX" smtClean="0"/>
              <a:pPr/>
              <a:t>31/05/2022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F350-5CE2-4EB6-A597-9D439C0352E7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62E7-192D-4017-BA38-28659175958E}" type="datetimeFigureOut">
              <a:rPr lang="es-MX" smtClean="0"/>
              <a:pPr/>
              <a:t>31/05/2022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F350-5CE2-4EB6-A597-9D439C0352E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CE562E7-192D-4017-BA38-28659175958E}" type="datetimeFigureOut">
              <a:rPr lang="es-MX" smtClean="0"/>
              <a:pPr/>
              <a:t>31/05/2022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F350-5CE2-4EB6-A597-9D439C0352E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CE562E7-192D-4017-BA38-28659175958E}" type="datetimeFigureOut">
              <a:rPr lang="es-MX" smtClean="0"/>
              <a:pPr/>
              <a:t>31/05/2022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21AF350-5CE2-4EB6-A597-9D439C0352E7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CE562E7-192D-4017-BA38-28659175958E}" type="datetimeFigureOut">
              <a:rPr lang="es-MX" smtClean="0"/>
              <a:pPr/>
              <a:t>31/05/2022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21AF350-5CE2-4EB6-A597-9D439C0352E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476673"/>
            <a:ext cx="8568952" cy="2376263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>
                <a:effectLst/>
              </a:rPr>
              <a:t>CLASE 43</a:t>
            </a:r>
            <a:br>
              <a:rPr lang="es-MX" dirty="0"/>
            </a:br>
            <a:br>
              <a:rPr lang="es-MX" dirty="0">
                <a:effectLst/>
              </a:rPr>
            </a:br>
            <a:r>
              <a:rPr lang="es-MX" sz="3200" dirty="0">
                <a:effectLst/>
              </a:rPr>
              <a:t>EJERCICIO PRODUCTO INTERNO BRUTO</a:t>
            </a:r>
            <a:br>
              <a:rPr lang="es-MX" sz="3200" dirty="0">
                <a:effectLst/>
              </a:rPr>
            </a:br>
            <a:endParaRPr lang="es-MX" sz="3200" dirty="0">
              <a:effectLst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body" idx="1"/>
          </p:nvPr>
        </p:nvSpPr>
        <p:spPr>
          <a:xfrm>
            <a:off x="4932040" y="5373216"/>
            <a:ext cx="3501955" cy="504056"/>
          </a:xfrm>
        </p:spPr>
        <p:txBody>
          <a:bodyPr>
            <a:normAutofit/>
          </a:bodyPr>
          <a:lstStyle/>
          <a:p>
            <a:pPr algn="r"/>
            <a:r>
              <a:rPr lang="es-MX" sz="2400" dirty="0"/>
              <a:t>Junio 2022</a:t>
            </a:r>
          </a:p>
        </p:txBody>
      </p:sp>
    </p:spTree>
    <p:extLst>
      <p:ext uri="{BB962C8B-B14F-4D97-AF65-F5344CB8AC3E}">
        <p14:creationId xmlns:p14="http://schemas.microsoft.com/office/powerpoint/2010/main" val="335758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cono, signo menos, tema, acción, quitar, restar, resta"/>
          <p:cNvPicPr>
            <a:picLocks noChangeAspect="1" noChangeArrowheads="1"/>
          </p:cNvPicPr>
          <p:nvPr/>
        </p:nvPicPr>
        <p:blipFill>
          <a:blip r:embed="rId2" cstate="print"/>
          <a:srcRect t="34488" b="35622"/>
          <a:stretch>
            <a:fillRect/>
          </a:stretch>
        </p:blipFill>
        <p:spPr bwMode="auto">
          <a:xfrm>
            <a:off x="7524328" y="2420888"/>
            <a:ext cx="1115616" cy="419549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467544" y="1343964"/>
            <a:ext cx="68407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latin typeface="Arial" pitchFamily="34" charset="0"/>
                <a:cs typeface="Arial" pitchFamily="34" charset="0"/>
              </a:rPr>
              <a:t>El déficit comercial es cuando la cantidad de bienes y servicios que un país exporta es menor que la cantidad de bienes que importa.</a:t>
            </a:r>
          </a:p>
          <a:p>
            <a:pPr algn="just"/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000" dirty="0">
                <a:latin typeface="Arial" pitchFamily="34" charset="0"/>
                <a:cs typeface="Arial" pitchFamily="34" charset="0"/>
              </a:rPr>
              <a:t>En la siguiente tabla observar el cambio en el comportamiento de la Balanza Comercial, particularmente a partir del año 1994 con crecimientos mayores al 20 % en el comercio exterior mexicano derivado del inicio del NAFTA o TLCAN y las mayores oportunidades para la economía de nuestro país al contar con un acuerdo de libre comercio importante.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23214" y="620688"/>
            <a:ext cx="6748963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Déficit Balanza Comercial</a:t>
            </a:r>
            <a:r>
              <a:rPr lang="es-MX" dirty="0"/>
              <a:t> </a:t>
            </a:r>
            <a:endParaRPr lang="es-ES" dirty="0"/>
          </a:p>
        </p:txBody>
      </p:sp>
      <p:pic>
        <p:nvPicPr>
          <p:cNvPr id="3074" name="Picture 2" descr="http://2.bp.blogspot.com/-QVfddU9-wxA/Thx8j4X80SI/AAAAAAAAGH0/JFbn9vd13yo/s1600/deficit%2Bcomercial%2B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70"/>
          <a:stretch/>
        </p:blipFill>
        <p:spPr bwMode="auto">
          <a:xfrm>
            <a:off x="5004048" y="4821838"/>
            <a:ext cx="3635896" cy="177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90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t="19784" r="50553" b="17516"/>
          <a:stretch>
            <a:fillRect/>
          </a:stretch>
        </p:blipFill>
        <p:spPr bwMode="auto">
          <a:xfrm>
            <a:off x="323528" y="836712"/>
            <a:ext cx="8496944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1547665" y="260648"/>
            <a:ext cx="6905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Balanza Comercial de México 1990-2011</a:t>
            </a:r>
          </a:p>
        </p:txBody>
      </p:sp>
    </p:spTree>
    <p:extLst>
      <p:ext uri="{BB962C8B-B14F-4D97-AF65-F5344CB8AC3E}">
        <p14:creationId xmlns:p14="http://schemas.microsoft.com/office/powerpoint/2010/main" val="148925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39552" y="620688"/>
            <a:ext cx="81369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latin typeface="Arial" pitchFamily="34" charset="0"/>
                <a:cs typeface="Arial" pitchFamily="34" charset="0"/>
              </a:rPr>
              <a:t>Observar en la tabla anterior que el comercio exterior mexicano practicamente se multiplico por 10 entre los años 1990 y 2011. No considerar los últimos dos renglones porque son por semestre. Solo en 3 años tuvimos superávit y 10 años con  déficit.</a:t>
            </a:r>
          </a:p>
          <a:p>
            <a:pPr algn="just"/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000" dirty="0">
                <a:latin typeface="Arial" pitchFamily="34" charset="0"/>
                <a:cs typeface="Arial" pitchFamily="34" charset="0"/>
              </a:rPr>
              <a:t>Es muy importante para cualquier país tener una balanza comercial positiva; es decir, en superávit, porque de esta forma están entrando más recursos al país a través de las ganancias de las exportaciones que los recursos que salen por el pago de las importaciones, ya que los productores nacionales y la economía en general tienen mayores recursos para realizar sus actividades y desarrollar nuevas y, así, incentivar y desarrollar la economía nacional.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2" name="Picture 2" descr="http://www.cineytv.nexos.com.mx/wp-content/uploads/2012/09/hecho_en_mexico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4365104"/>
            <a:ext cx="2857500" cy="22193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119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1993: </a:t>
            </a:r>
          </a:p>
          <a:p>
            <a:pPr marL="109728" indent="0">
              <a:buNone/>
            </a:pPr>
            <a:r>
              <a:rPr lang="es-MX" dirty="0"/>
              <a:t>             Importaciones=65,366 mdd</a:t>
            </a:r>
          </a:p>
          <a:p>
            <a:pPr marL="109728" indent="0">
              <a:buNone/>
            </a:pPr>
            <a:r>
              <a:rPr lang="es-MX" dirty="0"/>
              <a:t>             Exportaciones=51,886 mdd</a:t>
            </a:r>
          </a:p>
          <a:p>
            <a:pPr marL="109728" indent="0">
              <a:buNone/>
            </a:pPr>
            <a:r>
              <a:rPr lang="es-MX" dirty="0"/>
              <a:t> </a:t>
            </a:r>
          </a:p>
          <a:p>
            <a:pPr marL="109728" indent="0">
              <a:buNone/>
            </a:pPr>
            <a:r>
              <a:rPr lang="es-MX" dirty="0"/>
              <a:t>   </a:t>
            </a:r>
            <a:r>
              <a:rPr lang="es-MX" dirty="0">
                <a:solidFill>
                  <a:srgbClr val="00B050"/>
                </a:solidFill>
              </a:rPr>
              <a:t>26 AÑOS DESPUES:</a:t>
            </a:r>
          </a:p>
          <a:p>
            <a:pPr marL="109728" indent="0">
              <a:buNone/>
            </a:pPr>
            <a:endParaRPr lang="es-MX" dirty="0"/>
          </a:p>
          <a:p>
            <a:r>
              <a:rPr lang="es-MX" dirty="0"/>
              <a:t>2019:</a:t>
            </a:r>
          </a:p>
          <a:p>
            <a:pPr marL="109728" indent="0">
              <a:buNone/>
            </a:pPr>
            <a:r>
              <a:rPr lang="es-MX" dirty="0"/>
              <a:t>             Importaciones=455,295 mdd </a:t>
            </a:r>
            <a:r>
              <a:rPr lang="es-MX" dirty="0">
                <a:solidFill>
                  <a:srgbClr val="FF0000"/>
                </a:solidFill>
              </a:rPr>
              <a:t>(+679 %)</a:t>
            </a:r>
          </a:p>
          <a:p>
            <a:pPr marL="109728" indent="0">
              <a:buNone/>
            </a:pPr>
            <a:r>
              <a:rPr lang="es-MX" dirty="0"/>
              <a:t>             Exportaciones=461,115 mdd </a:t>
            </a:r>
            <a:r>
              <a:rPr lang="es-MX" dirty="0">
                <a:solidFill>
                  <a:srgbClr val="FF0000"/>
                </a:solidFill>
              </a:rPr>
              <a:t>(+889 %)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dirty="0"/>
              <a:t>IMPACTO DEL NAFTA/TLCAN EN LA BALANZA COMERCIAL DE MÉXICO EN %</a:t>
            </a:r>
          </a:p>
        </p:txBody>
      </p:sp>
    </p:spTree>
    <p:extLst>
      <p:ext uri="{BB962C8B-B14F-4D97-AF65-F5344CB8AC3E}">
        <p14:creationId xmlns:p14="http://schemas.microsoft.com/office/powerpoint/2010/main" val="140020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/>
              <a:t>Introducción</a:t>
            </a:r>
          </a:p>
        </p:txBody>
      </p:sp>
      <p:sp>
        <p:nvSpPr>
          <p:cNvPr id="3" name="2 Rectángulo"/>
          <p:cNvSpPr/>
          <p:nvPr/>
        </p:nvSpPr>
        <p:spPr>
          <a:xfrm>
            <a:off x="734888" y="1484784"/>
            <a:ext cx="77255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latin typeface="Arial" pitchFamily="34" charset="0"/>
                <a:cs typeface="Arial" pitchFamily="34" charset="0"/>
              </a:rPr>
              <a:t>El ejercicio de la presente sesión está relacionado con el producto interno bruto de los EEUU para el año 2008 y con el análisis relacionado con cada uno de los componentes del PIB. </a:t>
            </a:r>
          </a:p>
          <a:p>
            <a:pPr algn="just"/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2400" dirty="0">
                <a:latin typeface="Arial" pitchFamily="34" charset="0"/>
                <a:cs typeface="Arial" pitchFamily="34" charset="0"/>
              </a:rPr>
              <a:t>Enseguida, abordaremos todo lo relacionado con los números, los datos y la cuentas relacionadas con la actividad económica de los países.</a:t>
            </a:r>
          </a:p>
          <a:p>
            <a:pPr algn="just"/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2400" i="1" dirty="0">
                <a:latin typeface="Arial" pitchFamily="34" charset="0"/>
                <a:cs typeface="Arial" pitchFamily="34" charset="0"/>
              </a:rPr>
              <a:t>   </a:t>
            </a:r>
          </a:p>
          <a:p>
            <a:pPr algn="just"/>
            <a:r>
              <a:rPr lang="es-MX" sz="2400" i="1" dirty="0">
                <a:latin typeface="Arial" pitchFamily="34" charset="0"/>
                <a:cs typeface="Arial" pitchFamily="34" charset="0"/>
              </a:rPr>
              <a:t> </a:t>
            </a:r>
            <a:endParaRPr lang="es-MX" sz="2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s-MX" sz="2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s-MX" sz="2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55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Balanza de Pagos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611560" y="1556792"/>
            <a:ext cx="79928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dirty="0">
                <a:latin typeface="Arial" pitchFamily="34" charset="0"/>
                <a:cs typeface="Arial" pitchFamily="34" charset="0"/>
              </a:rPr>
              <a:t>Las cuentas de la balanza de pagos de un país registran el comercio y las transacciones financieras de éste país con el exterior. Es decir, registra, en el caso de México, todas nuestras transacciones económicas que realizamos con el resto del mundo.</a:t>
            </a:r>
          </a:p>
          <a:p>
            <a:pPr algn="just"/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La balanza de pagos registra las transacciones económicas de nuestro país con el resto del mund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297361"/>
            <a:ext cx="4572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69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es-MX" dirty="0"/>
              <a:t>¿En qué se usa la Balanza de Pagos?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23528" y="1628800"/>
            <a:ext cx="83529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dirty="0">
                <a:latin typeface="Arial" pitchFamily="34" charset="0"/>
                <a:cs typeface="Arial" pitchFamily="34" charset="0"/>
              </a:rPr>
              <a:t>Es una herramienta que nos permite observar el comportamiento económico en relación a otros países, a los inversionistas les da señales para saber si es oportuno o no invertir en el país y, por otro lado, nos ofrece un panorama sobre cómo se administran nuestros recursos.</a:t>
            </a:r>
          </a:p>
        </p:txBody>
      </p:sp>
      <p:pic>
        <p:nvPicPr>
          <p:cNvPr id="2050" name="Picture 2" descr="http://www.laeconomia.com.mx/wp-content/uploads/balanza-de-pag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34" y="3429000"/>
            <a:ext cx="3933825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79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Estructura de la Balanza de Pagos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621904" y="1417638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20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Cuenta corriente </a:t>
            </a:r>
          </a:p>
          <a:p>
            <a:pPr marL="285750" indent="-285750">
              <a:buFont typeface="Arial" charset="0"/>
              <a:buChar char="•"/>
            </a:pPr>
            <a:endParaRPr lang="es-MX" sz="28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Cuenta de capital</a:t>
            </a:r>
          </a:p>
          <a:p>
            <a:pPr marL="285750" indent="-285750">
              <a:buFont typeface="Arial" charset="0"/>
              <a:buChar char="•"/>
            </a:pPr>
            <a:endParaRPr lang="es-MX" sz="28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Cuenta oficial de pagos</a:t>
            </a:r>
          </a:p>
          <a:p>
            <a:pPr marL="285750" indent="-285750">
              <a:buFont typeface="Arial" charset="0"/>
              <a:buChar char="•"/>
            </a:pPr>
            <a:endParaRPr lang="es-MX" sz="28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MX" sz="2800" dirty="0">
                <a:latin typeface="Arial" pitchFamily="34" charset="0"/>
                <a:cs typeface="Arial" pitchFamily="34" charset="0"/>
              </a:rPr>
              <a:t>Errores y omisiones</a:t>
            </a:r>
          </a:p>
        </p:txBody>
      </p:sp>
    </p:spTree>
    <p:extLst>
      <p:ext uri="{BB962C8B-B14F-4D97-AF65-F5344CB8AC3E}">
        <p14:creationId xmlns:p14="http://schemas.microsoft.com/office/powerpoint/2010/main" val="409553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9144000" cy="630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11413" y="6181892"/>
            <a:ext cx="28803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292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825352" y="2358008"/>
            <a:ext cx="6347048" cy="1143000"/>
          </a:xfrm>
        </p:spPr>
        <p:txBody>
          <a:bodyPr>
            <a:noAutofit/>
          </a:bodyPr>
          <a:lstStyle/>
          <a:p>
            <a:pPr algn="ctr"/>
            <a:r>
              <a:rPr lang="es-MX" sz="4000" dirty="0"/>
              <a:t>Balanza Comercial de Bienes y Servicios </a:t>
            </a:r>
          </a:p>
        </p:txBody>
      </p:sp>
    </p:spTree>
    <p:extLst>
      <p:ext uri="{BB962C8B-B14F-4D97-AF65-F5344CB8AC3E}">
        <p14:creationId xmlns:p14="http://schemas.microsoft.com/office/powerpoint/2010/main" val="197552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11560" y="1632282"/>
            <a:ext cx="78488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latin typeface="Arial" pitchFamily="34" charset="0"/>
                <a:cs typeface="Arial" pitchFamily="34" charset="0"/>
              </a:rPr>
              <a:t>La balanza comercial es la parte de la balanza de pagos que contempla las importaciones y exportaciones de mercancías o bienes tangibles.</a:t>
            </a:r>
          </a:p>
          <a:p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683568" y="5005625"/>
            <a:ext cx="76328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latin typeface="Arial" pitchFamily="34" charset="0"/>
                <a:cs typeface="Arial" pitchFamily="34" charset="0"/>
              </a:rPr>
              <a:t>Y se define como la diferencia que existe entre el total de las exportaciones menos el total de las importaciones que se llevan a cabo en el país.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75656" y="3645024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Balanza comercial = Exportaciones - Importaciones</a:t>
            </a:r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/>
              <a:t>Balanza Comercial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http://www.simbolosmatematicos.com/wp-content/uploads/2012/10/SIMBOLO-MAS-300x29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2462758"/>
            <a:ext cx="972727" cy="966242"/>
          </a:xfrm>
          <a:prstGeom prst="rect">
            <a:avLst/>
          </a:prstGeom>
          <a:noFill/>
        </p:spPr>
      </p:pic>
      <p:sp>
        <p:nvSpPr>
          <p:cNvPr id="7" name="6 Rectángulo"/>
          <p:cNvSpPr/>
          <p:nvPr/>
        </p:nvSpPr>
        <p:spPr>
          <a:xfrm>
            <a:off x="827584" y="2204864"/>
            <a:ext cx="66967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latin typeface="Arial" pitchFamily="34" charset="0"/>
                <a:cs typeface="Arial" pitchFamily="34" charset="0"/>
              </a:rPr>
              <a:t>Un superávit comercial implica que la cantidad de bienes y servicios que un país exporta es mayor a la cantidad de bienes que importa.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683568" y="476672"/>
            <a:ext cx="7552067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Superávit Balanza Comercial</a:t>
            </a:r>
            <a:endParaRPr lang="es-ES" dirty="0"/>
          </a:p>
        </p:txBody>
      </p:sp>
      <p:pic>
        <p:nvPicPr>
          <p:cNvPr id="4098" name="Picture 2" descr="http://perucom3.e3.pe/ima/0/0/0/8/9/8986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645024"/>
            <a:ext cx="3879912" cy="230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580817E994B5488BA8D9BE215B2B84" ma:contentTypeVersion="3" ma:contentTypeDescription="Create a new document." ma:contentTypeScope="" ma:versionID="003d605083cdd8b65cf930457d8cff5d">
  <xsd:schema xmlns:xsd="http://www.w3.org/2001/XMLSchema" xmlns:xs="http://www.w3.org/2001/XMLSchema" xmlns:p="http://schemas.microsoft.com/office/2006/metadata/properties" xmlns:ns2="0437ae1a-89d1-4fcb-8d9b-68184941ee39" targetNamespace="http://schemas.microsoft.com/office/2006/metadata/properties" ma:root="true" ma:fieldsID="aeb9e288dcd331f815c6152696aca2e7" ns2:_="">
    <xsd:import namespace="0437ae1a-89d1-4fcb-8d9b-68184941ee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7ae1a-89d1-4fcb-8d9b-68184941e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F27A62-D117-4D8C-BAFF-BCDB29DB6701}"/>
</file>

<file path=customXml/itemProps2.xml><?xml version="1.0" encoding="utf-8"?>
<ds:datastoreItem xmlns:ds="http://schemas.openxmlformats.org/officeDocument/2006/customXml" ds:itemID="{55B07E39-A8B6-4121-A2EA-F3AC730E06B9}"/>
</file>

<file path=customXml/itemProps3.xml><?xml version="1.0" encoding="utf-8"?>
<ds:datastoreItem xmlns:ds="http://schemas.openxmlformats.org/officeDocument/2006/customXml" ds:itemID="{79EDC665-0415-4BB2-9C95-76623BAE0144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1277</TotalTime>
  <Words>560</Words>
  <Application>Microsoft Office PowerPoint</Application>
  <PresentationFormat>Presentación en pantalla (4:3)</PresentationFormat>
  <Paragraphs>49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Lucida Sans Unicode</vt:lpstr>
      <vt:lpstr>Verdana</vt:lpstr>
      <vt:lpstr>Wingdings 2</vt:lpstr>
      <vt:lpstr>Wingdings 3</vt:lpstr>
      <vt:lpstr>Concurrencia</vt:lpstr>
      <vt:lpstr>CLASE 43  EJERCICIO PRODUCTO INTERNO BRUTO </vt:lpstr>
      <vt:lpstr>Introducción</vt:lpstr>
      <vt:lpstr>Balanza de Pagos</vt:lpstr>
      <vt:lpstr>¿En qué se usa la Balanza de Pagos?</vt:lpstr>
      <vt:lpstr>Estructura de la Balanza de Pagos</vt:lpstr>
      <vt:lpstr>Presentación de PowerPoint</vt:lpstr>
      <vt:lpstr>Balanza Comercial de Bienes y Servicios </vt:lpstr>
      <vt:lpstr>Balanza Comercial</vt:lpstr>
      <vt:lpstr>Presentación de PowerPoint</vt:lpstr>
      <vt:lpstr>Presentación de PowerPoint</vt:lpstr>
      <vt:lpstr>Presentación de PowerPoint</vt:lpstr>
      <vt:lpstr>Presentación de PowerPoint</vt:lpstr>
      <vt:lpstr>IMPACTO DEL NAFTA/TLCAN EN LA BALANZA COMERCIAL DE MÉXICO EN %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Balanza de Pagos Y Balanza Comercial de Bienes y Servicios</dc:title>
  <dc:creator>personal</dc:creator>
  <cp:lastModifiedBy>Juan Antonio Castillo Marrufo</cp:lastModifiedBy>
  <cp:revision>80</cp:revision>
  <dcterms:created xsi:type="dcterms:W3CDTF">2012-11-07T22:44:52Z</dcterms:created>
  <dcterms:modified xsi:type="dcterms:W3CDTF">2022-05-31T20:56:06Z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0x0101003D580817E994B5488BA8D9BE215B2B84</vt:lpwstr>
  </property>
</Properties>
</file>