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Override1.xml" ContentType="application/vnd.openxmlformats-officedocument.themeOverrid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85" r:id="rId4"/>
    <p:sldId id="286" r:id="rId5"/>
    <p:sldId id="258" r:id="rId6"/>
    <p:sldId id="259" r:id="rId7"/>
    <p:sldId id="260" r:id="rId8"/>
    <p:sldId id="261" r:id="rId9"/>
    <p:sldId id="262" r:id="rId10"/>
    <p:sldId id="263" r:id="rId11"/>
    <p:sldId id="264" r:id="rId12"/>
    <p:sldId id="265" r:id="rId13"/>
    <p:sldId id="266" r:id="rId14"/>
    <p:sldId id="267" r:id="rId15"/>
    <p:sldId id="270" r:id="rId16"/>
    <p:sldId id="274" r:id="rId17"/>
    <p:sldId id="276" r:id="rId18"/>
    <p:sldId id="278" r:id="rId19"/>
    <p:sldId id="279" r:id="rId20"/>
    <p:sldId id="280" r:id="rId21"/>
    <p:sldId id="281" r:id="rId22"/>
    <p:sldId id="282" r:id="rId23"/>
    <p:sldId id="283" r:id="rId24"/>
    <p:sldId id="284" r:id="rId25"/>
  </p:sldIdLst>
  <p:sldSz cx="9144000" cy="6858000" type="screen4x3"/>
  <p:notesSz cx="6858000" cy="9144000"/>
  <p:defaultTextStyle>
    <a:defPPr>
      <a:defRPr lang="es-MX"/>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EB86809E-3F69-4DD8-9CAC-D6651A768408}" type="datetimeFigureOut">
              <a:rPr lang="es-MX"/>
              <a:pPr>
                <a:defRPr/>
              </a:pPr>
              <a:t>31/05/2022</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MX"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484C62B4-886F-49D1-9E36-2186C14E9444}" type="slidenum">
              <a:rPr lang="es-MX"/>
              <a:pPr>
                <a:defRPr/>
              </a:pPr>
              <a:t>‹Nº›</a:t>
            </a:fld>
            <a:endParaRPr lang="es-MX"/>
          </a:p>
        </p:txBody>
      </p:sp>
    </p:spTree>
    <p:extLst>
      <p:ext uri="{BB962C8B-B14F-4D97-AF65-F5344CB8AC3E}">
        <p14:creationId xmlns:p14="http://schemas.microsoft.com/office/powerpoint/2010/main" val="37899050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1 Marcador de imagen de diapositiva"/>
          <p:cNvSpPr>
            <a:spLocks noGrp="1" noRot="1" noChangeAspect="1"/>
          </p:cNvSpPr>
          <p:nvPr>
            <p:ph type="sldImg"/>
          </p:nvPr>
        </p:nvSpPr>
        <p:spPr bwMode="auto">
          <a:noFill/>
          <a:ln>
            <a:solidFill>
              <a:srgbClr val="000000"/>
            </a:solidFill>
            <a:miter lim="800000"/>
            <a:headEnd/>
            <a:tailEnd/>
          </a:ln>
        </p:spPr>
      </p:sp>
      <p:sp>
        <p:nvSpPr>
          <p:cNvPr id="39938"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a:p>
        </p:txBody>
      </p:sp>
      <p:sp>
        <p:nvSpPr>
          <p:cNvPr id="39939"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08AADC-7B31-411E-A01D-1C8A2C328F89}" type="slidenum">
              <a:rPr lang="es-MX"/>
              <a:pPr fontAlgn="base">
                <a:spcBef>
                  <a:spcPct val="0"/>
                </a:spcBef>
                <a:spcAft>
                  <a:spcPct val="0"/>
                </a:spcAft>
              </a:pPr>
              <a:t>20</a:t>
            </a:fld>
            <a:endParaRPr lang="es-MX"/>
          </a:p>
        </p:txBody>
      </p:sp>
    </p:spTree>
    <p:extLst>
      <p:ext uri="{BB962C8B-B14F-4D97-AF65-F5344CB8AC3E}">
        <p14:creationId xmlns:p14="http://schemas.microsoft.com/office/powerpoint/2010/main" val="3290615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11 Rectángulo"/>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13 Rectángulo"/>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18 Rectángulo"/>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10 Conector recto"/>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19 Conector recto"/>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15 Conector recto"/>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5" name="21 Conector recto"/>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6"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22 Elipse"/>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23 Elipse"/>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25 Elipse"/>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24 Elipse"/>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7 Título"/>
          <p:cNvSpPr>
            <a:spLocks noGrp="1"/>
          </p:cNvSpPr>
          <p:nvPr>
            <p:ph type="ctrTitle"/>
          </p:nvPr>
        </p:nvSpPr>
        <p:spPr>
          <a:xfrm>
            <a:off x="2286000" y="3124200"/>
            <a:ext cx="6172200" cy="1894362"/>
          </a:xfrm>
        </p:spPr>
        <p:txBody>
          <a:bodyPr/>
          <a:lstStyle>
            <a:lvl1pPr>
              <a:defRPr b="1"/>
            </a:lvl1pPr>
          </a:lstStyle>
          <a:p>
            <a:r>
              <a:rPr lang="es-ES"/>
              <a:t>Haga clic para modificar el estilo de título del patrón</a:t>
            </a:r>
            <a:endParaRPr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a:t>Haga clic para modificar el estilo de subtítulo del patrón</a:t>
            </a:r>
            <a:endParaRPr lang="en-US"/>
          </a:p>
        </p:txBody>
      </p:sp>
      <p:sp>
        <p:nvSpPr>
          <p:cNvPr id="22" name="27 Marcador de fecha"/>
          <p:cNvSpPr>
            <a:spLocks noGrp="1"/>
          </p:cNvSpPr>
          <p:nvPr>
            <p:ph type="dt" sz="half" idx="10"/>
          </p:nvPr>
        </p:nvSpPr>
        <p:spPr bwMode="auto">
          <a:xfrm rot="5400000">
            <a:off x="7764463" y="1174750"/>
            <a:ext cx="2286000" cy="381000"/>
          </a:xfrm>
        </p:spPr>
        <p:txBody>
          <a:bodyPr/>
          <a:lstStyle>
            <a:lvl1pPr>
              <a:defRPr/>
            </a:lvl1pPr>
          </a:lstStyle>
          <a:p>
            <a:pPr>
              <a:defRPr/>
            </a:pPr>
            <a:fld id="{7B0D86BA-4494-4499-B038-5492D0A08AB0}" type="datetimeFigureOut">
              <a:rPr lang="es-MX"/>
              <a:pPr>
                <a:defRPr/>
              </a:pPr>
              <a:t>31/05/2022</a:t>
            </a:fld>
            <a:endParaRPr lang="es-MX"/>
          </a:p>
        </p:txBody>
      </p:sp>
      <p:sp>
        <p:nvSpPr>
          <p:cNvPr id="23" name="16 Marcador de pie de página"/>
          <p:cNvSpPr>
            <a:spLocks noGrp="1"/>
          </p:cNvSpPr>
          <p:nvPr>
            <p:ph type="ftr" sz="quarter" idx="11"/>
          </p:nvPr>
        </p:nvSpPr>
        <p:spPr bwMode="auto">
          <a:xfrm rot="5400000">
            <a:off x="7077076" y="4181475"/>
            <a:ext cx="3657600" cy="384175"/>
          </a:xfrm>
        </p:spPr>
        <p:txBody>
          <a:bodyPr/>
          <a:lstStyle>
            <a:lvl1pPr>
              <a:defRPr/>
            </a:lvl1pPr>
          </a:lstStyle>
          <a:p>
            <a:pPr>
              <a:defRPr/>
            </a:pPr>
            <a:endParaRPr lang="es-MX"/>
          </a:p>
        </p:txBody>
      </p:sp>
      <p:sp>
        <p:nvSpPr>
          <p:cNvPr id="24" name="28 Marcador de número de diapositiva"/>
          <p:cNvSpPr>
            <a:spLocks noGrp="1"/>
          </p:cNvSpPr>
          <p:nvPr>
            <p:ph type="sldNum" sz="quarter" idx="12"/>
          </p:nvPr>
        </p:nvSpPr>
        <p:spPr bwMode="auto">
          <a:xfrm>
            <a:off x="1325563" y="4929188"/>
            <a:ext cx="609600" cy="517525"/>
          </a:xfrm>
        </p:spPr>
        <p:txBody>
          <a:bodyPr/>
          <a:lstStyle>
            <a:lvl1pPr>
              <a:defRPr/>
            </a:lvl1pPr>
          </a:lstStyle>
          <a:p>
            <a:pPr>
              <a:defRPr/>
            </a:pPr>
            <a:fld id="{546F1B80-5B7F-48BC-94E4-589785212026}" type="slidenum">
              <a:rPr lang="es-MX"/>
              <a:pPr>
                <a:defRPr/>
              </a:pPr>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13 Marcador de fecha"/>
          <p:cNvSpPr>
            <a:spLocks noGrp="1"/>
          </p:cNvSpPr>
          <p:nvPr>
            <p:ph type="dt" sz="half" idx="10"/>
          </p:nvPr>
        </p:nvSpPr>
        <p:spPr/>
        <p:txBody>
          <a:bodyPr/>
          <a:lstStyle>
            <a:lvl1pPr>
              <a:defRPr/>
            </a:lvl1pPr>
          </a:lstStyle>
          <a:p>
            <a:pPr>
              <a:defRPr/>
            </a:pPr>
            <a:fld id="{1D630D42-5D3F-4A8B-BCF0-0CD6C16963CD}" type="datetimeFigureOut">
              <a:rPr lang="es-MX"/>
              <a:pPr>
                <a:defRPr/>
              </a:pPr>
              <a:t>31/05/2022</a:t>
            </a:fld>
            <a:endParaRPr lang="es-MX"/>
          </a:p>
        </p:txBody>
      </p:sp>
      <p:sp>
        <p:nvSpPr>
          <p:cNvPr id="5" name="2 Marcador de pie de página"/>
          <p:cNvSpPr>
            <a:spLocks noGrp="1"/>
          </p:cNvSpPr>
          <p:nvPr>
            <p:ph type="ftr" sz="quarter" idx="11"/>
          </p:nvPr>
        </p:nvSpPr>
        <p:spPr/>
        <p:txBody>
          <a:bodyPr/>
          <a:lstStyle>
            <a:lvl1pPr>
              <a:defRPr/>
            </a:lvl1pPr>
          </a:lstStyle>
          <a:p>
            <a:pPr>
              <a:defRPr/>
            </a:pPr>
            <a:endParaRPr lang="es-MX"/>
          </a:p>
        </p:txBody>
      </p:sp>
      <p:sp>
        <p:nvSpPr>
          <p:cNvPr id="6" name="22 Marcador de número de diapositiva"/>
          <p:cNvSpPr>
            <a:spLocks noGrp="1"/>
          </p:cNvSpPr>
          <p:nvPr>
            <p:ph type="sldNum" sz="quarter" idx="12"/>
          </p:nvPr>
        </p:nvSpPr>
        <p:spPr/>
        <p:txBody>
          <a:bodyPr/>
          <a:lstStyle>
            <a:lvl1pPr>
              <a:defRPr/>
            </a:lvl1pPr>
          </a:lstStyle>
          <a:p>
            <a:pPr>
              <a:defRPr/>
            </a:pPr>
            <a:fld id="{39BC612B-7F2A-4818-B5E1-703C5A2B718B}" type="slidenum">
              <a:rPr lang="es-MX"/>
              <a:pPr>
                <a:defRPr/>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lang="es-ES"/>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13 Marcador de fecha"/>
          <p:cNvSpPr>
            <a:spLocks noGrp="1"/>
          </p:cNvSpPr>
          <p:nvPr>
            <p:ph type="dt" sz="half" idx="10"/>
          </p:nvPr>
        </p:nvSpPr>
        <p:spPr/>
        <p:txBody>
          <a:bodyPr/>
          <a:lstStyle>
            <a:lvl1pPr>
              <a:defRPr/>
            </a:lvl1pPr>
          </a:lstStyle>
          <a:p>
            <a:pPr>
              <a:defRPr/>
            </a:pPr>
            <a:fld id="{70815590-B491-42AB-9479-6EB327E3654E}" type="datetimeFigureOut">
              <a:rPr lang="es-MX"/>
              <a:pPr>
                <a:defRPr/>
              </a:pPr>
              <a:t>31/05/2022</a:t>
            </a:fld>
            <a:endParaRPr lang="es-MX"/>
          </a:p>
        </p:txBody>
      </p:sp>
      <p:sp>
        <p:nvSpPr>
          <p:cNvPr id="5" name="2 Marcador de pie de página"/>
          <p:cNvSpPr>
            <a:spLocks noGrp="1"/>
          </p:cNvSpPr>
          <p:nvPr>
            <p:ph type="ftr" sz="quarter" idx="11"/>
          </p:nvPr>
        </p:nvSpPr>
        <p:spPr/>
        <p:txBody>
          <a:bodyPr/>
          <a:lstStyle>
            <a:lvl1pPr>
              <a:defRPr/>
            </a:lvl1pPr>
          </a:lstStyle>
          <a:p>
            <a:pPr>
              <a:defRPr/>
            </a:pPr>
            <a:endParaRPr lang="es-MX"/>
          </a:p>
        </p:txBody>
      </p:sp>
      <p:sp>
        <p:nvSpPr>
          <p:cNvPr id="6" name="22 Marcador de número de diapositiva"/>
          <p:cNvSpPr>
            <a:spLocks noGrp="1"/>
          </p:cNvSpPr>
          <p:nvPr>
            <p:ph type="sldNum" sz="quarter" idx="12"/>
          </p:nvPr>
        </p:nvSpPr>
        <p:spPr/>
        <p:txBody>
          <a:bodyPr/>
          <a:lstStyle>
            <a:lvl1pPr>
              <a:defRPr/>
            </a:lvl1pPr>
          </a:lstStyle>
          <a:p>
            <a:pPr>
              <a:defRPr/>
            </a:pPr>
            <a:fld id="{49ECD949-4CB4-47D8-ABA6-4726692C9BE6}" type="slidenum">
              <a:rPr lang="es-MX"/>
              <a:pPr>
                <a:defRPr/>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8" name="7 Marcador de contenido"/>
          <p:cNvSpPr>
            <a:spLocks noGrp="1"/>
          </p:cNvSpPr>
          <p:nvPr>
            <p:ph sz="quarter" idx="1"/>
          </p:nvPr>
        </p:nvSpPr>
        <p:spPr>
          <a:xfrm>
            <a:off x="457200" y="1600200"/>
            <a:ext cx="7467600" cy="487375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6 Marcador de fecha"/>
          <p:cNvSpPr>
            <a:spLocks noGrp="1"/>
          </p:cNvSpPr>
          <p:nvPr>
            <p:ph type="dt" sz="half" idx="10"/>
          </p:nvPr>
        </p:nvSpPr>
        <p:spPr/>
        <p:txBody>
          <a:bodyPr rtlCol="0"/>
          <a:lstStyle>
            <a:lvl1pPr>
              <a:defRPr/>
            </a:lvl1pPr>
          </a:lstStyle>
          <a:p>
            <a:pPr>
              <a:defRPr/>
            </a:pPr>
            <a:fld id="{17F6A2E8-F403-4B5D-A166-997E1CB72366}" type="datetimeFigureOut">
              <a:rPr lang="es-MX"/>
              <a:pPr>
                <a:defRPr/>
              </a:pPr>
              <a:t>31/05/2022</a:t>
            </a:fld>
            <a:endParaRPr lang="es-MX"/>
          </a:p>
        </p:txBody>
      </p:sp>
      <p:sp>
        <p:nvSpPr>
          <p:cNvPr id="5" name="8 Marcador de número de diapositiva"/>
          <p:cNvSpPr>
            <a:spLocks noGrp="1"/>
          </p:cNvSpPr>
          <p:nvPr>
            <p:ph type="sldNum" sz="quarter" idx="11"/>
          </p:nvPr>
        </p:nvSpPr>
        <p:spPr/>
        <p:txBody>
          <a:bodyPr rtlCol="0"/>
          <a:lstStyle>
            <a:lvl1pPr>
              <a:defRPr/>
            </a:lvl1pPr>
          </a:lstStyle>
          <a:p>
            <a:pPr>
              <a:defRPr/>
            </a:pPr>
            <a:fld id="{C61B2F3C-7324-4AD3-833A-2AEA2F35B299}" type="slidenum">
              <a:rPr lang="es-MX"/>
              <a:pPr>
                <a:defRPr/>
              </a:pPr>
              <a:t>‹Nº›</a:t>
            </a:fld>
            <a:endParaRPr lang="es-MX"/>
          </a:p>
        </p:txBody>
      </p:sp>
      <p:sp>
        <p:nvSpPr>
          <p:cNvPr id="6" name="9 Marcador de pie de página"/>
          <p:cNvSpPr>
            <a:spLocks noGrp="1"/>
          </p:cNvSpPr>
          <p:nvPr>
            <p:ph type="ftr" sz="quarter" idx="12"/>
          </p:nvPr>
        </p:nvSpPr>
        <p:spPr/>
        <p:txBody>
          <a:bodyPr rtlCol="0"/>
          <a:lstStyle>
            <a:lvl1pPr>
              <a:defRPr/>
            </a:lvl1pPr>
          </a:lstStyle>
          <a:p>
            <a:pPr>
              <a:defRPr/>
            </a:pPr>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4"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9 Rectángulo"/>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10 Rectángulo"/>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11 Rectángulo"/>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12 Conector recto"/>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14 Conector recto"/>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15 Conector recto"/>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19 Elipse"/>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20 Elipse"/>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21 Elipse"/>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22 Elipse"/>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25 Conector recto"/>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lang="es-ES"/>
              <a:t>Haga clic para modificar el estilo de título del patrón</a:t>
            </a:r>
            <a:endParaRPr lang="en-US"/>
          </a:p>
        </p:txBody>
      </p:sp>
      <p:sp>
        <p:nvSpPr>
          <p:cNvPr id="3" name="2 Marcador de texto"/>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a:t>Haga clic para modificar el estilo de texto del patrón</a:t>
            </a:r>
          </a:p>
        </p:txBody>
      </p:sp>
      <p:sp>
        <p:nvSpPr>
          <p:cNvPr id="20" name="3 Marcador de fecha"/>
          <p:cNvSpPr>
            <a:spLocks noGrp="1"/>
          </p:cNvSpPr>
          <p:nvPr>
            <p:ph type="dt" sz="half" idx="10"/>
          </p:nvPr>
        </p:nvSpPr>
        <p:spPr bwMode="auto">
          <a:xfrm rot="5400000">
            <a:off x="7762875" y="1169988"/>
            <a:ext cx="2286000" cy="381000"/>
          </a:xfrm>
        </p:spPr>
        <p:txBody>
          <a:bodyPr/>
          <a:lstStyle>
            <a:lvl1pPr>
              <a:defRPr/>
            </a:lvl1pPr>
          </a:lstStyle>
          <a:p>
            <a:pPr>
              <a:defRPr/>
            </a:pPr>
            <a:fld id="{74C160FD-5651-4E80-B193-62D7B58FA977}" type="datetimeFigureOut">
              <a:rPr lang="es-MX"/>
              <a:pPr>
                <a:defRPr/>
              </a:pPr>
              <a:t>31/05/2022</a:t>
            </a:fld>
            <a:endParaRPr lang="es-MX"/>
          </a:p>
        </p:txBody>
      </p:sp>
      <p:sp>
        <p:nvSpPr>
          <p:cNvPr id="21" name="4 Marcador de pie de página"/>
          <p:cNvSpPr>
            <a:spLocks noGrp="1"/>
          </p:cNvSpPr>
          <p:nvPr>
            <p:ph type="ftr" sz="quarter" idx="11"/>
          </p:nvPr>
        </p:nvSpPr>
        <p:spPr bwMode="auto">
          <a:xfrm rot="5400000">
            <a:off x="7077076" y="4178300"/>
            <a:ext cx="3657600" cy="384175"/>
          </a:xfrm>
        </p:spPr>
        <p:txBody>
          <a:bodyPr/>
          <a:lstStyle>
            <a:lvl1pPr>
              <a:defRPr/>
            </a:lvl1pPr>
          </a:lstStyle>
          <a:p>
            <a:pPr>
              <a:defRPr/>
            </a:pPr>
            <a:endParaRPr lang="es-MX"/>
          </a:p>
        </p:txBody>
      </p:sp>
      <p:sp>
        <p:nvSpPr>
          <p:cNvPr id="22" name="5 Marcador de número de diapositiva"/>
          <p:cNvSpPr>
            <a:spLocks noGrp="1"/>
          </p:cNvSpPr>
          <p:nvPr>
            <p:ph type="sldNum" sz="quarter" idx="12"/>
          </p:nvPr>
        </p:nvSpPr>
        <p:spPr bwMode="auto">
          <a:xfrm>
            <a:off x="1339850" y="4929188"/>
            <a:ext cx="609600" cy="517525"/>
          </a:xfrm>
        </p:spPr>
        <p:txBody>
          <a:bodyPr/>
          <a:lstStyle>
            <a:lvl1pPr>
              <a:defRPr/>
            </a:lvl1pPr>
          </a:lstStyle>
          <a:p>
            <a:pPr>
              <a:defRPr/>
            </a:pPr>
            <a:fld id="{E3E851DB-CF31-48B9-B13F-D2FFFA14082E}" type="slidenum">
              <a:rPr lang="es-MX"/>
              <a:pPr>
                <a:defRPr/>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9" name="8 Marcador de contenido"/>
          <p:cNvSpPr>
            <a:spLocks noGrp="1"/>
          </p:cNvSpPr>
          <p:nvPr>
            <p:ph sz="quarter" idx="1"/>
          </p:nvPr>
        </p:nvSpPr>
        <p:spPr>
          <a:xfrm>
            <a:off x="457200" y="1600200"/>
            <a:ext cx="3657600"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10 Marcador de contenido"/>
          <p:cNvSpPr>
            <a:spLocks noGrp="1"/>
          </p:cNvSpPr>
          <p:nvPr>
            <p:ph sz="quarter" idx="2"/>
          </p:nvPr>
        </p:nvSpPr>
        <p:spPr>
          <a:xfrm>
            <a:off x="4270248" y="1600200"/>
            <a:ext cx="3657600"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13 Marcador de fecha"/>
          <p:cNvSpPr>
            <a:spLocks noGrp="1"/>
          </p:cNvSpPr>
          <p:nvPr>
            <p:ph type="dt" sz="half" idx="10"/>
          </p:nvPr>
        </p:nvSpPr>
        <p:spPr/>
        <p:txBody>
          <a:bodyPr/>
          <a:lstStyle>
            <a:lvl1pPr>
              <a:defRPr/>
            </a:lvl1pPr>
          </a:lstStyle>
          <a:p>
            <a:pPr>
              <a:defRPr/>
            </a:pPr>
            <a:fld id="{80DF8BA8-5653-4460-8018-B5E1A23FFCC2}" type="datetimeFigureOut">
              <a:rPr lang="es-MX"/>
              <a:pPr>
                <a:defRPr/>
              </a:pPr>
              <a:t>31/05/2022</a:t>
            </a:fld>
            <a:endParaRPr lang="es-MX"/>
          </a:p>
        </p:txBody>
      </p:sp>
      <p:sp>
        <p:nvSpPr>
          <p:cNvPr id="6" name="2 Marcador de pie de página"/>
          <p:cNvSpPr>
            <a:spLocks noGrp="1"/>
          </p:cNvSpPr>
          <p:nvPr>
            <p:ph type="ftr" sz="quarter" idx="11"/>
          </p:nvPr>
        </p:nvSpPr>
        <p:spPr/>
        <p:txBody>
          <a:bodyPr/>
          <a:lstStyle>
            <a:lvl1pPr>
              <a:defRPr/>
            </a:lvl1pPr>
          </a:lstStyle>
          <a:p>
            <a:pPr>
              <a:defRPr/>
            </a:pPr>
            <a:endParaRPr lang="es-MX"/>
          </a:p>
        </p:txBody>
      </p:sp>
      <p:sp>
        <p:nvSpPr>
          <p:cNvPr id="7" name="22 Marcador de número de diapositiva"/>
          <p:cNvSpPr>
            <a:spLocks noGrp="1"/>
          </p:cNvSpPr>
          <p:nvPr>
            <p:ph type="sldNum" sz="quarter" idx="12"/>
          </p:nvPr>
        </p:nvSpPr>
        <p:spPr/>
        <p:txBody>
          <a:bodyPr/>
          <a:lstStyle>
            <a:lvl1pPr>
              <a:defRPr/>
            </a:lvl1pPr>
          </a:lstStyle>
          <a:p>
            <a:pPr>
              <a:defRPr/>
            </a:pPr>
            <a:fld id="{DF768998-52DD-4851-8CBD-C152BF670404}" type="slidenum">
              <a:rPr lang="es-MX"/>
              <a:pPr>
                <a:defRPr/>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lstStyle>
            <a:lvl1pPr>
              <a:defRPr/>
            </a:lvl1pPr>
          </a:lstStyle>
          <a:p>
            <a:r>
              <a:rPr lang="es-ES"/>
              <a:t>Haga clic para modificar el estilo de título del patrón</a:t>
            </a:r>
            <a:endParaRPr lang="en-US"/>
          </a:p>
        </p:txBody>
      </p:sp>
      <p:sp>
        <p:nvSpPr>
          <p:cNvPr id="11" name="10 Marcador de contenido"/>
          <p:cNvSpPr>
            <a:spLocks noGrp="1"/>
          </p:cNvSpPr>
          <p:nvPr>
            <p:ph sz="quarter" idx="2"/>
          </p:nvPr>
        </p:nvSpPr>
        <p:spPr>
          <a:xfrm>
            <a:off x="457200" y="2362200"/>
            <a:ext cx="3657600" cy="3886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3" name="12 Marcador de contenido"/>
          <p:cNvSpPr>
            <a:spLocks noGrp="1"/>
          </p:cNvSpPr>
          <p:nvPr>
            <p:ph sz="quarter" idx="4"/>
          </p:nvPr>
        </p:nvSpPr>
        <p:spPr>
          <a:xfrm>
            <a:off x="4371975" y="2362200"/>
            <a:ext cx="3657600" cy="3886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a:t>Haga clic para modificar el estilo de texto del patrón</a:t>
            </a:r>
          </a:p>
        </p:txBody>
      </p:sp>
      <p:sp>
        <p:nvSpPr>
          <p:cNvPr id="7" name="13 Marcador de fecha"/>
          <p:cNvSpPr>
            <a:spLocks noGrp="1"/>
          </p:cNvSpPr>
          <p:nvPr>
            <p:ph type="dt" sz="half" idx="10"/>
          </p:nvPr>
        </p:nvSpPr>
        <p:spPr/>
        <p:txBody>
          <a:bodyPr/>
          <a:lstStyle>
            <a:lvl1pPr>
              <a:defRPr/>
            </a:lvl1pPr>
          </a:lstStyle>
          <a:p>
            <a:pPr>
              <a:defRPr/>
            </a:pPr>
            <a:fld id="{D07CB6DE-184C-4B2E-83BB-09798CC2A191}" type="datetimeFigureOut">
              <a:rPr lang="es-MX"/>
              <a:pPr>
                <a:defRPr/>
              </a:pPr>
              <a:t>31/05/2022</a:t>
            </a:fld>
            <a:endParaRPr lang="es-MX"/>
          </a:p>
        </p:txBody>
      </p:sp>
      <p:sp>
        <p:nvSpPr>
          <p:cNvPr id="8" name="2 Marcador de pie de página"/>
          <p:cNvSpPr>
            <a:spLocks noGrp="1"/>
          </p:cNvSpPr>
          <p:nvPr>
            <p:ph type="ftr" sz="quarter" idx="11"/>
          </p:nvPr>
        </p:nvSpPr>
        <p:spPr/>
        <p:txBody>
          <a:bodyPr/>
          <a:lstStyle>
            <a:lvl1pPr>
              <a:defRPr/>
            </a:lvl1pPr>
          </a:lstStyle>
          <a:p>
            <a:pPr>
              <a:defRPr/>
            </a:pPr>
            <a:endParaRPr lang="es-MX"/>
          </a:p>
        </p:txBody>
      </p:sp>
      <p:sp>
        <p:nvSpPr>
          <p:cNvPr id="9" name="22 Marcador de número de diapositiva"/>
          <p:cNvSpPr>
            <a:spLocks noGrp="1"/>
          </p:cNvSpPr>
          <p:nvPr>
            <p:ph type="sldNum" sz="quarter" idx="12"/>
          </p:nvPr>
        </p:nvSpPr>
        <p:spPr/>
        <p:txBody>
          <a:bodyPr/>
          <a:lstStyle>
            <a:lvl1pPr>
              <a:defRPr/>
            </a:lvl1pPr>
          </a:lstStyle>
          <a:p>
            <a:pPr>
              <a:defRPr/>
            </a:pPr>
            <a:fld id="{A6F9E125-62FA-4091-9AAD-826AA77CC0FA}" type="slidenum">
              <a:rPr lang="es-MX"/>
              <a:pPr>
                <a:defRPr/>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5 Marcador de fecha"/>
          <p:cNvSpPr>
            <a:spLocks noGrp="1"/>
          </p:cNvSpPr>
          <p:nvPr>
            <p:ph type="dt" sz="half" idx="10"/>
          </p:nvPr>
        </p:nvSpPr>
        <p:spPr/>
        <p:txBody>
          <a:bodyPr rtlCol="0"/>
          <a:lstStyle>
            <a:lvl1pPr>
              <a:defRPr/>
            </a:lvl1pPr>
          </a:lstStyle>
          <a:p>
            <a:pPr>
              <a:defRPr/>
            </a:pPr>
            <a:fld id="{FE4F7BDC-07FF-4BAE-AFB0-3EA06C528CD3}" type="datetimeFigureOut">
              <a:rPr lang="es-MX"/>
              <a:pPr>
                <a:defRPr/>
              </a:pPr>
              <a:t>31/05/2022</a:t>
            </a:fld>
            <a:endParaRPr lang="es-MX"/>
          </a:p>
        </p:txBody>
      </p:sp>
      <p:sp>
        <p:nvSpPr>
          <p:cNvPr id="4" name="6 Marcador de número de diapositiva"/>
          <p:cNvSpPr>
            <a:spLocks noGrp="1"/>
          </p:cNvSpPr>
          <p:nvPr>
            <p:ph type="sldNum" sz="quarter" idx="11"/>
          </p:nvPr>
        </p:nvSpPr>
        <p:spPr/>
        <p:txBody>
          <a:bodyPr rtlCol="0"/>
          <a:lstStyle>
            <a:lvl1pPr>
              <a:defRPr/>
            </a:lvl1pPr>
          </a:lstStyle>
          <a:p>
            <a:pPr>
              <a:defRPr/>
            </a:pPr>
            <a:fld id="{A91243D3-AC66-426A-8F2C-54EEFF6AAA37}" type="slidenum">
              <a:rPr lang="es-MX"/>
              <a:pPr>
                <a:defRPr/>
              </a:pPr>
              <a:t>‹Nº›</a:t>
            </a:fld>
            <a:endParaRPr lang="es-MX"/>
          </a:p>
        </p:txBody>
      </p:sp>
      <p:sp>
        <p:nvSpPr>
          <p:cNvPr id="5" name="7 Marcador de pie de página"/>
          <p:cNvSpPr>
            <a:spLocks noGrp="1"/>
          </p:cNvSpPr>
          <p:nvPr>
            <p:ph type="ftr" sz="quarter" idx="12"/>
          </p:nvPr>
        </p:nvSpPr>
        <p:spPr/>
        <p:txBody>
          <a:bodyPr rtlCol="0"/>
          <a:lstStyle>
            <a:lvl1pPr>
              <a:defRPr/>
            </a:lvl1pPr>
          </a:lstStyle>
          <a:p>
            <a:pPr>
              <a:defRPr/>
            </a:pPr>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3 Marcador de fecha"/>
          <p:cNvSpPr>
            <a:spLocks noGrp="1"/>
          </p:cNvSpPr>
          <p:nvPr>
            <p:ph type="dt" sz="half" idx="10"/>
          </p:nvPr>
        </p:nvSpPr>
        <p:spPr/>
        <p:txBody>
          <a:bodyPr/>
          <a:lstStyle>
            <a:lvl1pPr>
              <a:defRPr/>
            </a:lvl1pPr>
          </a:lstStyle>
          <a:p>
            <a:pPr>
              <a:defRPr/>
            </a:pPr>
            <a:fld id="{4AF52BD8-196D-4CB7-919D-DF22E5331801}" type="datetimeFigureOut">
              <a:rPr lang="es-MX"/>
              <a:pPr>
                <a:defRPr/>
              </a:pPr>
              <a:t>31/05/2022</a:t>
            </a:fld>
            <a:endParaRPr lang="es-MX"/>
          </a:p>
        </p:txBody>
      </p:sp>
      <p:sp>
        <p:nvSpPr>
          <p:cNvPr id="3" name="2 Marcador de pie de página"/>
          <p:cNvSpPr>
            <a:spLocks noGrp="1"/>
          </p:cNvSpPr>
          <p:nvPr>
            <p:ph type="ftr" sz="quarter" idx="11"/>
          </p:nvPr>
        </p:nvSpPr>
        <p:spPr/>
        <p:txBody>
          <a:bodyPr/>
          <a:lstStyle>
            <a:lvl1pPr>
              <a:defRPr/>
            </a:lvl1pPr>
          </a:lstStyle>
          <a:p>
            <a:pPr>
              <a:defRPr/>
            </a:pPr>
            <a:endParaRPr lang="es-MX"/>
          </a:p>
        </p:txBody>
      </p:sp>
      <p:sp>
        <p:nvSpPr>
          <p:cNvPr id="4" name="22 Marcador de número de diapositiva"/>
          <p:cNvSpPr>
            <a:spLocks noGrp="1"/>
          </p:cNvSpPr>
          <p:nvPr>
            <p:ph type="sldNum" sz="quarter" idx="12"/>
          </p:nvPr>
        </p:nvSpPr>
        <p:spPr/>
        <p:txBody>
          <a:bodyPr/>
          <a:lstStyle>
            <a:lvl1pPr>
              <a:defRPr/>
            </a:lvl1pPr>
          </a:lstStyle>
          <a:p>
            <a:pPr>
              <a:defRPr/>
            </a:pPr>
            <a:fld id="{D6122C7D-4492-4AEB-A018-3B00D7C5608C}" type="slidenum">
              <a:rPr lang="es-MX"/>
              <a:pPr>
                <a:defRPr/>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6"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7" name="8 Conector recto"/>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8"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13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1 Título"/>
          <p:cNvSpPr>
            <a:spLocks noGrp="1"/>
          </p:cNvSpPr>
          <p:nvPr>
            <p:ph type="title"/>
          </p:nvPr>
        </p:nvSpPr>
        <p:spPr>
          <a:xfrm rot="5400000">
            <a:off x="3371850" y="3200400"/>
            <a:ext cx="6309360" cy="457200"/>
          </a:xfrm>
        </p:spPr>
        <p:txBody>
          <a:bodyPr/>
          <a:lstStyle>
            <a:lvl1pPr algn="l">
              <a:buNone/>
              <a:defRPr sz="2000" b="1" cap="small" baseline="0"/>
            </a:lvl1pPr>
          </a:lstStyle>
          <a:p>
            <a:r>
              <a:rPr lang="es-ES"/>
              <a:t>Haga clic para modificar el estilo de título del patrón</a:t>
            </a:r>
            <a:endParaRPr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s-ES"/>
              <a:t>Haga clic para modificar el estilo de texto del patrón</a:t>
            </a:r>
          </a:p>
        </p:txBody>
      </p:sp>
      <p:sp>
        <p:nvSpPr>
          <p:cNvPr id="18" name="17 Marcador de contenido"/>
          <p:cNvSpPr>
            <a:spLocks noGrp="1"/>
          </p:cNvSpPr>
          <p:nvPr>
            <p:ph sz="quarter" idx="1"/>
          </p:nvPr>
        </p:nvSpPr>
        <p:spPr>
          <a:xfrm>
            <a:off x="304800" y="274320"/>
            <a:ext cx="5638800" cy="632764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2" name="20 Marcador de fecha"/>
          <p:cNvSpPr>
            <a:spLocks noGrp="1"/>
          </p:cNvSpPr>
          <p:nvPr>
            <p:ph type="dt" sz="half" idx="10"/>
          </p:nvPr>
        </p:nvSpPr>
        <p:spPr/>
        <p:txBody>
          <a:bodyPr rtlCol="0"/>
          <a:lstStyle>
            <a:lvl1pPr>
              <a:defRPr/>
            </a:lvl1pPr>
          </a:lstStyle>
          <a:p>
            <a:pPr>
              <a:defRPr/>
            </a:pPr>
            <a:fld id="{40FF46E0-8BE3-4397-BB48-C93D2011C0FB}" type="datetimeFigureOut">
              <a:rPr lang="es-MX"/>
              <a:pPr>
                <a:defRPr/>
              </a:pPr>
              <a:t>31/05/2022</a:t>
            </a:fld>
            <a:endParaRPr lang="es-MX"/>
          </a:p>
        </p:txBody>
      </p:sp>
      <p:sp>
        <p:nvSpPr>
          <p:cNvPr id="13" name="21 Marcador de número de diapositiva"/>
          <p:cNvSpPr>
            <a:spLocks noGrp="1"/>
          </p:cNvSpPr>
          <p:nvPr>
            <p:ph type="sldNum" sz="quarter" idx="11"/>
          </p:nvPr>
        </p:nvSpPr>
        <p:spPr/>
        <p:txBody>
          <a:bodyPr rtlCol="0"/>
          <a:lstStyle>
            <a:lvl1pPr>
              <a:defRPr/>
            </a:lvl1pPr>
          </a:lstStyle>
          <a:p>
            <a:pPr>
              <a:defRPr/>
            </a:pPr>
            <a:fld id="{CC139AA1-7C4D-438F-A2BE-C60DB4D6ADC7}" type="slidenum">
              <a:rPr lang="es-MX"/>
              <a:pPr>
                <a:defRPr/>
              </a:pPr>
              <a:t>‹Nº›</a:t>
            </a:fld>
            <a:endParaRPr lang="es-MX"/>
          </a:p>
        </p:txBody>
      </p:sp>
      <p:sp>
        <p:nvSpPr>
          <p:cNvPr id="14" name="22 Marcador de pie de página"/>
          <p:cNvSpPr>
            <a:spLocks noGrp="1"/>
          </p:cNvSpPr>
          <p:nvPr>
            <p:ph type="ftr" sz="quarter" idx="12"/>
          </p:nvPr>
        </p:nvSpPr>
        <p:spPr/>
        <p:txBody>
          <a:bodyPr rtlCol="0"/>
          <a:lstStyle>
            <a:lvl1pPr>
              <a:defRPr/>
            </a:lvl1pPr>
          </a:lstStyle>
          <a:p>
            <a:pPr>
              <a:defRPr/>
            </a:pPr>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12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11" name="19 Conector recto"/>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 name="1 Título"/>
          <p:cNvSpPr>
            <a:spLocks noGrp="1"/>
          </p:cNvSpPr>
          <p:nvPr>
            <p:ph type="title"/>
          </p:nvPr>
        </p:nvSpPr>
        <p:spPr>
          <a:xfrm rot="5400000">
            <a:off x="3350133" y="3200400"/>
            <a:ext cx="6309360" cy="457200"/>
          </a:xfrm>
        </p:spPr>
        <p:txBody>
          <a:bodyPr/>
          <a:lstStyle>
            <a:lvl1pPr algn="l">
              <a:buNone/>
              <a:defRPr sz="2000" b="1"/>
            </a:lvl1pPr>
          </a:lstStyle>
          <a:p>
            <a:r>
              <a:rPr lang="es-ES"/>
              <a:t>Haga clic para modificar el estilo de título del patrón</a:t>
            </a:r>
            <a:endParaRPr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s-ES" noProof="0"/>
              <a:t>Haga clic en el icono para agregar una imagen</a:t>
            </a:r>
            <a:endParaRPr lang="en-US" noProof="0"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s-ES"/>
              <a:t>Haga clic para modificar el estilo de texto del patrón</a:t>
            </a:r>
          </a:p>
        </p:txBody>
      </p:sp>
      <p:sp>
        <p:nvSpPr>
          <p:cNvPr id="12" name="16 Marcador de fecha"/>
          <p:cNvSpPr>
            <a:spLocks noGrp="1"/>
          </p:cNvSpPr>
          <p:nvPr>
            <p:ph type="dt" sz="half" idx="10"/>
          </p:nvPr>
        </p:nvSpPr>
        <p:spPr/>
        <p:txBody>
          <a:bodyPr rtlCol="0"/>
          <a:lstStyle>
            <a:lvl1pPr>
              <a:defRPr/>
            </a:lvl1pPr>
          </a:lstStyle>
          <a:p>
            <a:pPr>
              <a:defRPr/>
            </a:pPr>
            <a:fld id="{75E1DE94-5E8B-498B-A822-813BA4BBBA7D}" type="datetimeFigureOut">
              <a:rPr lang="es-MX"/>
              <a:pPr>
                <a:defRPr/>
              </a:pPr>
              <a:t>31/05/2022</a:t>
            </a:fld>
            <a:endParaRPr lang="es-MX"/>
          </a:p>
        </p:txBody>
      </p:sp>
      <p:sp>
        <p:nvSpPr>
          <p:cNvPr id="13" name="17 Marcador de número de diapositiva"/>
          <p:cNvSpPr>
            <a:spLocks noGrp="1"/>
          </p:cNvSpPr>
          <p:nvPr>
            <p:ph type="sldNum" sz="quarter" idx="11"/>
          </p:nvPr>
        </p:nvSpPr>
        <p:spPr/>
        <p:txBody>
          <a:bodyPr rtlCol="0"/>
          <a:lstStyle>
            <a:lvl1pPr>
              <a:defRPr/>
            </a:lvl1pPr>
          </a:lstStyle>
          <a:p>
            <a:pPr>
              <a:defRPr/>
            </a:pPr>
            <a:fld id="{9AA4CE19-5BBC-45A9-8049-E421F31CAC8D}" type="slidenum">
              <a:rPr lang="es-MX"/>
              <a:pPr>
                <a:defRPr/>
              </a:pPr>
              <a:t>‹Nº›</a:t>
            </a:fld>
            <a:endParaRPr lang="es-MX"/>
          </a:p>
        </p:txBody>
      </p:sp>
      <p:sp>
        <p:nvSpPr>
          <p:cNvPr id="14" name="20 Marcador de pie de página"/>
          <p:cNvSpPr>
            <a:spLocks noGrp="1"/>
          </p:cNvSpPr>
          <p:nvPr>
            <p:ph type="ftr" sz="quarter" idx="12"/>
          </p:nvPr>
        </p:nvSpPr>
        <p:spPr/>
        <p:txBody>
          <a:bodyPr rtlCol="0"/>
          <a:lstStyle>
            <a:lvl1pPr>
              <a:defRPr/>
            </a:lvl1pPr>
          </a:lstStyle>
          <a:p>
            <a:pPr>
              <a:defRPr/>
            </a:pPr>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lang="es-ES"/>
              <a:t>Haga clic para modificar el estilo de título del patrón</a:t>
            </a:r>
            <a:endParaRPr lang="en-US"/>
          </a:p>
        </p:txBody>
      </p:sp>
      <p:sp>
        <p:nvSpPr>
          <p:cNvPr id="1028" name="12 Marcador de texto"/>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4" name="13 Marcador de fecha"/>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smtClean="0">
                <a:solidFill>
                  <a:schemeClr val="tx2"/>
                </a:solidFill>
                <a:latin typeface="+mn-lt"/>
              </a:defRPr>
            </a:lvl1pPr>
          </a:lstStyle>
          <a:p>
            <a:pPr>
              <a:defRPr/>
            </a:pPr>
            <a:fld id="{3F6D014C-0B69-4341-AB71-B0E649D06B61}" type="datetimeFigureOut">
              <a:rPr lang="es-MX"/>
              <a:pPr>
                <a:defRPr/>
              </a:pPr>
              <a:t>31/05/2022</a:t>
            </a:fld>
            <a:endParaRPr lang="es-MX"/>
          </a:p>
        </p:txBody>
      </p:sp>
      <p:sp>
        <p:nvSpPr>
          <p:cNvPr id="3" name="2 Marcador de pie de página"/>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defRPr>
            </a:lvl1pPr>
          </a:lstStyle>
          <a:p>
            <a:pPr>
              <a:defRPr/>
            </a:pPr>
            <a:endParaRPr lang="es-MX"/>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11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22 Marcador de número de diapositiva"/>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E208FDD0-7C3A-407F-9CED-1C053868442B}" type="slidenum">
              <a:rPr lang="es-MX"/>
              <a:pPr>
                <a:defRPr/>
              </a:pPr>
              <a:t>‹Nº›</a:t>
            </a:fld>
            <a:endParaRPr lang="es-MX"/>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1" r:id="rId4"/>
    <p:sldLayoutId id="2147483670" r:id="rId5"/>
    <p:sldLayoutId id="2147483675" r:id="rId6"/>
    <p:sldLayoutId id="2147483669" r:id="rId7"/>
    <p:sldLayoutId id="2147483676" r:id="rId8"/>
    <p:sldLayoutId id="2147483677" r:id="rId9"/>
    <p:sldLayoutId id="2147483668" r:id="rId10"/>
    <p:sldLayoutId id="2147483667" r:id="rId11"/>
  </p:sldLayoutIdLst>
  <p:txStyles>
    <p:title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gif"/></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188640"/>
            <a:ext cx="8712968" cy="4752528"/>
          </a:xfrm>
        </p:spPr>
        <p:txBody>
          <a:bodyPr>
            <a:normAutofit/>
          </a:bodyPr>
          <a:lstStyle/>
          <a:p>
            <a:pPr algn="ctr" fontAlgn="auto">
              <a:spcAft>
                <a:spcPts val="0"/>
              </a:spcAft>
              <a:defRPr/>
            </a:pPr>
            <a:r>
              <a:rPr lang="es-MX" sz="4000" dirty="0"/>
              <a:t>CLASE  44</a:t>
            </a:r>
            <a:br>
              <a:rPr lang="es-MX" sz="3200" dirty="0"/>
            </a:br>
            <a:br>
              <a:rPr lang="es-MX" sz="3600" dirty="0"/>
            </a:br>
            <a:br>
              <a:rPr lang="es-MX" sz="2400" dirty="0"/>
            </a:br>
            <a:r>
              <a:rPr lang="es-MX" sz="2700" dirty="0"/>
              <a:t>5.2 IMPORTANCIA DEL COMERCIO INTERNACIONAL</a:t>
            </a:r>
            <a:br>
              <a:rPr lang="es-MX" sz="2700" dirty="0"/>
            </a:br>
            <a:br>
              <a:rPr lang="es-MX" sz="2700" dirty="0"/>
            </a:br>
            <a:br>
              <a:rPr lang="es-MX" sz="2400" dirty="0"/>
            </a:br>
            <a:br>
              <a:rPr lang="es-MX" sz="2400" dirty="0"/>
            </a:br>
            <a:endParaRPr lang="es-MX" sz="2400" dirty="0"/>
          </a:p>
        </p:txBody>
      </p:sp>
      <p:sp>
        <p:nvSpPr>
          <p:cNvPr id="14338" name="2 Subtítulo"/>
          <p:cNvSpPr>
            <a:spLocks noGrp="1"/>
          </p:cNvSpPr>
          <p:nvPr>
            <p:ph type="subTitle" idx="1"/>
          </p:nvPr>
        </p:nvSpPr>
        <p:spPr>
          <a:xfrm>
            <a:off x="5292080" y="5003801"/>
            <a:ext cx="3166120" cy="1017488"/>
          </a:xfrm>
        </p:spPr>
        <p:txBody>
          <a:bodyPr/>
          <a:lstStyle/>
          <a:p>
            <a:pPr algn="r"/>
            <a:r>
              <a:rPr lang="es-MX" dirty="0"/>
              <a:t>Junio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6632"/>
            <a:ext cx="7467600" cy="720080"/>
          </a:xfrm>
        </p:spPr>
        <p:txBody>
          <a:bodyPr>
            <a:normAutofit/>
          </a:bodyPr>
          <a:lstStyle/>
          <a:p>
            <a:pPr algn="ctr" fontAlgn="auto">
              <a:spcAft>
                <a:spcPts val="0"/>
              </a:spcAft>
              <a:defRPr/>
            </a:pPr>
            <a:r>
              <a:rPr lang="es-MX" sz="3600" dirty="0"/>
              <a:t>Política Comercial</a:t>
            </a:r>
            <a:r>
              <a:rPr lang="es-MX" dirty="0"/>
              <a:t>	</a:t>
            </a:r>
          </a:p>
        </p:txBody>
      </p:sp>
      <p:sp>
        <p:nvSpPr>
          <p:cNvPr id="21506" name="2 Marcador de contenido"/>
          <p:cNvSpPr>
            <a:spLocks noGrp="1"/>
          </p:cNvSpPr>
          <p:nvPr>
            <p:ph sz="quarter" idx="1"/>
          </p:nvPr>
        </p:nvSpPr>
        <p:spPr>
          <a:xfrm>
            <a:off x="251520" y="836712"/>
            <a:ext cx="8712968" cy="5853137"/>
          </a:xfrm>
        </p:spPr>
        <p:txBody>
          <a:bodyPr/>
          <a:lstStyle/>
          <a:p>
            <a:pPr marL="0" indent="0">
              <a:buNone/>
            </a:pPr>
            <a:endParaRPr lang="es-MX" dirty="0"/>
          </a:p>
          <a:p>
            <a:r>
              <a:rPr lang="es-MX" dirty="0"/>
              <a:t>Dumping</a:t>
            </a:r>
          </a:p>
          <a:p>
            <a:pPr lvl="1" algn="just"/>
            <a:r>
              <a:rPr lang="es-MX" dirty="0"/>
              <a:t>Es una situación que se presenta cuando el precio de un producto que se vende en el país importador, es inferior al precio al cual se produce y/o vende dicho producto en el mercado del país exportador.</a:t>
            </a:r>
          </a:p>
          <a:p>
            <a:pPr marL="366713" lvl="1" indent="0" algn="just">
              <a:buNone/>
            </a:pPr>
            <a:endParaRPr lang="es-MX" dirty="0"/>
          </a:p>
          <a:p>
            <a:pPr lvl="1" algn="just"/>
            <a:r>
              <a:rPr lang="es-MX" dirty="0"/>
              <a:t>Suele ser motivo de gran cantidad de controversias ante la Organización Mundial de Comercio (OMC).</a:t>
            </a:r>
          </a:p>
          <a:p>
            <a:pPr lvl="1" algn="just"/>
            <a:endParaRPr lang="es-MX" dirty="0"/>
          </a:p>
          <a:p>
            <a:pPr lvl="1" algn="just"/>
            <a:r>
              <a:rPr lang="es-MX" dirty="0"/>
              <a:t>Ejemplo: EEUU acusa a Brasil de dumping en la venta del acero brasileño en su mercado. ¿Porqué? Tiene información de que el gobierno de Brasil otorga subsidios a los productores de acero como venderles la electricidad  a menor costo y no cobrarles impuestos y con ello el acero llega al mercado de EEUU a un precio menor.</a:t>
            </a:r>
          </a:p>
          <a:p>
            <a:endParaRPr lang="es-MX" dirty="0"/>
          </a:p>
          <a:p>
            <a:pPr marL="0" indent="0">
              <a:buNone/>
            </a:pPr>
            <a:endParaRPr lang="es-MX"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922114"/>
          </a:xfrm>
        </p:spPr>
        <p:txBody>
          <a:bodyPr>
            <a:normAutofit/>
          </a:bodyPr>
          <a:lstStyle/>
          <a:p>
            <a:pPr algn="ctr" fontAlgn="auto">
              <a:spcAft>
                <a:spcPts val="0"/>
              </a:spcAft>
              <a:defRPr/>
            </a:pPr>
            <a:r>
              <a:rPr lang="es-MX" sz="3600" dirty="0"/>
              <a:t>Política Comercial</a:t>
            </a:r>
          </a:p>
        </p:txBody>
      </p:sp>
      <p:sp>
        <p:nvSpPr>
          <p:cNvPr id="22530" name="2 Marcador de contenido"/>
          <p:cNvSpPr>
            <a:spLocks noGrp="1"/>
          </p:cNvSpPr>
          <p:nvPr>
            <p:ph sz="quarter" idx="1"/>
          </p:nvPr>
        </p:nvSpPr>
        <p:spPr>
          <a:xfrm>
            <a:off x="457200" y="1600200"/>
            <a:ext cx="7467600" cy="4873625"/>
          </a:xfrm>
        </p:spPr>
        <p:txBody>
          <a:bodyPr/>
          <a:lstStyle/>
          <a:p>
            <a:pPr marL="0" indent="0">
              <a:buNone/>
            </a:pPr>
            <a:endParaRPr lang="es-MX" dirty="0"/>
          </a:p>
          <a:p>
            <a:r>
              <a:rPr lang="es-MX" dirty="0"/>
              <a:t>Guerra Comercial</a:t>
            </a:r>
          </a:p>
          <a:p>
            <a:pPr lvl="1"/>
            <a:endParaRPr lang="es-MX" dirty="0"/>
          </a:p>
          <a:p>
            <a:pPr lvl="1" algn="just"/>
            <a:r>
              <a:rPr lang="es-MX" dirty="0"/>
              <a:t>La Guerra comercial consiste en la adopción por parte de uno o varios países de tarifas o barreras al comercio con uno o varios países. El mejor ejemplo lo tenemos desde hace varios años con EEUU y China.</a:t>
            </a:r>
          </a:p>
          <a:p>
            <a:pPr marL="366713" lvl="1" indent="0" algn="just">
              <a:buNone/>
            </a:pPr>
            <a:endParaRPr lang="es-MX" dirty="0"/>
          </a:p>
          <a:p>
            <a:pPr lvl="1" algn="just"/>
            <a:r>
              <a:rPr lang="es-MX" dirty="0"/>
              <a:t> Este término es antónimo de Libre Comercio.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fontAlgn="auto">
              <a:spcAft>
                <a:spcPts val="0"/>
              </a:spcAft>
              <a:defRPr/>
            </a:pPr>
            <a:r>
              <a:rPr lang="es-MX" dirty="0"/>
              <a:t>¿</a:t>
            </a:r>
            <a:r>
              <a:rPr lang="es-MX" sz="3200" dirty="0"/>
              <a:t>QUÈ IMPULSA AL COMERCIO INTERNACIONAL?</a:t>
            </a:r>
          </a:p>
        </p:txBody>
      </p:sp>
      <p:sp>
        <p:nvSpPr>
          <p:cNvPr id="23554" name="2 Marcador de contenido"/>
          <p:cNvSpPr>
            <a:spLocks noGrp="1"/>
          </p:cNvSpPr>
          <p:nvPr>
            <p:ph sz="quarter" idx="1"/>
          </p:nvPr>
        </p:nvSpPr>
        <p:spPr>
          <a:xfrm>
            <a:off x="251520" y="1600200"/>
            <a:ext cx="8568952" cy="4997152"/>
          </a:xfrm>
        </p:spPr>
        <p:txBody>
          <a:bodyPr/>
          <a:lstStyle/>
          <a:p>
            <a:pPr marL="0" indent="0" algn="just">
              <a:buNone/>
            </a:pPr>
            <a:r>
              <a:rPr lang="es-MX" dirty="0">
                <a:solidFill>
                  <a:srgbClr val="FF0000"/>
                </a:solidFill>
              </a:rPr>
              <a:t>La ventaja comparativa </a:t>
            </a:r>
            <a:r>
              <a:rPr lang="es-MX" dirty="0"/>
              <a:t>es la fuerza fundamental que impulsa al comercio mundial.</a:t>
            </a:r>
          </a:p>
          <a:p>
            <a:pPr marL="0" indent="0" algn="just">
              <a:buNone/>
            </a:pPr>
            <a:endParaRPr lang="es-MX" dirty="0"/>
          </a:p>
          <a:p>
            <a:pPr marL="0" indent="0" algn="just">
              <a:buNone/>
            </a:pPr>
            <a:r>
              <a:rPr lang="es-MX" dirty="0"/>
              <a:t>La ventaja comparativa es una situación en la que una persona, empresa o país  realiza una actividad o produce un bien a un costo más bajo al que lo realizaría cualquier otra persona, empresa o país.</a:t>
            </a:r>
          </a:p>
          <a:p>
            <a:pPr marL="0" indent="0" algn="just">
              <a:buNone/>
            </a:pPr>
            <a:endParaRPr lang="es-MX" dirty="0"/>
          </a:p>
          <a:p>
            <a:pPr marL="0" indent="0" algn="just">
              <a:buNone/>
            </a:pPr>
            <a:r>
              <a:rPr lang="es-MX" sz="2000" b="1" dirty="0"/>
              <a:t>China:</a:t>
            </a:r>
            <a:r>
              <a:rPr lang="es-MX" sz="2000" dirty="0"/>
              <a:t> Tiene ventaja comparativa para producir  productos como: ropa, zapatos, teléfonos móviles, etc.</a:t>
            </a:r>
          </a:p>
          <a:p>
            <a:pPr marL="0" indent="0" algn="just">
              <a:buNone/>
            </a:pPr>
            <a:r>
              <a:rPr lang="es-MX" sz="2000" b="1" dirty="0"/>
              <a:t>México:</a:t>
            </a:r>
            <a:r>
              <a:rPr lang="es-MX" sz="2000" dirty="0"/>
              <a:t> Tiene ventaja comparativa para ensamblar automóviles y producir autopartes.</a:t>
            </a:r>
          </a:p>
          <a:p>
            <a:pPr marL="0" indent="0" algn="just">
              <a:buNone/>
            </a:pPr>
            <a:r>
              <a:rPr lang="es-MX" sz="2000" b="1" dirty="0"/>
              <a:t>EEUU: </a:t>
            </a:r>
            <a:r>
              <a:rPr lang="es-MX" sz="2000" dirty="0"/>
              <a:t>Tiene ventaja comparativa para producir aviones.</a:t>
            </a:r>
          </a:p>
          <a:p>
            <a:pPr lvl="1"/>
            <a:endParaRPr lang="es-MX"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274638"/>
            <a:ext cx="8064896" cy="1066130"/>
          </a:xfrm>
        </p:spPr>
        <p:txBody>
          <a:bodyPr>
            <a:normAutofit/>
          </a:bodyPr>
          <a:lstStyle/>
          <a:p>
            <a:pPr algn="ctr" fontAlgn="auto">
              <a:spcAft>
                <a:spcPts val="0"/>
              </a:spcAft>
              <a:defRPr/>
            </a:pPr>
            <a:r>
              <a:rPr lang="es-MX" dirty="0"/>
              <a:t>RADIOGRAFÌA DEL COMERCIO EXTERIOR MEXICANO EN 2019</a:t>
            </a:r>
          </a:p>
        </p:txBody>
      </p:sp>
      <p:sp>
        <p:nvSpPr>
          <p:cNvPr id="24578" name="2 Marcador de contenido"/>
          <p:cNvSpPr>
            <a:spLocks noGrp="1"/>
          </p:cNvSpPr>
          <p:nvPr>
            <p:ph sz="quarter" idx="1"/>
          </p:nvPr>
        </p:nvSpPr>
        <p:spPr>
          <a:xfrm>
            <a:off x="323528" y="1484784"/>
            <a:ext cx="8496944" cy="5256584"/>
          </a:xfrm>
        </p:spPr>
        <p:txBody>
          <a:bodyPr/>
          <a:lstStyle/>
          <a:p>
            <a:pPr marL="0" indent="0" algn="just">
              <a:buNone/>
            </a:pPr>
            <a:endParaRPr lang="es-MX" sz="2000" b="1" dirty="0"/>
          </a:p>
          <a:p>
            <a:pPr marL="0" indent="0">
              <a:buNone/>
            </a:pPr>
            <a:r>
              <a:rPr lang="es-MX" sz="2000" dirty="0"/>
              <a:t>Exportaciones totales de México 2019</a:t>
            </a:r>
            <a:r>
              <a:rPr lang="es-MX" sz="2000" b="1" dirty="0"/>
              <a:t>: </a:t>
            </a:r>
            <a:r>
              <a:rPr lang="es-MX" b="1" dirty="0"/>
              <a:t>461,115,600,000 usd</a:t>
            </a:r>
          </a:p>
          <a:p>
            <a:pPr marL="0" indent="0">
              <a:buNone/>
            </a:pPr>
            <a:r>
              <a:rPr lang="es-MX" sz="1800" dirty="0"/>
              <a:t>   Exportaciones petroleras:                                        25,984,900,000</a:t>
            </a:r>
          </a:p>
          <a:p>
            <a:pPr marL="0" indent="0">
              <a:buNone/>
            </a:pPr>
            <a:r>
              <a:rPr lang="es-MX" sz="1800" dirty="0"/>
              <a:t>   Exportaciones no petroleras:                                 435,130,700,000</a:t>
            </a:r>
          </a:p>
          <a:p>
            <a:pPr marL="0" indent="0">
              <a:buNone/>
            </a:pPr>
            <a:r>
              <a:rPr lang="es-MX" sz="1800" dirty="0"/>
              <a:t>      Exportaciones manufactureras:                         410,836,200,000</a:t>
            </a:r>
          </a:p>
          <a:p>
            <a:pPr marL="0" indent="0">
              <a:buNone/>
            </a:pPr>
            <a:r>
              <a:rPr lang="es-MX" sz="1800" dirty="0"/>
              <a:t>         </a:t>
            </a:r>
            <a:r>
              <a:rPr lang="es-MX" sz="1800" dirty="0">
                <a:solidFill>
                  <a:srgbClr val="FF0000"/>
                </a:solidFill>
              </a:rPr>
              <a:t>Exportaciones automotrices:                           147,756,600,000</a:t>
            </a:r>
          </a:p>
          <a:p>
            <a:pPr marL="0" indent="0">
              <a:buNone/>
            </a:pPr>
            <a:endParaRPr lang="es-MX" sz="1800" dirty="0"/>
          </a:p>
          <a:p>
            <a:pPr marL="0" indent="0">
              <a:buNone/>
            </a:pPr>
            <a:r>
              <a:rPr lang="es-MX" sz="1800" dirty="0"/>
              <a:t>Importaciones totales de México 2019: </a:t>
            </a:r>
            <a:r>
              <a:rPr lang="es-MX" b="1" dirty="0"/>
              <a:t>455,295,300,000 usd </a:t>
            </a:r>
          </a:p>
          <a:p>
            <a:pPr marL="0" indent="0">
              <a:buNone/>
            </a:pPr>
            <a:r>
              <a:rPr lang="es-MX" sz="1800" dirty="0"/>
              <a:t>   Importaciones petroleras:                                        47,206,900,000</a:t>
            </a:r>
          </a:p>
          <a:p>
            <a:pPr marL="0" indent="0">
              <a:buNone/>
            </a:pPr>
            <a:r>
              <a:rPr lang="es-MX" sz="1800" dirty="0"/>
              <a:t>   Importaciones no petroleras:                                 408,088,400,000</a:t>
            </a:r>
          </a:p>
          <a:p>
            <a:pPr marL="0" indent="0">
              <a:buNone/>
            </a:pPr>
            <a:r>
              <a:rPr lang="es-MX" sz="1800" dirty="0"/>
              <a:t>     Importaciones de bienes de consumo:                   61,167,800,000</a:t>
            </a:r>
          </a:p>
          <a:p>
            <a:pPr marL="0" indent="0">
              <a:buNone/>
            </a:pPr>
            <a:r>
              <a:rPr lang="es-MX" sz="1800" dirty="0"/>
              <a:t>      Importaciones de bienes intermedios (No P)     322,448,900,000</a:t>
            </a:r>
          </a:p>
          <a:p>
            <a:pPr marL="0" indent="0">
              <a:buNone/>
            </a:pPr>
            <a:r>
              <a:rPr lang="es-MX" sz="1800" dirty="0"/>
              <a:t>      </a:t>
            </a:r>
          </a:p>
          <a:p>
            <a:pPr marL="0" indent="0">
              <a:buNone/>
            </a:pPr>
            <a:r>
              <a:rPr lang="es-MX" sz="1800" dirty="0"/>
              <a:t>                             </a:t>
            </a:r>
            <a:r>
              <a:rPr lang="es-MX" sz="1600" b="1" dirty="0"/>
              <a:t>Saldo de la balanza comercial: 5,820,300,000 usd (superávit)</a:t>
            </a:r>
            <a:r>
              <a:rPr lang="es-MX" sz="1800"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354162"/>
          </a:xfrm>
        </p:spPr>
        <p:txBody>
          <a:bodyPr>
            <a:noAutofit/>
          </a:bodyPr>
          <a:lstStyle/>
          <a:p>
            <a:pPr algn="ctr" fontAlgn="auto">
              <a:spcAft>
                <a:spcPts val="0"/>
              </a:spcAft>
              <a:defRPr/>
            </a:pPr>
            <a:r>
              <a:rPr lang="es-MX" sz="2800" dirty="0"/>
              <a:t>¿porqué México exporto mas de 147 mil millones de usd durante 2019 en el sector automotriz?</a:t>
            </a:r>
          </a:p>
        </p:txBody>
      </p:sp>
      <p:sp>
        <p:nvSpPr>
          <p:cNvPr id="25602" name="2 Marcador de contenido"/>
          <p:cNvSpPr>
            <a:spLocks noGrp="1"/>
          </p:cNvSpPr>
          <p:nvPr>
            <p:ph sz="quarter" idx="1"/>
          </p:nvPr>
        </p:nvSpPr>
        <p:spPr>
          <a:xfrm>
            <a:off x="457200" y="1700808"/>
            <a:ext cx="8219256" cy="4773017"/>
          </a:xfrm>
        </p:spPr>
        <p:txBody>
          <a:bodyPr/>
          <a:lstStyle/>
          <a:p>
            <a:pPr marL="0" indent="0" algn="ctr">
              <a:buNone/>
            </a:pPr>
            <a:r>
              <a:rPr lang="es-MX" dirty="0">
                <a:solidFill>
                  <a:srgbClr val="FF0000"/>
                </a:solidFill>
              </a:rPr>
              <a:t>Sencillo….. Por la ventaja comparativa!!</a:t>
            </a:r>
          </a:p>
          <a:p>
            <a:pPr marL="0" indent="0" algn="just">
              <a:buNone/>
            </a:pPr>
            <a:r>
              <a:rPr lang="es-MX" dirty="0"/>
              <a:t> Para las empresas internacionales de automóviles y  autopartes México cuenta con una buena situación geográfica al estar cerca de EEUU,  tiene una mano de obra medianamente calificada, ofrecen sueldos sustancialmente menores a los que existen en sus paìses de origen y tenemos una infraestructura básica en logística y comunicaciones.</a:t>
            </a:r>
          </a:p>
          <a:p>
            <a:pPr marL="0" indent="0" algn="just">
              <a:buNone/>
            </a:pPr>
            <a:endParaRPr lang="es-MX" dirty="0"/>
          </a:p>
          <a:p>
            <a:pPr marL="0" indent="0" algn="just">
              <a:buNone/>
            </a:pPr>
            <a:r>
              <a:rPr lang="es-MX" dirty="0"/>
              <a:t>No obstante, de la cantidad anterior solo una parte pequeña es de origen mexicano, pues la mayoría de componentes ingresaron primero como importaciones.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352800" y="115888"/>
            <a:ext cx="4532313" cy="1470025"/>
          </a:xfrm>
        </p:spPr>
        <p:txBody>
          <a:bodyPr>
            <a:normAutofit/>
          </a:bodyPr>
          <a:lstStyle/>
          <a:p>
            <a:pPr algn="ctr" fontAlgn="auto">
              <a:spcAft>
                <a:spcPts val="0"/>
              </a:spcAft>
              <a:defRPr/>
            </a:pPr>
            <a:r>
              <a:rPr lang="es-MX" sz="3600" dirty="0">
                <a:latin typeface="Adobe Fan Heiti Std B" pitchFamily="34" charset="-128"/>
                <a:ea typeface="Adobe Fan Heiti Std B" pitchFamily="34" charset="-128"/>
              </a:rPr>
              <a:t>Balanza Comercial</a:t>
            </a:r>
          </a:p>
        </p:txBody>
      </p:sp>
      <p:sp>
        <p:nvSpPr>
          <p:cNvPr id="3" name="2 Subtítulo"/>
          <p:cNvSpPr>
            <a:spLocks noGrp="1"/>
          </p:cNvSpPr>
          <p:nvPr>
            <p:ph type="subTitle" idx="1"/>
          </p:nvPr>
        </p:nvSpPr>
        <p:spPr>
          <a:xfrm>
            <a:off x="900113" y="2438400"/>
            <a:ext cx="8064500" cy="3870325"/>
          </a:xfrm>
        </p:spPr>
        <p:txBody>
          <a:bodyPr>
            <a:normAutofit fontScale="25000" lnSpcReduction="20000"/>
          </a:bodyPr>
          <a:lstStyle/>
          <a:p>
            <a:pPr marL="1143000" indent="-1143000" algn="just" fontAlgn="auto">
              <a:spcAft>
                <a:spcPts val="0"/>
              </a:spcAft>
              <a:buFont typeface="Wingdings" pitchFamily="2" charset="2"/>
              <a:buChar char="§"/>
              <a:defRPr/>
            </a:pPr>
            <a:r>
              <a:rPr lang="es-ES" sz="8800" dirty="0">
                <a:solidFill>
                  <a:schemeClr val="tx1"/>
                </a:solidFill>
                <a:latin typeface="Bell Gothic Std Light" pitchFamily="34" charset="0"/>
                <a:ea typeface="Adobe Fan Heiti Std B" pitchFamily="34" charset="-128"/>
              </a:rPr>
              <a:t>La balanza comercial es el registro de las importaciones y exportaciones de un país durante un período. El saldo de la balanza comercial se define como la diferencia que existe entre el total de las exportaciones menos el total de las importaciones que se llevan a cabo en el país.</a:t>
            </a:r>
          </a:p>
          <a:p>
            <a:pPr marL="1143000" indent="-1143000" algn="just" fontAlgn="auto">
              <a:spcAft>
                <a:spcPts val="0"/>
              </a:spcAft>
              <a:buFont typeface="Wingdings" pitchFamily="2" charset="2"/>
              <a:buChar char="§"/>
              <a:defRPr/>
            </a:pPr>
            <a:endParaRPr lang="es-ES" sz="8800" dirty="0">
              <a:solidFill>
                <a:schemeClr val="tx1"/>
              </a:solidFill>
              <a:latin typeface="Bell Gothic Std Light" pitchFamily="34" charset="0"/>
              <a:ea typeface="Adobe Fan Heiti Std B" pitchFamily="34" charset="-128"/>
            </a:endParaRPr>
          </a:p>
          <a:p>
            <a:pPr marL="1143000" indent="-1143000" fontAlgn="auto">
              <a:spcAft>
                <a:spcPts val="0"/>
              </a:spcAft>
              <a:buFont typeface="Wingdings" pitchFamily="2" charset="2"/>
              <a:buChar char="§"/>
              <a:defRPr/>
            </a:pPr>
            <a:r>
              <a:rPr lang="es-ES" sz="7200" dirty="0">
                <a:solidFill>
                  <a:schemeClr val="tx1"/>
                </a:solidFill>
                <a:latin typeface="Bell Gothic Std Light" pitchFamily="34" charset="0"/>
                <a:ea typeface="Adobe Fan Heiti Std B" pitchFamily="34" charset="-128"/>
              </a:rPr>
              <a:t>Saldo Balanza comercial = Exportaciones – Importaciones</a:t>
            </a:r>
          </a:p>
          <a:p>
            <a:pPr marL="1143000" indent="-1143000" algn="just" fontAlgn="auto">
              <a:spcAft>
                <a:spcPts val="0"/>
              </a:spcAft>
              <a:buFont typeface="Wingdings" pitchFamily="2" charset="2"/>
              <a:buChar char="§"/>
              <a:defRPr/>
            </a:pPr>
            <a:endParaRPr lang="es-ES" sz="8800" dirty="0">
              <a:solidFill>
                <a:schemeClr val="tx1"/>
              </a:solidFill>
              <a:latin typeface="Bell Gothic Std Light" pitchFamily="34" charset="0"/>
              <a:ea typeface="Adobe Fan Heiti Std B" pitchFamily="34" charset="-128"/>
            </a:endParaRPr>
          </a:p>
        </p:txBody>
      </p:sp>
      <p:pic>
        <p:nvPicPr>
          <p:cNvPr id="28675" name="4 Imagen"/>
          <p:cNvPicPr>
            <a:picLocks noChangeAspect="1"/>
          </p:cNvPicPr>
          <p:nvPr/>
        </p:nvPicPr>
        <p:blipFill>
          <a:blip r:embed="rId2"/>
          <a:srcRect/>
          <a:stretch>
            <a:fillRect/>
          </a:stretch>
        </p:blipFill>
        <p:spPr bwMode="auto">
          <a:xfrm>
            <a:off x="179388" y="0"/>
            <a:ext cx="2857500" cy="223361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484438" y="188913"/>
            <a:ext cx="4175125" cy="863823"/>
          </a:xfrm>
        </p:spPr>
        <p:txBody>
          <a:bodyPr>
            <a:normAutofit/>
          </a:bodyPr>
          <a:lstStyle/>
          <a:p>
            <a:pPr algn="ctr" fontAlgn="auto">
              <a:spcAft>
                <a:spcPts val="0"/>
              </a:spcAft>
              <a:defRPr/>
            </a:pPr>
            <a:r>
              <a:rPr lang="es-MX" sz="3600" b="1" dirty="0">
                <a:latin typeface="Adobe Fan Heiti Std B" pitchFamily="34" charset="-128"/>
                <a:ea typeface="Adobe Fan Heiti Std B" pitchFamily="34" charset="-128"/>
              </a:rPr>
              <a:t>El GATT</a:t>
            </a:r>
            <a:endParaRPr lang="es-MX" sz="3600" dirty="0">
              <a:latin typeface="Adobe Fan Heiti Std B" pitchFamily="34" charset="-128"/>
              <a:ea typeface="Adobe Fan Heiti Std B" pitchFamily="34" charset="-128"/>
            </a:endParaRPr>
          </a:p>
        </p:txBody>
      </p:sp>
      <p:sp>
        <p:nvSpPr>
          <p:cNvPr id="32770" name="2 Subtítulo"/>
          <p:cNvSpPr txBox="1">
            <a:spLocks/>
          </p:cNvSpPr>
          <p:nvPr/>
        </p:nvSpPr>
        <p:spPr bwMode="auto">
          <a:xfrm>
            <a:off x="250825" y="1412875"/>
            <a:ext cx="8245475" cy="4446588"/>
          </a:xfrm>
          <a:prstGeom prst="rect">
            <a:avLst/>
          </a:prstGeom>
          <a:noFill/>
          <a:ln w="9525">
            <a:noFill/>
            <a:miter lim="800000"/>
            <a:headEnd/>
            <a:tailEnd/>
          </a:ln>
        </p:spPr>
        <p:txBody>
          <a:bodyPr/>
          <a:lstStyle/>
          <a:p>
            <a:pPr marL="1143000" indent="-1143000" algn="just">
              <a:spcBef>
                <a:spcPct val="20000"/>
              </a:spcBef>
              <a:buFont typeface="Wingdings" pitchFamily="2" charset="2"/>
              <a:buChar char="§"/>
            </a:pPr>
            <a:r>
              <a:rPr lang="es-ES" sz="1600">
                <a:latin typeface="Bell Gothic Std Light"/>
                <a:ea typeface="Adobe Fan Heiti Std B"/>
                <a:cs typeface="Adobe Fan Heiti Std B"/>
              </a:rPr>
              <a:t>El GATT (</a:t>
            </a:r>
            <a:r>
              <a:rPr lang="es-ES" sz="1600">
                <a:latin typeface="Bell Gothic Std Light"/>
              </a:rPr>
              <a:t>Acuerdo General sobre Aranceles Aduaneros y Comercio) fue el sistema de regulación del comercio internacional llevado a cabo a través rondas de carácter multilateral en las que se definieron </a:t>
            </a:r>
            <a:r>
              <a:rPr lang="es-ES" sz="1600">
                <a:latin typeface="Bell Gothic Std Light"/>
                <a:ea typeface="Adobe Fan Heiti Std B"/>
                <a:cs typeface="Adobe Fan Heiti Std B"/>
              </a:rPr>
              <a:t>una</a:t>
            </a:r>
            <a:r>
              <a:rPr lang="es-ES" sz="1600">
                <a:latin typeface="Bell Gothic Std Light"/>
              </a:rPr>
              <a:t> serie de medidas tendientes a fortalecer y acrecentar el comercio e intercambio internacional.</a:t>
            </a:r>
          </a:p>
          <a:p>
            <a:pPr marL="1143000" indent="-1143000" algn="just">
              <a:spcBef>
                <a:spcPct val="20000"/>
              </a:spcBef>
              <a:buFont typeface="Wingdings" pitchFamily="2" charset="2"/>
              <a:buChar char="§"/>
            </a:pPr>
            <a:endParaRPr lang="es-ES" sz="1600">
              <a:latin typeface="Bell Gothic Std Light"/>
            </a:endParaRPr>
          </a:p>
          <a:p>
            <a:pPr marL="1143000" indent="-1143000" algn="just">
              <a:spcBef>
                <a:spcPct val="20000"/>
              </a:spcBef>
              <a:buFont typeface="Wingdings" pitchFamily="2" charset="2"/>
              <a:buChar char="§"/>
            </a:pPr>
            <a:r>
              <a:rPr lang="es-ES" sz="1600">
                <a:latin typeface="Bell Gothic Std Light"/>
              </a:rPr>
              <a:t>Estos acuerdos de regulación de la economía mundial surgieron tras la Segunda Guerra Mundial y la Gran Depresión, cooperando en la reducción de aranceles y barreras al comercio.</a:t>
            </a:r>
          </a:p>
          <a:p>
            <a:pPr marL="1143000" indent="-1143000" algn="just">
              <a:spcBef>
                <a:spcPct val="20000"/>
              </a:spcBef>
              <a:buFont typeface="Wingdings" pitchFamily="2" charset="2"/>
              <a:buChar char="§"/>
            </a:pPr>
            <a:endParaRPr lang="es-ES" sz="1600">
              <a:latin typeface="Bell Gothic Std Light"/>
            </a:endParaRPr>
          </a:p>
          <a:p>
            <a:pPr marL="1143000" indent="-1143000" algn="just">
              <a:spcBef>
                <a:spcPct val="20000"/>
              </a:spcBef>
              <a:buFont typeface="Wingdings" pitchFamily="2" charset="2"/>
              <a:buChar char="§"/>
            </a:pPr>
            <a:r>
              <a:rPr lang="es-ES" sz="1600">
                <a:latin typeface="Bell Gothic Std Light"/>
              </a:rPr>
              <a:t>El 1º de enero de 1995, la OMC sustituyó al GATT, que llevaba en funcionamiento desde 1947, como organización encargada de supervisar el sistema multilateral de comercio. </a:t>
            </a:r>
            <a:endParaRPr lang="es-MX" sz="1600">
              <a:latin typeface="Bell Gothic Std Light"/>
            </a:endParaRPr>
          </a:p>
        </p:txBody>
      </p:sp>
      <p:pic>
        <p:nvPicPr>
          <p:cNvPr id="32771" name="4 Imagen"/>
          <p:cNvPicPr>
            <a:picLocks noChangeAspect="1"/>
          </p:cNvPicPr>
          <p:nvPr/>
        </p:nvPicPr>
        <p:blipFill>
          <a:blip r:embed="rId2"/>
          <a:srcRect/>
          <a:stretch>
            <a:fillRect/>
          </a:stretch>
        </p:blipFill>
        <p:spPr bwMode="auto">
          <a:xfrm>
            <a:off x="3924300" y="5013325"/>
            <a:ext cx="1562100" cy="1409700"/>
          </a:xfrm>
          <a:prstGeom prst="rect">
            <a:avLst/>
          </a:prstGeom>
          <a:noFill/>
          <a:ln w="9525">
            <a:noFill/>
            <a:miter lim="800000"/>
            <a:headEnd/>
            <a:tailEnd/>
          </a:ln>
        </p:spPr>
      </p:pic>
      <p:pic>
        <p:nvPicPr>
          <p:cNvPr id="32772" name="8 Imagen"/>
          <p:cNvPicPr>
            <a:picLocks noChangeAspect="1"/>
          </p:cNvPicPr>
          <p:nvPr/>
        </p:nvPicPr>
        <p:blipFill>
          <a:blip r:embed="rId3"/>
          <a:srcRect/>
          <a:stretch>
            <a:fillRect/>
          </a:stretch>
        </p:blipFill>
        <p:spPr bwMode="auto">
          <a:xfrm>
            <a:off x="1619250" y="4868863"/>
            <a:ext cx="1584325" cy="1728787"/>
          </a:xfrm>
          <a:prstGeom prst="rect">
            <a:avLst/>
          </a:prstGeom>
          <a:noFill/>
          <a:ln w="9525">
            <a:noFill/>
            <a:miter lim="800000"/>
            <a:headEnd/>
            <a:tailEnd/>
          </a:ln>
        </p:spPr>
      </p:pic>
      <p:pic>
        <p:nvPicPr>
          <p:cNvPr id="32773" name="9 Imagen"/>
          <p:cNvPicPr>
            <a:picLocks noChangeAspect="1"/>
          </p:cNvPicPr>
          <p:nvPr/>
        </p:nvPicPr>
        <p:blipFill>
          <a:blip r:embed="rId4"/>
          <a:srcRect/>
          <a:stretch>
            <a:fillRect/>
          </a:stretch>
        </p:blipFill>
        <p:spPr bwMode="auto">
          <a:xfrm>
            <a:off x="6659563" y="4852988"/>
            <a:ext cx="1139825" cy="156051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1 Título"/>
          <p:cNvSpPr txBox="1">
            <a:spLocks/>
          </p:cNvSpPr>
          <p:nvPr/>
        </p:nvSpPr>
        <p:spPr bwMode="auto">
          <a:xfrm>
            <a:off x="2484438" y="188914"/>
            <a:ext cx="4175125" cy="895350"/>
          </a:xfrm>
          <a:prstGeom prst="rect">
            <a:avLst/>
          </a:prstGeom>
          <a:noFill/>
          <a:ln w="9525">
            <a:noFill/>
            <a:miter lim="800000"/>
            <a:headEnd/>
            <a:tailEnd/>
          </a:ln>
        </p:spPr>
        <p:txBody>
          <a:bodyPr anchor="ctr"/>
          <a:lstStyle/>
          <a:p>
            <a:pPr algn="ctr"/>
            <a:r>
              <a:rPr lang="es-MX" sz="4400" b="1" dirty="0">
                <a:latin typeface="Adobe Fan Heiti Std B"/>
                <a:ea typeface="Adobe Fan Heiti Std B"/>
                <a:cs typeface="Adobe Fan Heiti Std B"/>
              </a:rPr>
              <a:t>LA OMC</a:t>
            </a:r>
            <a:endParaRPr lang="es-MX" sz="4400" dirty="0">
              <a:latin typeface="Adobe Fan Heiti Std B"/>
              <a:ea typeface="Adobe Fan Heiti Std B"/>
              <a:cs typeface="Adobe Fan Heiti Std B"/>
            </a:endParaRPr>
          </a:p>
        </p:txBody>
      </p:sp>
      <p:pic>
        <p:nvPicPr>
          <p:cNvPr id="34818" name="4 Imagen"/>
          <p:cNvPicPr>
            <a:picLocks noChangeAspect="1"/>
          </p:cNvPicPr>
          <p:nvPr/>
        </p:nvPicPr>
        <p:blipFill>
          <a:blip r:embed="rId2"/>
          <a:srcRect/>
          <a:stretch>
            <a:fillRect/>
          </a:stretch>
        </p:blipFill>
        <p:spPr bwMode="auto">
          <a:xfrm>
            <a:off x="3563938" y="981075"/>
            <a:ext cx="2016125" cy="103188"/>
          </a:xfrm>
          <a:prstGeom prst="rect">
            <a:avLst/>
          </a:prstGeom>
          <a:noFill/>
          <a:ln w="9525">
            <a:noFill/>
            <a:miter lim="800000"/>
            <a:headEnd/>
            <a:tailEnd/>
          </a:ln>
        </p:spPr>
      </p:pic>
      <p:sp>
        <p:nvSpPr>
          <p:cNvPr id="34819" name="2 Subtítulo"/>
          <p:cNvSpPr txBox="1">
            <a:spLocks/>
          </p:cNvSpPr>
          <p:nvPr/>
        </p:nvSpPr>
        <p:spPr bwMode="auto">
          <a:xfrm>
            <a:off x="250825" y="1412875"/>
            <a:ext cx="8569325" cy="2447925"/>
          </a:xfrm>
          <a:prstGeom prst="rect">
            <a:avLst/>
          </a:prstGeom>
          <a:noFill/>
          <a:ln w="9525">
            <a:noFill/>
            <a:miter lim="800000"/>
            <a:headEnd/>
            <a:tailEnd/>
          </a:ln>
        </p:spPr>
        <p:txBody>
          <a:bodyPr/>
          <a:lstStyle/>
          <a:p>
            <a:pPr marL="1143000" indent="-1143000" algn="just">
              <a:spcBef>
                <a:spcPct val="20000"/>
              </a:spcBef>
              <a:buFont typeface="Wingdings" pitchFamily="2" charset="2"/>
              <a:buChar char="§"/>
            </a:pPr>
            <a:r>
              <a:rPr lang="es-ES" sz="2000" dirty="0">
                <a:latin typeface="Bell Gothic Std Light"/>
              </a:rPr>
              <a:t>La Organización Mundial del Comercio puede verse desde distintas perspectivas. Es una Organización para la apertura del comercio. Es un foro para que los gobiernos negocien acuerdos comerciales. Es un lugar en el que pueden resolver sus diferencias comerciales. Aplica un sistema de normas comerciales. En lo fundamental, la OMC es un lugar al que los gobiernos miembros acuden para tratar de resolver los problemas comerciales que tienen unos con otros.</a:t>
            </a:r>
          </a:p>
        </p:txBody>
      </p:sp>
      <p:pic>
        <p:nvPicPr>
          <p:cNvPr id="34820" name="7 Imagen"/>
          <p:cNvPicPr>
            <a:picLocks noChangeAspect="1"/>
          </p:cNvPicPr>
          <p:nvPr/>
        </p:nvPicPr>
        <p:blipFill>
          <a:blip r:embed="rId3"/>
          <a:srcRect/>
          <a:stretch>
            <a:fillRect/>
          </a:stretch>
        </p:blipFill>
        <p:spPr bwMode="auto">
          <a:xfrm>
            <a:off x="4067175" y="3979863"/>
            <a:ext cx="2233613" cy="2232025"/>
          </a:xfrm>
          <a:prstGeom prst="rect">
            <a:avLst/>
          </a:prstGeom>
          <a:noFill/>
          <a:ln w="9525">
            <a:noFill/>
            <a:miter lim="800000"/>
            <a:headEnd/>
            <a:tailEnd/>
          </a:ln>
        </p:spPr>
      </p:pic>
      <p:pic>
        <p:nvPicPr>
          <p:cNvPr id="34821" name="Picture 2" descr="http://realidadbcs.com/wp-content/uploads/2012/03/omc.jpg"/>
          <p:cNvPicPr>
            <a:picLocks noChangeAspect="1" noChangeArrowheads="1"/>
          </p:cNvPicPr>
          <p:nvPr/>
        </p:nvPicPr>
        <p:blipFill>
          <a:blip r:embed="rId4"/>
          <a:srcRect/>
          <a:stretch>
            <a:fillRect/>
          </a:stretch>
        </p:blipFill>
        <p:spPr bwMode="auto">
          <a:xfrm>
            <a:off x="6443663" y="4365625"/>
            <a:ext cx="2420937" cy="1557338"/>
          </a:xfrm>
          <a:prstGeom prst="rect">
            <a:avLst/>
          </a:prstGeom>
          <a:noFill/>
          <a:ln w="9525">
            <a:noFill/>
            <a:miter lim="800000"/>
            <a:headEnd/>
            <a:tailEnd/>
          </a:ln>
        </p:spPr>
      </p:pic>
      <p:sp>
        <p:nvSpPr>
          <p:cNvPr id="34822" name="8 CuadroTexto"/>
          <p:cNvSpPr txBox="1">
            <a:spLocks noChangeArrowheads="1"/>
          </p:cNvSpPr>
          <p:nvPr/>
        </p:nvSpPr>
        <p:spPr bwMode="auto">
          <a:xfrm>
            <a:off x="26988" y="3860800"/>
            <a:ext cx="3960812" cy="2215991"/>
          </a:xfrm>
          <a:prstGeom prst="rect">
            <a:avLst/>
          </a:prstGeom>
          <a:noFill/>
          <a:ln w="9525">
            <a:noFill/>
            <a:miter lim="800000"/>
            <a:headEnd/>
            <a:tailEnd/>
          </a:ln>
        </p:spPr>
        <p:txBody>
          <a:bodyPr>
            <a:spAutoFit/>
          </a:bodyPr>
          <a:lstStyle/>
          <a:p>
            <a:pPr algn="just"/>
            <a:r>
              <a:rPr lang="es-ES" sz="2000" dirty="0">
                <a:latin typeface="Bell Gothic Std Light"/>
              </a:rPr>
              <a:t>La OMC tiene sede actualmente en Ginebra, Suiza y lo conforman hasta la fecha 154 países de la anterior GATT y países de la Unión Europea, además de algunos más incorporados.</a:t>
            </a:r>
            <a:endParaRPr lang="es-MX" sz="2000" dirty="0">
              <a:latin typeface="Bell Gothic Std Light"/>
            </a:endParaRPr>
          </a:p>
          <a:p>
            <a:endParaRPr lang="es-MX" dirty="0">
              <a:latin typeface="Century Schoolbook"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8313" y="188640"/>
            <a:ext cx="8229600" cy="720080"/>
          </a:xfrm>
        </p:spPr>
        <p:txBody>
          <a:bodyPr>
            <a:normAutofit/>
          </a:bodyPr>
          <a:lstStyle/>
          <a:p>
            <a:pPr algn="ctr" fontAlgn="auto">
              <a:spcAft>
                <a:spcPts val="0"/>
              </a:spcAft>
              <a:defRPr/>
            </a:pPr>
            <a:r>
              <a:rPr lang="es-MX" sz="3200" b="1" dirty="0">
                <a:latin typeface="Adobe Fan Heiti Std B" pitchFamily="34" charset="-128"/>
                <a:ea typeface="Adobe Fan Heiti Std B" pitchFamily="34" charset="-128"/>
              </a:rPr>
              <a:t>TLC´s (Tratados de Libre Comercio)</a:t>
            </a:r>
            <a:endParaRPr lang="es-MX" sz="3200" dirty="0">
              <a:latin typeface="Adobe Fan Heiti Std B" pitchFamily="34" charset="-128"/>
              <a:ea typeface="Adobe Fan Heiti Std B" pitchFamily="34" charset="-128"/>
            </a:endParaRPr>
          </a:p>
        </p:txBody>
      </p:sp>
      <p:sp>
        <p:nvSpPr>
          <p:cNvPr id="36866" name="2 Subtítulo"/>
          <p:cNvSpPr txBox="1">
            <a:spLocks/>
          </p:cNvSpPr>
          <p:nvPr/>
        </p:nvSpPr>
        <p:spPr bwMode="auto">
          <a:xfrm>
            <a:off x="250825" y="1196753"/>
            <a:ext cx="8569325" cy="3168352"/>
          </a:xfrm>
          <a:prstGeom prst="rect">
            <a:avLst/>
          </a:prstGeom>
          <a:noFill/>
          <a:ln w="9525">
            <a:noFill/>
            <a:miter lim="800000"/>
            <a:headEnd/>
            <a:tailEnd/>
          </a:ln>
        </p:spPr>
        <p:txBody>
          <a:bodyPr/>
          <a:lstStyle/>
          <a:p>
            <a:pPr algn="just">
              <a:spcBef>
                <a:spcPct val="20000"/>
              </a:spcBef>
            </a:pPr>
            <a:r>
              <a:rPr lang="es-MX" sz="2000" dirty="0">
                <a:latin typeface="Bell Gothic Std Light"/>
              </a:rPr>
              <a:t>Los Tratados de Libre Comercio son importantes pues se constituyen en un medio eficaz para garantizar el acceso de nuestros productos a los mercados externos, de una forma más fácil y sin barreras. Además, permiten que aumente la comercialización de productos nacionales, se genere más empleo, se modernice el aparato productivo, mejore el bienestar de la población y se promueva la creación de nuevas empresas por parte de inversionistas nacionales y extranjeros. Pero además el comercio sirve para abaratar los precios que paga el consumidor por los productos que no se producen en el país.</a:t>
            </a:r>
          </a:p>
        </p:txBody>
      </p:sp>
      <p:pic>
        <p:nvPicPr>
          <p:cNvPr id="36867" name="Picture 2" descr="http://www.pymex.pe/images/stories/00_noticias/00_peru/05_06_TLCperu.jpg"/>
          <p:cNvPicPr>
            <a:picLocks noChangeAspect="1" noChangeArrowheads="1"/>
          </p:cNvPicPr>
          <p:nvPr/>
        </p:nvPicPr>
        <p:blipFill>
          <a:blip r:embed="rId2"/>
          <a:srcRect/>
          <a:stretch>
            <a:fillRect/>
          </a:stretch>
        </p:blipFill>
        <p:spPr bwMode="auto">
          <a:xfrm>
            <a:off x="2699792" y="4653136"/>
            <a:ext cx="3586708" cy="1925464"/>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0"/>
            <a:ext cx="7467600" cy="764704"/>
          </a:xfrm>
        </p:spPr>
        <p:txBody>
          <a:bodyPr>
            <a:normAutofit/>
          </a:bodyPr>
          <a:lstStyle/>
          <a:p>
            <a:pPr algn="ctr" fontAlgn="auto">
              <a:spcAft>
                <a:spcPts val="0"/>
              </a:spcAft>
              <a:defRPr/>
            </a:pPr>
            <a:r>
              <a:rPr lang="es-MX" sz="3600" b="1" dirty="0">
                <a:latin typeface="Adobe Fan Heiti Std B" pitchFamily="34" charset="-128"/>
                <a:ea typeface="Adobe Fan Heiti Std B" pitchFamily="34" charset="-128"/>
              </a:rPr>
              <a:t>Objetivos de los TLC`s</a:t>
            </a:r>
            <a:endParaRPr lang="es-MX" sz="3600" dirty="0">
              <a:latin typeface="Adobe Fan Heiti Std B" pitchFamily="34" charset="-128"/>
              <a:ea typeface="Adobe Fan Heiti Std B" pitchFamily="34" charset="-128"/>
            </a:endParaRPr>
          </a:p>
        </p:txBody>
      </p:sp>
      <p:sp>
        <p:nvSpPr>
          <p:cNvPr id="3" name="2 Marcador de contenido"/>
          <p:cNvSpPr>
            <a:spLocks noGrp="1"/>
          </p:cNvSpPr>
          <p:nvPr>
            <p:ph sz="quarter" idx="1"/>
          </p:nvPr>
        </p:nvSpPr>
        <p:spPr>
          <a:xfrm>
            <a:off x="179512" y="980728"/>
            <a:ext cx="8712968" cy="5616624"/>
          </a:xfrm>
        </p:spPr>
        <p:txBody>
          <a:bodyPr>
            <a:normAutofit fontScale="77500" lnSpcReduction="20000"/>
          </a:bodyPr>
          <a:lstStyle/>
          <a:p>
            <a:pPr marL="0" indent="0" algn="just" fontAlgn="auto">
              <a:spcAft>
                <a:spcPts val="0"/>
              </a:spcAft>
              <a:buFont typeface="Wingdings"/>
              <a:buNone/>
              <a:defRPr/>
            </a:pPr>
            <a:r>
              <a:rPr lang="es-MX" dirty="0">
                <a:latin typeface="Bell Gothic Std Light" pitchFamily="34" charset="0"/>
              </a:rPr>
              <a:t>· Promover las condiciones para una competencia justa.</a:t>
            </a:r>
          </a:p>
          <a:p>
            <a:pPr marL="0" indent="0" algn="just" fontAlgn="auto">
              <a:spcAft>
                <a:spcPts val="0"/>
              </a:spcAft>
              <a:buFont typeface="Wingdings"/>
              <a:buNone/>
              <a:defRPr/>
            </a:pPr>
            <a:br>
              <a:rPr lang="es-MX" dirty="0">
                <a:latin typeface="Bell Gothic Std Light" pitchFamily="34" charset="0"/>
              </a:rPr>
            </a:br>
            <a:r>
              <a:rPr lang="es-MX" dirty="0">
                <a:latin typeface="Bell Gothic Std Light" pitchFamily="34" charset="0"/>
              </a:rPr>
              <a:t>· Incrementar las oportunidades de inversión.</a:t>
            </a:r>
          </a:p>
          <a:p>
            <a:pPr marL="0" indent="0" algn="just" fontAlgn="auto">
              <a:spcAft>
                <a:spcPts val="0"/>
              </a:spcAft>
              <a:buFont typeface="Wingdings"/>
              <a:buNone/>
              <a:defRPr/>
            </a:pPr>
            <a:endParaRPr lang="es-MX" dirty="0">
              <a:latin typeface="Bell Gothic Std Light" pitchFamily="34" charset="0"/>
            </a:endParaRPr>
          </a:p>
          <a:p>
            <a:pPr marL="0" indent="0" algn="just" fontAlgn="auto">
              <a:spcAft>
                <a:spcPts val="0"/>
              </a:spcAft>
              <a:buFont typeface="Wingdings"/>
              <a:buNone/>
              <a:defRPr/>
            </a:pPr>
            <a:r>
              <a:rPr lang="es-MX" dirty="0">
                <a:latin typeface="Bell Gothic Std Light" pitchFamily="34" charset="0"/>
              </a:rPr>
              <a:t>· Proporcionar la protección adecuada a los derechos de propiedad intelectual.</a:t>
            </a:r>
          </a:p>
          <a:p>
            <a:pPr marL="0" indent="0" algn="just" fontAlgn="auto">
              <a:spcAft>
                <a:spcPts val="0"/>
              </a:spcAft>
              <a:buFont typeface="Wingdings"/>
              <a:buNone/>
              <a:defRPr/>
            </a:pPr>
            <a:br>
              <a:rPr lang="es-MX" dirty="0">
                <a:latin typeface="Bell Gothic Std Light" pitchFamily="34" charset="0"/>
              </a:rPr>
            </a:br>
            <a:r>
              <a:rPr lang="es-MX" dirty="0">
                <a:latin typeface="Bell Gothic Std Light" pitchFamily="34" charset="0"/>
              </a:rPr>
              <a:t>· Establecer procedimientos eficaces para la aplicación del TLC y para la solución de controversias.</a:t>
            </a:r>
          </a:p>
          <a:p>
            <a:pPr marL="0" indent="0" algn="just" fontAlgn="auto">
              <a:spcAft>
                <a:spcPts val="0"/>
              </a:spcAft>
              <a:buFont typeface="Wingdings"/>
              <a:buNone/>
              <a:defRPr/>
            </a:pPr>
            <a:endParaRPr lang="es-MX" dirty="0">
              <a:latin typeface="Bell Gothic Std Light" pitchFamily="34" charset="0"/>
            </a:endParaRPr>
          </a:p>
          <a:p>
            <a:pPr marL="0" indent="0" algn="just" fontAlgn="auto">
              <a:spcAft>
                <a:spcPts val="0"/>
              </a:spcAft>
              <a:buFont typeface="Wingdings"/>
              <a:buNone/>
              <a:defRPr/>
            </a:pPr>
            <a:r>
              <a:rPr lang="es-MX" dirty="0">
                <a:latin typeface="Bell Gothic Std Light" pitchFamily="34" charset="0"/>
              </a:rPr>
              <a:t>· Fomentar la cooperación trilateral, regional y multilateral, entre otros países amigos.</a:t>
            </a:r>
          </a:p>
          <a:p>
            <a:pPr marL="0" indent="0" algn="just" fontAlgn="auto">
              <a:spcAft>
                <a:spcPts val="0"/>
              </a:spcAft>
              <a:buFont typeface="Wingdings"/>
              <a:buNone/>
              <a:defRPr/>
            </a:pPr>
            <a:br>
              <a:rPr lang="es-MX" dirty="0">
                <a:latin typeface="Bell Gothic Std Light" pitchFamily="34" charset="0"/>
              </a:rPr>
            </a:br>
            <a:r>
              <a:rPr lang="es-MX" dirty="0">
                <a:latin typeface="Bell Gothic Std Light" pitchFamily="34" charset="0"/>
              </a:rPr>
              <a:t>· Eliminar barreras que afecten o mermen el comercio.</a:t>
            </a:r>
          </a:p>
          <a:p>
            <a:pPr marL="0" indent="0" algn="just" fontAlgn="auto">
              <a:spcAft>
                <a:spcPts val="0"/>
              </a:spcAft>
              <a:buFont typeface="Wingdings"/>
              <a:buNone/>
              <a:defRPr/>
            </a:pPr>
            <a:br>
              <a:rPr lang="es-MX" dirty="0">
                <a:latin typeface="Bell Gothic Std Light" pitchFamily="34" charset="0"/>
              </a:rPr>
            </a:br>
            <a:r>
              <a:rPr lang="es-MX" dirty="0">
                <a:latin typeface="Bell Gothic Std Light" pitchFamily="34" charset="0"/>
              </a:rPr>
              <a:t>·Ofrecer una solución a controversias.</a:t>
            </a:r>
          </a:p>
          <a:p>
            <a:pPr marL="0" indent="0" algn="just" fontAlgn="auto">
              <a:spcAft>
                <a:spcPts val="0"/>
              </a:spcAft>
              <a:buFont typeface="Wingdings"/>
              <a:buNone/>
              <a:defRPr/>
            </a:pPr>
            <a:br>
              <a:rPr lang="es-MX" dirty="0">
                <a:latin typeface="Bell Gothic Std Light" pitchFamily="34" charset="0"/>
              </a:rPr>
            </a:br>
            <a:r>
              <a:rPr lang="es-MX" dirty="0">
                <a:latin typeface="Bell Gothic Std Light" pitchFamily="34" charset="0"/>
              </a:rPr>
              <a:t>· Establecer procesos efectivos para la estimulación de la producción nacional.</a:t>
            </a:r>
            <a:br>
              <a:rPr lang="es-MX" dirty="0"/>
            </a:br>
            <a:endParaRPr lang="es-MX"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6632"/>
            <a:ext cx="7467600" cy="792088"/>
          </a:xfrm>
        </p:spPr>
        <p:txBody>
          <a:bodyPr>
            <a:normAutofit/>
          </a:bodyPr>
          <a:lstStyle/>
          <a:p>
            <a:pPr algn="ctr" fontAlgn="auto">
              <a:spcAft>
                <a:spcPts val="0"/>
              </a:spcAft>
              <a:defRPr/>
            </a:pPr>
            <a:r>
              <a:rPr lang="es-MX" sz="3600" dirty="0"/>
              <a:t>Introducción</a:t>
            </a:r>
          </a:p>
        </p:txBody>
      </p:sp>
      <p:sp>
        <p:nvSpPr>
          <p:cNvPr id="15362" name="2 Marcador de contenido"/>
          <p:cNvSpPr>
            <a:spLocks noGrp="1"/>
          </p:cNvSpPr>
          <p:nvPr>
            <p:ph sz="quarter" idx="1"/>
          </p:nvPr>
        </p:nvSpPr>
        <p:spPr>
          <a:xfrm>
            <a:off x="992832" y="1052736"/>
            <a:ext cx="7107560" cy="5616624"/>
          </a:xfrm>
        </p:spPr>
        <p:txBody>
          <a:bodyPr/>
          <a:lstStyle/>
          <a:p>
            <a:pPr marL="0" indent="0" algn="just">
              <a:buNone/>
            </a:pPr>
            <a:endParaRPr lang="es-MX" dirty="0"/>
          </a:p>
          <a:p>
            <a:pPr marL="0" indent="0" algn="just">
              <a:buNone/>
            </a:pPr>
            <a:r>
              <a:rPr lang="es-MX" dirty="0"/>
              <a:t>En el </a:t>
            </a:r>
            <a:r>
              <a:rPr lang="es-MX" b="1" i="1" dirty="0"/>
              <a:t>Tema 5.2 Importancia del Comercio Internacional revisaremos</a:t>
            </a:r>
            <a:r>
              <a:rPr lang="es-MX" dirty="0"/>
              <a:t> la importancia, los beneficios, los costos y los riesgos que tiene para las economías y para los países el sistema de libre mercado, el intercambio comercial intensivo y la fijación de estímulos o barreras al comercio entre regiones o países.</a:t>
            </a:r>
          </a:p>
          <a:p>
            <a:pPr marL="0" indent="0" algn="just">
              <a:buNone/>
            </a:pPr>
            <a:endParaRPr lang="es-MX" dirty="0"/>
          </a:p>
          <a:p>
            <a:pPr marL="0" indent="0" algn="just">
              <a:buNone/>
            </a:pPr>
            <a:endParaRPr lang="es-MX" dirty="0"/>
          </a:p>
          <a:p>
            <a:pPr marL="0" indent="0" algn="just">
              <a:buNone/>
            </a:pPr>
            <a:endParaRPr lang="es-MX" dirty="0"/>
          </a:p>
          <a:p>
            <a:pPr lvl="2" algn="just"/>
            <a:endParaRPr lang="es-MX" dirty="0"/>
          </a:p>
          <a:p>
            <a:pPr lvl="1" algn="just"/>
            <a:endParaRPr lang="es-MX" dirty="0"/>
          </a:p>
          <a:p>
            <a:pPr lvl="1" algn="just"/>
            <a:endParaRPr lang="es-MX" dirty="0"/>
          </a:p>
          <a:p>
            <a:pPr lvl="1" algn="just"/>
            <a:endParaRPr lang="es-MX"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88640"/>
            <a:ext cx="8568952" cy="792088"/>
          </a:xfrm>
        </p:spPr>
        <p:txBody>
          <a:bodyPr>
            <a:noAutofit/>
          </a:bodyPr>
          <a:lstStyle/>
          <a:p>
            <a:pPr algn="ctr" fontAlgn="auto">
              <a:spcAft>
                <a:spcPts val="0"/>
              </a:spcAft>
              <a:defRPr/>
            </a:pPr>
            <a:r>
              <a:rPr lang="es-MX" sz="3600" dirty="0">
                <a:latin typeface="Adobe Fan Heiti Std B" pitchFamily="34" charset="-128"/>
                <a:ea typeface="Adobe Fan Heiti Std B" pitchFamily="34" charset="-128"/>
              </a:rPr>
              <a:t>México y los Tratados de Libre Comercio</a:t>
            </a:r>
          </a:p>
        </p:txBody>
      </p:sp>
      <p:sp>
        <p:nvSpPr>
          <p:cNvPr id="3" name="2 Marcador de contenido"/>
          <p:cNvSpPr>
            <a:spLocks noGrp="1"/>
          </p:cNvSpPr>
          <p:nvPr>
            <p:ph sz="quarter" idx="1"/>
          </p:nvPr>
        </p:nvSpPr>
        <p:spPr>
          <a:xfrm>
            <a:off x="251520" y="1268760"/>
            <a:ext cx="8568952" cy="3096865"/>
          </a:xfrm>
        </p:spPr>
        <p:txBody>
          <a:bodyPr>
            <a:normAutofit fontScale="92500" lnSpcReduction="20000"/>
          </a:bodyPr>
          <a:lstStyle/>
          <a:p>
            <a:pPr marL="0" indent="0" algn="just" fontAlgn="auto">
              <a:spcAft>
                <a:spcPts val="0"/>
              </a:spcAft>
              <a:buFont typeface="Wingdings"/>
              <a:buNone/>
              <a:defRPr/>
            </a:pPr>
            <a:r>
              <a:rPr lang="es-MX" sz="2500" dirty="0">
                <a:latin typeface="Bell Gothic Std Light" pitchFamily="34" charset="0"/>
              </a:rPr>
              <a:t>La capacidad que tiene México para hacer negocios internacionales y la magnitud de la apertura comercial puede valorarse mediante los once tratados del libre comercio (TLC´s) que ha firmado con los cuarenta y tres países, superando incluso a Estados Unidos, China y Brasil. Mediante la firma de los TLC´s México ha buscado realizar acuerdos regionales o bilaterales que fomenten el intercambio de bienes y servicios entre los países que celebran el tratado de libre comercio, principalmente mediante la reducción de las barreras arancelarias.</a:t>
            </a:r>
          </a:p>
        </p:txBody>
      </p:sp>
      <p:pic>
        <p:nvPicPr>
          <p:cNvPr id="38915" name="Picture 2" descr="http://milagrosparedesdiaz.files.wordpress.com/2011/01/tlc21.jpg"/>
          <p:cNvPicPr>
            <a:picLocks noChangeAspect="1" noChangeArrowheads="1"/>
          </p:cNvPicPr>
          <p:nvPr/>
        </p:nvPicPr>
        <p:blipFill>
          <a:blip r:embed="rId3"/>
          <a:srcRect/>
          <a:stretch>
            <a:fillRect/>
          </a:stretch>
        </p:blipFill>
        <p:spPr bwMode="auto">
          <a:xfrm>
            <a:off x="755576" y="4653136"/>
            <a:ext cx="2659137" cy="1912764"/>
          </a:xfrm>
          <a:prstGeom prst="rect">
            <a:avLst/>
          </a:prstGeom>
          <a:noFill/>
          <a:ln w="9525">
            <a:noFill/>
            <a:miter lim="800000"/>
            <a:headEnd/>
            <a:tailEnd/>
          </a:ln>
        </p:spPr>
      </p:pic>
      <p:pic>
        <p:nvPicPr>
          <p:cNvPr id="38916" name="Picture 4" descr="http://www.laguia2000.com/wp-content/uploads/2009/01/nafta.gif"/>
          <p:cNvPicPr>
            <a:picLocks noChangeAspect="1" noChangeArrowheads="1"/>
          </p:cNvPicPr>
          <p:nvPr/>
        </p:nvPicPr>
        <p:blipFill>
          <a:blip r:embed="rId4"/>
          <a:srcRect/>
          <a:stretch>
            <a:fillRect/>
          </a:stretch>
        </p:blipFill>
        <p:spPr bwMode="auto">
          <a:xfrm>
            <a:off x="5514108" y="4653136"/>
            <a:ext cx="2442267" cy="1800052"/>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0" y="1268413"/>
            <a:ext cx="2051050" cy="1412875"/>
          </a:xfrm>
        </p:spPr>
        <p:txBody>
          <a:bodyPr>
            <a:normAutofit fontScale="92500" lnSpcReduction="10000"/>
          </a:bodyPr>
          <a:lstStyle/>
          <a:p>
            <a:pPr marL="274320" indent="-274320" fontAlgn="auto">
              <a:spcAft>
                <a:spcPts val="0"/>
              </a:spcAft>
              <a:buFont typeface="Wingdings"/>
              <a:buChar char=""/>
              <a:defRPr/>
            </a:pPr>
            <a:r>
              <a:rPr lang="es-MX" dirty="0"/>
              <a:t>Listado de los </a:t>
            </a:r>
            <a:r>
              <a:rPr lang="es-MX" dirty="0" err="1"/>
              <a:t>TLC’s</a:t>
            </a:r>
            <a:r>
              <a:rPr lang="es-MX" dirty="0"/>
              <a:t> de México con otros países</a:t>
            </a:r>
          </a:p>
        </p:txBody>
      </p:sp>
      <p:pic>
        <p:nvPicPr>
          <p:cNvPr id="40962" name="3 Imagen" descr="Recorte de pantalla"/>
          <p:cNvPicPr>
            <a:picLocks noChangeAspect="1"/>
          </p:cNvPicPr>
          <p:nvPr/>
        </p:nvPicPr>
        <p:blipFill>
          <a:blip r:embed="rId2"/>
          <a:srcRect/>
          <a:stretch>
            <a:fillRect/>
          </a:stretch>
        </p:blipFill>
        <p:spPr bwMode="auto">
          <a:xfrm>
            <a:off x="2555875" y="26988"/>
            <a:ext cx="5029200" cy="6764337"/>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3 Imagen" descr="Recorte de pantalla"/>
          <p:cNvPicPr>
            <a:picLocks noChangeAspect="1"/>
          </p:cNvPicPr>
          <p:nvPr/>
        </p:nvPicPr>
        <p:blipFill>
          <a:blip r:embed="rId2"/>
          <a:srcRect/>
          <a:stretch>
            <a:fillRect/>
          </a:stretch>
        </p:blipFill>
        <p:spPr bwMode="auto">
          <a:xfrm>
            <a:off x="2184400" y="0"/>
            <a:ext cx="4192588" cy="6022975"/>
          </a:xfrm>
          <a:prstGeom prst="rect">
            <a:avLst/>
          </a:prstGeom>
          <a:noFill/>
          <a:ln w="9525">
            <a:noFill/>
            <a:miter lim="800000"/>
            <a:headEnd/>
            <a:tailEnd/>
          </a:ln>
        </p:spPr>
      </p:pic>
      <p:pic>
        <p:nvPicPr>
          <p:cNvPr id="41986" name="4 Imagen" descr="Recorte de pantalla"/>
          <p:cNvPicPr>
            <a:picLocks noChangeAspect="1"/>
          </p:cNvPicPr>
          <p:nvPr/>
        </p:nvPicPr>
        <p:blipFill>
          <a:blip r:embed="rId3"/>
          <a:srcRect/>
          <a:stretch>
            <a:fillRect/>
          </a:stretch>
        </p:blipFill>
        <p:spPr bwMode="auto">
          <a:xfrm>
            <a:off x="2184400" y="6035675"/>
            <a:ext cx="4192588" cy="82232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3 Imagen" descr="Recorte de pantalla"/>
          <p:cNvPicPr>
            <a:picLocks noChangeAspect="1"/>
          </p:cNvPicPr>
          <p:nvPr/>
        </p:nvPicPr>
        <p:blipFill>
          <a:blip r:embed="rId2"/>
          <a:srcRect/>
          <a:stretch>
            <a:fillRect/>
          </a:stretch>
        </p:blipFill>
        <p:spPr bwMode="auto">
          <a:xfrm>
            <a:off x="2057400" y="119063"/>
            <a:ext cx="5029200" cy="661987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116632"/>
            <a:ext cx="8229600" cy="648072"/>
          </a:xfrm>
        </p:spPr>
        <p:txBody>
          <a:bodyPr/>
          <a:lstStyle/>
          <a:p>
            <a:pPr algn="ctr" fontAlgn="auto">
              <a:spcAft>
                <a:spcPts val="0"/>
              </a:spcAft>
              <a:defRPr/>
            </a:pPr>
            <a:r>
              <a:rPr lang="es-MX" dirty="0"/>
              <a:t>CONCLUSIONES</a:t>
            </a:r>
          </a:p>
        </p:txBody>
      </p:sp>
      <p:sp>
        <p:nvSpPr>
          <p:cNvPr id="3" name="2 Marcador de contenido"/>
          <p:cNvSpPr>
            <a:spLocks noGrp="1"/>
          </p:cNvSpPr>
          <p:nvPr>
            <p:ph sz="quarter" idx="1"/>
          </p:nvPr>
        </p:nvSpPr>
        <p:spPr>
          <a:xfrm>
            <a:off x="251520" y="981075"/>
            <a:ext cx="8640960" cy="5688013"/>
          </a:xfrm>
        </p:spPr>
        <p:txBody>
          <a:bodyPr>
            <a:normAutofit fontScale="85000" lnSpcReduction="20000"/>
          </a:bodyPr>
          <a:lstStyle/>
          <a:p>
            <a:pPr marL="274320" indent="-274320" algn="just" fontAlgn="auto">
              <a:spcAft>
                <a:spcPts val="0"/>
              </a:spcAft>
              <a:buFont typeface="Wingdings"/>
              <a:buChar char=""/>
              <a:defRPr/>
            </a:pPr>
            <a:r>
              <a:rPr lang="es-MX" dirty="0"/>
              <a:t>Tanto el comercio, como la política comercial, son actividades económicas dinámicas, es decir, evolucionan con el tiempo. Es por ello, que las teorías explicativas sobre los intercambios de bienes y servicios se han multiplicado, tratando de dar respuestas más acertadas a lo que acontece en el intercambio de bienes y servicios, y al porqué la política comercial está desempeñando un papel cada vez más esencial en la economía de los países. En ocasiones la aplicación de barreras comerciales puede convertirse en la mejor opción para maximizar sus propios beneficios, aunque ello implique el perjudicar a una economía global.</a:t>
            </a:r>
          </a:p>
          <a:p>
            <a:pPr marL="274320" indent="-274320" algn="just" fontAlgn="auto">
              <a:spcAft>
                <a:spcPts val="0"/>
              </a:spcAft>
              <a:buFont typeface="Wingdings"/>
              <a:buChar char=""/>
              <a:defRPr/>
            </a:pPr>
            <a:endParaRPr lang="es-MX" dirty="0"/>
          </a:p>
          <a:p>
            <a:pPr marL="274320" indent="-274320" algn="just" fontAlgn="auto">
              <a:spcAft>
                <a:spcPts val="0"/>
              </a:spcAft>
              <a:buFont typeface="Wingdings"/>
              <a:buChar char=""/>
              <a:defRPr/>
            </a:pPr>
            <a:r>
              <a:rPr lang="es-MX" dirty="0"/>
              <a:t>Por último vemos que los factores tecnológicos, económicos e incluso políticos están siempre presentes en la explicación del crecimiento del comercio internacional, aunque de diferente manera en cada período. </a:t>
            </a:r>
          </a:p>
          <a:p>
            <a:pPr marL="274320" indent="-274320" algn="just" fontAlgn="auto">
              <a:spcAft>
                <a:spcPts val="0"/>
              </a:spcAft>
              <a:buFont typeface="Wingdings"/>
              <a:buChar char=""/>
              <a:defRPr/>
            </a:pPr>
            <a:endParaRPr lang="es-MX" dirty="0"/>
          </a:p>
          <a:p>
            <a:pPr marL="274320" indent="-274320" algn="just" fontAlgn="auto">
              <a:spcAft>
                <a:spcPts val="0"/>
              </a:spcAft>
              <a:buFont typeface="Wingdings"/>
              <a:buChar char=""/>
              <a:defRPr/>
            </a:pPr>
            <a:r>
              <a:rPr lang="es-MX" dirty="0"/>
              <a:t>El GATT-OMC constituyó un avance importante, tanto en cuanto a las reglas de regulación y liberalización del comercio como al consenso en torno a ellas. La emergencia de grandes países en el comercio mundial puede modificar el resultado que puede obtener en base a su balanza comercial y a su comparación con la economía del resto de los países del mundo.</a:t>
            </a:r>
          </a:p>
          <a:p>
            <a:pPr marL="274320" indent="-274320" fontAlgn="auto">
              <a:spcAft>
                <a:spcPts val="0"/>
              </a:spcAft>
              <a:buFont typeface="Wingdings"/>
              <a:buChar char=""/>
              <a:defRPr/>
            </a:pPr>
            <a:endParaRPr lang="es-MX"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7467600" cy="720080"/>
          </a:xfrm>
        </p:spPr>
        <p:txBody>
          <a:bodyPr>
            <a:normAutofit/>
          </a:bodyPr>
          <a:lstStyle/>
          <a:p>
            <a:pPr algn="ctr" fontAlgn="auto">
              <a:spcAft>
                <a:spcPts val="0"/>
              </a:spcAft>
              <a:defRPr/>
            </a:pPr>
            <a:r>
              <a:rPr lang="es-MX" sz="3600" b="1" dirty="0"/>
              <a:t>Introducción</a:t>
            </a:r>
          </a:p>
        </p:txBody>
      </p:sp>
      <p:sp>
        <p:nvSpPr>
          <p:cNvPr id="15362" name="2 Marcador de contenido"/>
          <p:cNvSpPr>
            <a:spLocks noGrp="1"/>
          </p:cNvSpPr>
          <p:nvPr>
            <p:ph sz="quarter" idx="1"/>
          </p:nvPr>
        </p:nvSpPr>
        <p:spPr>
          <a:xfrm>
            <a:off x="755576" y="1052736"/>
            <a:ext cx="7704856" cy="5421089"/>
          </a:xfrm>
        </p:spPr>
        <p:txBody>
          <a:bodyPr/>
          <a:lstStyle/>
          <a:p>
            <a:pPr marL="0" indent="0" algn="just">
              <a:buNone/>
            </a:pPr>
            <a:r>
              <a:rPr lang="es-MX" b="1" i="1" dirty="0"/>
              <a:t>En la presente sesiòn tenemos como objetivos:</a:t>
            </a:r>
          </a:p>
          <a:p>
            <a:pPr marL="0" indent="0" algn="just">
              <a:buNone/>
            </a:pPr>
            <a:endParaRPr lang="es-MX" b="1" i="1" dirty="0"/>
          </a:p>
          <a:p>
            <a:pPr marL="0" indent="0" algn="just">
              <a:buNone/>
            </a:pPr>
            <a:r>
              <a:rPr lang="es-MX" b="1" i="1" dirty="0"/>
              <a:t> </a:t>
            </a:r>
            <a:r>
              <a:rPr lang="es-MX" dirty="0"/>
              <a:t>Explicar conceptos básicos como </a:t>
            </a:r>
            <a:r>
              <a:rPr lang="es-MX" b="1" dirty="0"/>
              <a:t>comercio, importación, exportación, arancel y guerra comercial</a:t>
            </a:r>
            <a:r>
              <a:rPr lang="es-MX" dirty="0"/>
              <a:t>; analizar las herramientas de </a:t>
            </a:r>
            <a:r>
              <a:rPr lang="es-MX" b="1" dirty="0"/>
              <a:t>política</a:t>
            </a:r>
            <a:r>
              <a:rPr lang="es-MX" dirty="0"/>
              <a:t> </a:t>
            </a:r>
            <a:r>
              <a:rPr lang="es-MX" b="1" dirty="0"/>
              <a:t>comercial</a:t>
            </a:r>
            <a:r>
              <a:rPr lang="es-MX" dirty="0"/>
              <a:t> disponibles para la promoción y protección del comercio internacional y, por último, analizar el importante papel de ésta actividad en economías como la mexicana y su evolución, sobre todo a partir del año 1994 con el ingreso al TLCAN o NAFTA, actualizado recientemente y conocido como </a:t>
            </a:r>
            <a:r>
              <a:rPr lang="es-MX" b="1" dirty="0"/>
              <a:t>T-MEC.</a:t>
            </a:r>
          </a:p>
          <a:p>
            <a:pPr lvl="2" algn="just"/>
            <a:endParaRPr lang="es-MX" dirty="0"/>
          </a:p>
          <a:p>
            <a:pPr lvl="1" algn="just"/>
            <a:endParaRPr lang="es-MX" dirty="0"/>
          </a:p>
          <a:p>
            <a:pPr lvl="1" algn="just"/>
            <a:endParaRPr lang="es-MX" dirty="0"/>
          </a:p>
          <a:p>
            <a:pPr lvl="1" algn="just"/>
            <a:endParaRPr lang="es-MX" dirty="0"/>
          </a:p>
        </p:txBody>
      </p:sp>
    </p:spTree>
    <p:extLst>
      <p:ext uri="{BB962C8B-B14F-4D97-AF65-F5344CB8AC3E}">
        <p14:creationId xmlns:p14="http://schemas.microsoft.com/office/powerpoint/2010/main" val="1052103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7467600" cy="792088"/>
          </a:xfrm>
        </p:spPr>
        <p:txBody>
          <a:bodyPr>
            <a:normAutofit/>
          </a:bodyPr>
          <a:lstStyle/>
          <a:p>
            <a:pPr algn="ctr" fontAlgn="auto">
              <a:spcAft>
                <a:spcPts val="0"/>
              </a:spcAft>
              <a:defRPr/>
            </a:pPr>
            <a:r>
              <a:rPr lang="es-MX" sz="3600" dirty="0"/>
              <a:t>Introducción</a:t>
            </a:r>
          </a:p>
        </p:txBody>
      </p:sp>
      <p:sp>
        <p:nvSpPr>
          <p:cNvPr id="15362" name="2 Marcador de contenido"/>
          <p:cNvSpPr>
            <a:spLocks noGrp="1"/>
          </p:cNvSpPr>
          <p:nvPr>
            <p:ph sz="quarter" idx="1"/>
          </p:nvPr>
        </p:nvSpPr>
        <p:spPr>
          <a:xfrm>
            <a:off x="457200" y="1268760"/>
            <a:ext cx="8219256" cy="5205065"/>
          </a:xfrm>
        </p:spPr>
        <p:txBody>
          <a:bodyPr/>
          <a:lstStyle/>
          <a:p>
            <a:pPr marL="0" indent="0" algn="just">
              <a:buNone/>
            </a:pPr>
            <a:r>
              <a:rPr lang="es-MX" b="1" dirty="0"/>
              <a:t>Comercio:</a:t>
            </a:r>
            <a:r>
              <a:rPr lang="es-MX" dirty="0"/>
              <a:t> Actividad socioeconómica consistente en el intercambio de bienes o servicios para su uso, venta o transformación.</a:t>
            </a:r>
          </a:p>
          <a:p>
            <a:pPr marL="0" indent="0" algn="just">
              <a:buNone/>
            </a:pPr>
            <a:endParaRPr lang="es-MX" dirty="0"/>
          </a:p>
          <a:p>
            <a:pPr marL="0" indent="0" algn="just">
              <a:buNone/>
            </a:pPr>
            <a:r>
              <a:rPr lang="es-MX" dirty="0"/>
              <a:t>El </a:t>
            </a:r>
            <a:r>
              <a:rPr lang="es-MX" b="1" dirty="0"/>
              <a:t>comercio internacional </a:t>
            </a:r>
            <a:r>
              <a:rPr lang="es-MX" dirty="0"/>
              <a:t>se refiere a la participación de 2 o más países en dicha actividad. El comercio tiene aspectos económicos y jurídicos. </a:t>
            </a:r>
          </a:p>
          <a:p>
            <a:pPr marL="0" indent="0" algn="just">
              <a:buNone/>
            </a:pPr>
            <a:endParaRPr lang="es-MX" dirty="0"/>
          </a:p>
          <a:p>
            <a:pPr marL="0" indent="0" algn="just">
              <a:buNone/>
            </a:pPr>
            <a:r>
              <a:rPr lang="es-MX" b="1" dirty="0"/>
              <a:t>¿Porqué es Importante?</a:t>
            </a:r>
            <a:r>
              <a:rPr lang="es-MX" dirty="0"/>
              <a:t> Fundamentalmente porque es fuente de recursos y riqueza para las empresas y los países participantes. Al generar riqueza y empleos, las personas se pueden beneficiar al contar con oportunidades que de otra forma serían poco probables.</a:t>
            </a:r>
          </a:p>
          <a:p>
            <a:pPr marL="366713" lvl="1" indent="0" algn="just">
              <a:buNone/>
            </a:pPr>
            <a:endParaRPr lang="es-MX" dirty="0"/>
          </a:p>
          <a:p>
            <a:pPr lvl="2" algn="just"/>
            <a:endParaRPr lang="es-MX" dirty="0"/>
          </a:p>
          <a:p>
            <a:pPr lvl="1" algn="just"/>
            <a:endParaRPr lang="es-MX" dirty="0"/>
          </a:p>
          <a:p>
            <a:pPr lvl="1" algn="just"/>
            <a:endParaRPr lang="es-MX" dirty="0"/>
          </a:p>
          <a:p>
            <a:pPr lvl="1" algn="just"/>
            <a:endParaRPr lang="es-MX" dirty="0"/>
          </a:p>
        </p:txBody>
      </p:sp>
    </p:spTree>
    <p:extLst>
      <p:ext uri="{BB962C8B-B14F-4D97-AF65-F5344CB8AC3E}">
        <p14:creationId xmlns:p14="http://schemas.microsoft.com/office/powerpoint/2010/main" val="129041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778098"/>
          </a:xfrm>
        </p:spPr>
        <p:txBody>
          <a:bodyPr>
            <a:normAutofit/>
          </a:bodyPr>
          <a:lstStyle/>
          <a:p>
            <a:pPr algn="ctr" fontAlgn="auto">
              <a:spcAft>
                <a:spcPts val="0"/>
              </a:spcAft>
              <a:defRPr/>
            </a:pPr>
            <a:r>
              <a:rPr lang="es-MX" sz="3600" dirty="0"/>
              <a:t>Política Comercial</a:t>
            </a:r>
          </a:p>
        </p:txBody>
      </p:sp>
      <p:sp>
        <p:nvSpPr>
          <p:cNvPr id="3" name="2 Marcador de contenido"/>
          <p:cNvSpPr>
            <a:spLocks noGrp="1"/>
          </p:cNvSpPr>
          <p:nvPr>
            <p:ph sz="quarter" idx="1"/>
          </p:nvPr>
        </p:nvSpPr>
        <p:spPr>
          <a:xfrm>
            <a:off x="395536" y="1600200"/>
            <a:ext cx="8208912" cy="4873625"/>
          </a:xfrm>
        </p:spPr>
        <p:txBody>
          <a:bodyPr>
            <a:normAutofit/>
          </a:bodyPr>
          <a:lstStyle/>
          <a:p>
            <a:pPr marL="274320" indent="-274320" algn="just" fontAlgn="auto">
              <a:spcAft>
                <a:spcPts val="0"/>
              </a:spcAft>
              <a:buFont typeface="Wingdings"/>
              <a:buChar char=""/>
              <a:defRPr/>
            </a:pPr>
            <a:endParaRPr lang="es-MX" dirty="0">
              <a:solidFill>
                <a:schemeClr val="accent6">
                  <a:lumMod val="50000"/>
                </a:schemeClr>
              </a:solidFill>
            </a:endParaRPr>
          </a:p>
          <a:p>
            <a:pPr marL="0" indent="0" algn="just" fontAlgn="auto">
              <a:spcAft>
                <a:spcPts val="0"/>
              </a:spcAft>
              <a:buNone/>
              <a:defRPr/>
            </a:pPr>
            <a:r>
              <a:rPr lang="es-MX" dirty="0">
                <a:solidFill>
                  <a:schemeClr val="accent6">
                    <a:lumMod val="50000"/>
                  </a:schemeClr>
                </a:solidFill>
              </a:rPr>
              <a:t>La política comercial se refiere al manejo del conjunto de instrumentos al alcance del Estado, para mantener, alterar o modificar sustantivamente las relaciones comerciales de un país con el resto del mundo. Suele ser responsabilidad del ejecutivo y el legislativo, con la operación de la Secretaria de Comercio.</a:t>
            </a:r>
          </a:p>
          <a:p>
            <a:pPr marL="0" indent="0" algn="just" fontAlgn="auto">
              <a:spcAft>
                <a:spcPts val="0"/>
              </a:spcAft>
              <a:buNone/>
              <a:defRPr/>
            </a:pPr>
            <a:endParaRPr lang="es-MX" dirty="0">
              <a:solidFill>
                <a:schemeClr val="accent6">
                  <a:lumMod val="50000"/>
                </a:schemeClr>
              </a:solidFill>
            </a:endParaRPr>
          </a:p>
          <a:p>
            <a:pPr marL="0" indent="0" algn="just" fontAlgn="auto">
              <a:spcAft>
                <a:spcPts val="0"/>
              </a:spcAft>
              <a:buNone/>
              <a:defRPr/>
            </a:pPr>
            <a:r>
              <a:rPr lang="es-MX" dirty="0">
                <a:solidFill>
                  <a:schemeClr val="accent6">
                    <a:lumMod val="50000"/>
                  </a:schemeClr>
                </a:solidFill>
              </a:rPr>
              <a:t>La política comercial comprende a la política arancelaria.</a:t>
            </a:r>
          </a:p>
          <a:p>
            <a:pPr marL="640080" lvl="1" indent="-274320" algn="just" fontAlgn="auto">
              <a:spcAft>
                <a:spcPts val="0"/>
              </a:spcAft>
              <a:buFont typeface="Wingdings 2"/>
              <a:buChar char=""/>
              <a:defRPr/>
            </a:pPr>
            <a:endParaRPr lang="es-MX" dirty="0">
              <a:solidFill>
                <a:schemeClr val="accent6">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fontAlgn="auto">
              <a:spcAft>
                <a:spcPts val="0"/>
              </a:spcAft>
              <a:defRPr/>
            </a:pPr>
            <a:r>
              <a:rPr lang="es-MX" sz="3600" dirty="0"/>
              <a:t>Instrumentos de la Política Comercial en méxico</a:t>
            </a:r>
          </a:p>
        </p:txBody>
      </p:sp>
      <p:sp>
        <p:nvSpPr>
          <p:cNvPr id="17410" name="2 Marcador de contenido"/>
          <p:cNvSpPr>
            <a:spLocks noGrp="1"/>
          </p:cNvSpPr>
          <p:nvPr>
            <p:ph sz="quarter" idx="1"/>
          </p:nvPr>
        </p:nvSpPr>
        <p:spPr>
          <a:xfrm>
            <a:off x="251520" y="1600200"/>
            <a:ext cx="8352928" cy="4873625"/>
          </a:xfrm>
        </p:spPr>
        <p:txBody>
          <a:bodyPr/>
          <a:lstStyle/>
          <a:p>
            <a:pPr marL="0" indent="0">
              <a:buNone/>
            </a:pPr>
            <a:endParaRPr lang="es-MX" dirty="0"/>
          </a:p>
          <a:p>
            <a:pPr algn="just"/>
            <a:r>
              <a:rPr lang="es-MX" dirty="0"/>
              <a:t>La economía mexicana y su comercio con el exterior se modificó en 1985 con el ingreso de México al GATT (Sistema General de Aranceles y Comercio) y la decisión del gobierno mexicano de insertarnos en el mundo de la economía internacional y tratar de salir de la grave crisis económica del año 1982.</a:t>
            </a:r>
          </a:p>
          <a:p>
            <a:pPr algn="just"/>
            <a:endParaRPr lang="es-MX" dirty="0"/>
          </a:p>
          <a:p>
            <a:pPr algn="just"/>
            <a:r>
              <a:rPr lang="es-MX" dirty="0"/>
              <a:t>Por tanto, el principal paso e instrumento fue el ingreso al GATT y con ello abrir el mercado mexicano a las importaciones y, en reciprocidad, a las exportaciones. El siguiente fue el NAFTA en 1994.</a:t>
            </a:r>
          </a:p>
          <a:p>
            <a:pPr>
              <a:buFont typeface="Wingdings" pitchFamily="2" charset="2"/>
              <a:buNone/>
            </a:pPr>
            <a:endParaRPr lang="es-MX" dirty="0"/>
          </a:p>
          <a:p>
            <a:endParaRPr lang="es-MX"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fontAlgn="auto">
              <a:spcAft>
                <a:spcPts val="0"/>
              </a:spcAft>
              <a:defRPr/>
            </a:pPr>
            <a:r>
              <a:rPr lang="es-MX" sz="3600" dirty="0"/>
              <a:t>Restricciones del comercio internacional</a:t>
            </a:r>
          </a:p>
        </p:txBody>
      </p:sp>
      <p:sp>
        <p:nvSpPr>
          <p:cNvPr id="18434" name="2 Marcador de contenido"/>
          <p:cNvSpPr>
            <a:spLocks noGrp="1"/>
          </p:cNvSpPr>
          <p:nvPr>
            <p:ph sz="quarter" idx="1"/>
          </p:nvPr>
        </p:nvSpPr>
        <p:spPr>
          <a:xfrm>
            <a:off x="323528" y="1412776"/>
            <a:ext cx="8352928" cy="5328592"/>
          </a:xfrm>
        </p:spPr>
        <p:txBody>
          <a:bodyPr/>
          <a:lstStyle/>
          <a:p>
            <a:pPr marL="0" indent="0" algn="just">
              <a:buNone/>
            </a:pPr>
            <a:r>
              <a:rPr lang="es-MX" dirty="0"/>
              <a:t>Pero no ha sido sencillo y exento de costos para la economía mexicana dado sus características: cerrada, con rezagos, endeudada, con crecimiento del PIB insuficiente, con déficit fiscal y con poca infraestructura.  </a:t>
            </a:r>
          </a:p>
          <a:p>
            <a:pPr marL="0" indent="0" algn="just">
              <a:buNone/>
            </a:pPr>
            <a:endParaRPr lang="es-MX" dirty="0"/>
          </a:p>
          <a:p>
            <a:pPr marL="0" indent="0" algn="just">
              <a:buNone/>
            </a:pPr>
            <a:r>
              <a:rPr lang="es-MX" dirty="0"/>
              <a:t>Aunado a lo anterior, existen restricciones como: </a:t>
            </a:r>
          </a:p>
          <a:p>
            <a:pPr algn="just"/>
            <a:r>
              <a:rPr lang="es-MX" dirty="0"/>
              <a:t>Aranceles</a:t>
            </a:r>
          </a:p>
          <a:p>
            <a:pPr lvl="1" algn="just"/>
            <a:r>
              <a:rPr lang="es-MX" sz="2000" dirty="0"/>
              <a:t>Un arancel es un impuesto que establece un país importador cuando un bien importado cruza su frontera internacional. </a:t>
            </a:r>
          </a:p>
          <a:p>
            <a:pPr algn="just"/>
            <a:endParaRPr lang="es-MX" sz="2300" dirty="0"/>
          </a:p>
          <a:p>
            <a:pPr algn="just"/>
            <a:r>
              <a:rPr lang="es-MX" sz="2300" dirty="0"/>
              <a:t>Barreras no arancelarias</a:t>
            </a:r>
          </a:p>
          <a:p>
            <a:pPr lvl="1" algn="just"/>
            <a:r>
              <a:rPr lang="es-MX" sz="2000" dirty="0"/>
              <a:t>Es una barrera no arancelaria es cualquier acción distinta a un arancel que restringe el comercio internacional, como una protección fitosanitaria. </a:t>
            </a:r>
          </a:p>
          <a:p>
            <a:endParaRPr lang="es-MX" sz="23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fontAlgn="auto">
              <a:spcAft>
                <a:spcPts val="0"/>
              </a:spcAft>
              <a:defRPr/>
            </a:pPr>
            <a:r>
              <a:rPr lang="es-MX" sz="3600" dirty="0"/>
              <a:t>Restricciones del comercio internacional</a:t>
            </a:r>
          </a:p>
        </p:txBody>
      </p:sp>
      <p:sp>
        <p:nvSpPr>
          <p:cNvPr id="19458" name="2 Marcador de contenido"/>
          <p:cNvSpPr>
            <a:spLocks noGrp="1"/>
          </p:cNvSpPr>
          <p:nvPr>
            <p:ph sz="quarter" idx="1"/>
          </p:nvPr>
        </p:nvSpPr>
        <p:spPr>
          <a:xfrm>
            <a:off x="457200" y="1484784"/>
            <a:ext cx="8147248" cy="5184576"/>
          </a:xfrm>
        </p:spPr>
        <p:txBody>
          <a:bodyPr/>
          <a:lstStyle/>
          <a:p>
            <a:endParaRPr lang="es-MX" dirty="0"/>
          </a:p>
          <a:p>
            <a:pPr algn="just"/>
            <a:r>
              <a:rPr lang="es-MX" dirty="0"/>
              <a:t>Principales formas de las barreras no arancelarias:</a:t>
            </a:r>
          </a:p>
          <a:p>
            <a:pPr lvl="1" algn="just"/>
            <a:endParaRPr lang="es-MX" dirty="0"/>
          </a:p>
          <a:p>
            <a:pPr lvl="1" algn="just"/>
            <a:r>
              <a:rPr lang="es-MX" b="1" dirty="0"/>
              <a:t>Cuotas:</a:t>
            </a:r>
            <a:r>
              <a:rPr lang="es-MX" dirty="0"/>
              <a:t> Limitar el número de toneladas de azúcar mexicana al mercado de EEUU por exigencias de los productores de Florida.</a:t>
            </a:r>
          </a:p>
          <a:p>
            <a:pPr lvl="1" algn="just"/>
            <a:endParaRPr lang="es-MX" dirty="0"/>
          </a:p>
          <a:p>
            <a:pPr lvl="1" algn="just"/>
            <a:r>
              <a:rPr lang="es-MX" b="1" dirty="0"/>
              <a:t>Restricciones voluntarias a la exportación: </a:t>
            </a:r>
            <a:r>
              <a:rPr lang="es-MX" dirty="0"/>
              <a:t>Limitar la exportación de frijol mexicano para asegurar el abasto local.</a:t>
            </a:r>
          </a:p>
          <a:p>
            <a:pPr lvl="1" algn="just"/>
            <a:endParaRPr lang="es-MX" dirty="0"/>
          </a:p>
          <a:p>
            <a:pPr lvl="1" algn="just"/>
            <a:r>
              <a:rPr lang="es-MX" b="1" dirty="0"/>
              <a:t>Protección fitosanitaria: </a:t>
            </a:r>
            <a:r>
              <a:rPr lang="es-MX" dirty="0"/>
              <a:t>No permitir, por ejemplo, el ingreso del aguacate mexicano al mercado de EEUU porque se le detectó plaga 40 años atrás.</a:t>
            </a:r>
          </a:p>
          <a:p>
            <a:pPr lvl="1"/>
            <a:endParaRPr lang="es-MX"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fontAlgn="auto">
              <a:spcAft>
                <a:spcPts val="0"/>
              </a:spcAft>
              <a:defRPr/>
            </a:pPr>
            <a:r>
              <a:rPr lang="es-MX" sz="3600" dirty="0"/>
              <a:t>Restricciones de la Política Comercial</a:t>
            </a:r>
          </a:p>
        </p:txBody>
      </p:sp>
      <p:pic>
        <p:nvPicPr>
          <p:cNvPr id="20482" name="Picture 2"/>
          <p:cNvPicPr>
            <a:picLocks noGrp="1" noChangeAspect="1" noChangeArrowheads="1"/>
          </p:cNvPicPr>
          <p:nvPr>
            <p:ph sz="quarter" idx="1"/>
          </p:nvPr>
        </p:nvPicPr>
        <p:blipFill>
          <a:blip r:embed="rId2"/>
          <a:srcRect/>
          <a:stretch>
            <a:fillRect/>
          </a:stretch>
        </p:blipFill>
        <p:spPr>
          <a:xfrm>
            <a:off x="280988" y="1855788"/>
            <a:ext cx="7820025" cy="436245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580817E994B5488BA8D9BE215B2B84" ma:contentTypeVersion="3" ma:contentTypeDescription="Create a new document." ma:contentTypeScope="" ma:versionID="003d605083cdd8b65cf930457d8cff5d">
  <xsd:schema xmlns:xsd="http://www.w3.org/2001/XMLSchema" xmlns:xs="http://www.w3.org/2001/XMLSchema" xmlns:p="http://schemas.microsoft.com/office/2006/metadata/properties" xmlns:ns2="0437ae1a-89d1-4fcb-8d9b-68184941ee39" targetNamespace="http://schemas.microsoft.com/office/2006/metadata/properties" ma:root="true" ma:fieldsID="aeb9e288dcd331f815c6152696aca2e7" ns2:_="">
    <xsd:import namespace="0437ae1a-89d1-4fcb-8d9b-68184941ee39"/>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37ae1a-89d1-4fcb-8d9b-68184941ee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5031D4-6D77-4EC9-A67C-BA096AEB7C00}"/>
</file>

<file path=customXml/itemProps2.xml><?xml version="1.0" encoding="utf-8"?>
<ds:datastoreItem xmlns:ds="http://schemas.openxmlformats.org/officeDocument/2006/customXml" ds:itemID="{58E10A49-4B01-4F66-9E5B-D955B92375A2}"/>
</file>

<file path=customXml/itemProps3.xml><?xml version="1.0" encoding="utf-8"?>
<ds:datastoreItem xmlns:ds="http://schemas.openxmlformats.org/officeDocument/2006/customXml" ds:itemID="{42C2112F-BC7F-4F68-A8FE-5D45DCE9489C}"/>
</file>

<file path=docProps/app.xml><?xml version="1.0" encoding="utf-8"?>
<Properties xmlns="http://schemas.openxmlformats.org/officeDocument/2006/extended-properties" xmlns:vt="http://schemas.openxmlformats.org/officeDocument/2006/docPropsVTypes">
  <Template>Oriel</Template>
  <TotalTime>559</TotalTime>
  <Words>1872</Words>
  <Application>Microsoft Office PowerPoint</Application>
  <PresentationFormat>Presentación en pantalla (4:3)</PresentationFormat>
  <Paragraphs>133</Paragraphs>
  <Slides>24</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24</vt:i4>
      </vt:variant>
    </vt:vector>
  </HeadingPairs>
  <TitlesOfParts>
    <vt:vector size="32" baseType="lpstr">
      <vt:lpstr>Adobe Fan Heiti Std B</vt:lpstr>
      <vt:lpstr>Arial</vt:lpstr>
      <vt:lpstr>Bell Gothic Std Light</vt:lpstr>
      <vt:lpstr>Calibri</vt:lpstr>
      <vt:lpstr>Century Schoolbook</vt:lpstr>
      <vt:lpstr>Wingdings</vt:lpstr>
      <vt:lpstr>Wingdings 2</vt:lpstr>
      <vt:lpstr>Mirador</vt:lpstr>
      <vt:lpstr>CLASE  44   5.2 IMPORTANCIA DEL COMERCIO INTERNACIONAL    </vt:lpstr>
      <vt:lpstr>Introducción</vt:lpstr>
      <vt:lpstr>Introducción</vt:lpstr>
      <vt:lpstr>Introducción</vt:lpstr>
      <vt:lpstr>Política Comercial</vt:lpstr>
      <vt:lpstr>Instrumentos de la Política Comercial en méxico</vt:lpstr>
      <vt:lpstr>Restricciones del comercio internacional</vt:lpstr>
      <vt:lpstr>Restricciones del comercio internacional</vt:lpstr>
      <vt:lpstr>Restricciones de la Política Comercial</vt:lpstr>
      <vt:lpstr>Política Comercial </vt:lpstr>
      <vt:lpstr>Política Comercial</vt:lpstr>
      <vt:lpstr>¿QUÈ IMPULSA AL COMERCIO INTERNACIONAL?</vt:lpstr>
      <vt:lpstr>RADIOGRAFÌA DEL COMERCIO EXTERIOR MEXICANO EN 2019</vt:lpstr>
      <vt:lpstr>¿porqué México exporto mas de 147 mil millones de usd durante 2019 en el sector automotriz?</vt:lpstr>
      <vt:lpstr>Balanza Comercial</vt:lpstr>
      <vt:lpstr>El GATT</vt:lpstr>
      <vt:lpstr>Presentación de PowerPoint</vt:lpstr>
      <vt:lpstr>TLC´s (Tratados de Libre Comercio)</vt:lpstr>
      <vt:lpstr>Objetivos de los TLC`s</vt:lpstr>
      <vt:lpstr>México y los Tratados de Libre Comercio</vt:lpstr>
      <vt:lpstr>Presentación de PowerPoint</vt:lpstr>
      <vt:lpstr>Presentación de PowerPoint</vt:lpstr>
      <vt:lpstr>Presentación de PowerPoint</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Política Económica: Política comercial</dc:title>
  <dc:creator>Adrian</dc:creator>
  <cp:lastModifiedBy>Juan Antonio Castillo Marrufo</cp:lastModifiedBy>
  <cp:revision>65</cp:revision>
  <dcterms:created xsi:type="dcterms:W3CDTF">2012-05-08T00:17:38Z</dcterms:created>
  <dcterms:modified xsi:type="dcterms:W3CDTF">2022-05-31T21:00:22Z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0x0101003D580817E994B5488BA8D9BE215B2B84</vt:lpwstr>
  </property>
</Properties>
</file>