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70" r:id="rId6"/>
    <p:sldId id="269" r:id="rId7"/>
    <p:sldId id="259" r:id="rId8"/>
    <p:sldId id="264" r:id="rId9"/>
    <p:sldId id="271" r:id="rId10"/>
    <p:sldId id="266" r:id="rId11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86809E-3F69-4DD8-9CAC-D6651A768408}" type="datetimeFigureOut">
              <a:rPr lang="es-MX"/>
              <a:pPr>
                <a:defRPr/>
              </a:pPr>
              <a:t>03/06/2022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84C62B4-886F-49D1-9E36-2186C14E94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9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1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3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0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21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3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25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24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86BA-4494-4499-B038-5492D0A08AB0}" type="datetimeFigureOut">
              <a:rPr lang="es-MX"/>
              <a:pPr>
                <a:defRPr/>
              </a:pPr>
              <a:t>03/06/2022</a:t>
            </a:fld>
            <a:endParaRPr lang="es-MX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F1B80-5B7F-48BC-94E4-58978521202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0D42-5D3F-4A8B-BCF0-0CD6C16963CD}" type="datetimeFigureOut">
              <a:rPr lang="es-MX"/>
              <a:pPr>
                <a:defRPr/>
              </a:pPr>
              <a:t>03/06/2022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C612B-7F2A-4818-B5E1-703C5A2B718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5590-B491-42AB-9479-6EB327E3654E}" type="datetimeFigureOut">
              <a:rPr lang="es-MX"/>
              <a:pPr>
                <a:defRPr/>
              </a:pPr>
              <a:t>03/06/2022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D949-4CB4-47D8-ABA6-4726692C9BE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F6A2E8-F403-4B5D-A166-997E1CB72366}" type="datetimeFigureOut">
              <a:rPr lang="es-MX"/>
              <a:pPr>
                <a:defRPr/>
              </a:pPr>
              <a:t>03/06/2022</a:t>
            </a:fld>
            <a:endParaRPr lang="es-MX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1B2F3C-7324-4AD3-833A-2AEA2F35B29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1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2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4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9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20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1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5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60FD-5651-4E80-B193-62D7B58FA977}" type="datetimeFigureOut">
              <a:rPr lang="es-MX"/>
              <a:pPr>
                <a:defRPr/>
              </a:pPr>
              <a:t>03/06/2022</a:t>
            </a:fld>
            <a:endParaRPr lang="es-MX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51DB-CF31-48B9-B13F-D2FFFA14082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8BA8-5653-4460-8018-B5E1A23FFCC2}" type="datetimeFigureOut">
              <a:rPr lang="es-MX"/>
              <a:pPr>
                <a:defRPr/>
              </a:pPr>
              <a:t>03/06/2022</a:t>
            </a:fld>
            <a:endParaRPr lang="es-MX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8998-52DD-4851-8CBD-C152BF67040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B6DE-184C-4B2E-83BB-09798CC2A191}" type="datetimeFigureOut">
              <a:rPr lang="es-MX"/>
              <a:pPr>
                <a:defRPr/>
              </a:pPr>
              <a:t>03/06/2022</a:t>
            </a:fld>
            <a:endParaRPr lang="es-MX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E125-62FA-4091-9AAD-826AA77CC0F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E4F7BDC-07FF-4BAE-AFB0-3EA06C528CD3}" type="datetimeFigureOut">
              <a:rPr lang="es-MX"/>
              <a:pPr>
                <a:defRPr/>
              </a:pPr>
              <a:t>03/06/2022</a:t>
            </a:fld>
            <a:endParaRPr lang="es-MX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1243D3-AC66-426A-8F2C-54EEFF6AAA3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52BD8-196D-4CB7-919D-DF22E5331801}" type="datetimeFigureOut">
              <a:rPr lang="es-MX"/>
              <a:pPr>
                <a:defRPr/>
              </a:pPr>
              <a:t>03/06/2022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22C7D-4492-4AEB-A018-3B00D7C560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3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FF46E0-8BE3-4397-BB48-C93D2011C0FB}" type="datetimeFigureOut">
              <a:rPr lang="es-MX"/>
              <a:pPr>
                <a:defRPr/>
              </a:pPr>
              <a:t>03/06/2022</a:t>
            </a:fld>
            <a:endParaRPr lang="es-MX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139AA1-7C4D-438F-A2BE-C60DB4D6AD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2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9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E1DE94-5E8B-498B-A822-813BA4BBBA7D}" type="datetimeFigureOut">
              <a:rPr lang="es-MX"/>
              <a:pPr>
                <a:defRPr/>
              </a:pPr>
              <a:t>03/06/2022</a:t>
            </a:fld>
            <a:endParaRPr lang="es-MX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A4CE19-5BBC-45A9-8049-E421F31CAC8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6D014C-0B69-4341-AB71-B0E649D06B61}" type="datetimeFigureOut">
              <a:rPr lang="es-MX"/>
              <a:pPr>
                <a:defRPr/>
              </a:pPr>
              <a:t>03/06/2022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208FDD0-7C3A-407F-9CED-1C053868442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0" r:id="rId5"/>
    <p:sldLayoutId id="2147483675" r:id="rId6"/>
    <p:sldLayoutId id="2147483669" r:id="rId7"/>
    <p:sldLayoutId id="2147483676" r:id="rId8"/>
    <p:sldLayoutId id="2147483677" r:id="rId9"/>
    <p:sldLayoutId id="2147483668" r:id="rId10"/>
    <p:sldLayoutId id="21474836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8352928" cy="568863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600" dirty="0"/>
              <a:t>FUNDAMENTOS ECONÒMICOS</a:t>
            </a:r>
            <a:br>
              <a:rPr lang="es-MX" sz="3600" dirty="0"/>
            </a:br>
            <a:br>
              <a:rPr lang="es-MX" sz="3600" dirty="0"/>
            </a:br>
            <a:br>
              <a:rPr lang="es-MX" sz="3200" dirty="0"/>
            </a:br>
            <a:r>
              <a:rPr lang="es-MX" sz="3200" dirty="0"/>
              <a:t>                          </a:t>
            </a:r>
            <a:r>
              <a:rPr lang="es-MX" sz="3600" dirty="0"/>
              <a:t>Clase 45</a:t>
            </a:r>
            <a:br>
              <a:rPr lang="es-MX" sz="3200" dirty="0"/>
            </a:br>
            <a:br>
              <a:rPr lang="es-MX" sz="3200" dirty="0"/>
            </a:br>
            <a:r>
              <a:rPr lang="es-MX" sz="2800" dirty="0"/>
              <a:t>5.3 El papel del ingeniero en sistemas en la    sustentabilidad</a:t>
            </a:r>
            <a:br>
              <a:rPr lang="es-MX" sz="2800" dirty="0"/>
            </a:br>
            <a:r>
              <a:rPr lang="es-MX" sz="2800" dirty="0"/>
              <a:t>                     </a:t>
            </a:r>
            <a:br>
              <a:rPr lang="es-MX" sz="2200" dirty="0">
                <a:solidFill>
                  <a:srgbClr val="FF0000"/>
                </a:solidFill>
              </a:rPr>
            </a:br>
            <a:r>
              <a:rPr lang="es-MX" sz="2200" dirty="0">
                <a:solidFill>
                  <a:srgbClr val="FF0000"/>
                </a:solidFill>
              </a:rPr>
              <a:t>      </a:t>
            </a:r>
            <a:br>
              <a:rPr lang="es-MX" sz="2200" dirty="0">
                <a:solidFill>
                  <a:srgbClr val="FF0000"/>
                </a:solidFill>
              </a:rPr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endParaRPr lang="es-MX" sz="2400" dirty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286000" y="5229199"/>
            <a:ext cx="6172200" cy="648073"/>
          </a:xfrm>
        </p:spPr>
        <p:txBody>
          <a:bodyPr/>
          <a:lstStyle/>
          <a:p>
            <a:pPr algn="r"/>
            <a:r>
              <a:rPr lang="es-MX" dirty="0"/>
              <a:t>Junio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70609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Organismos internacionales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19256" cy="5205065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Algunos de los organismos internacionales que han contribuido a la sustentabilidad son:</a:t>
            </a:r>
          </a:p>
          <a:p>
            <a:pPr marL="0" indent="0" algn="just">
              <a:buNone/>
            </a:pPr>
            <a:endParaRPr lang="es-MX" dirty="0"/>
          </a:p>
          <a:p>
            <a:pPr marL="457200" indent="-457200" algn="just">
              <a:buFont typeface="+mj-lt"/>
              <a:buAutoNum type="arabicPeriod"/>
            </a:pPr>
            <a:r>
              <a:rPr lang="es-MX" dirty="0"/>
              <a:t>ONU.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/>
              <a:t>OEA.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/>
              <a:t>UNESCO.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/>
              <a:t>FAO.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/>
              <a:t>UNICEF.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/>
              <a:t>CDC.</a:t>
            </a:r>
          </a:p>
          <a:p>
            <a:pPr marL="457200" indent="-457200" algn="just">
              <a:buFont typeface="+mj-lt"/>
              <a:buAutoNum type="arabicPeriod"/>
            </a:pPr>
            <a:endParaRPr lang="es-MX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09126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836712"/>
            <a:ext cx="7467600" cy="5760640"/>
          </a:xfrm>
        </p:spPr>
        <p:txBody>
          <a:bodyPr/>
          <a:lstStyle/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dirty="0"/>
              <a:t>En el ámbito científico, el término </a:t>
            </a:r>
            <a:r>
              <a:rPr lang="es-MX" b="1" dirty="0"/>
              <a:t>sustentabilidad o sostenibilidad </a:t>
            </a:r>
            <a:r>
              <a:rPr lang="es-MX" dirty="0"/>
              <a:t>es utilizado para describir sistemas que se mantienen productivos a lo largo del tiempo.</a:t>
            </a:r>
            <a:r>
              <a:rPr lang="es-MX" b="1" dirty="0"/>
              <a:t> 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/>
              <a:t>Se refiere al equilibrio de una especie con los recursos de su entorno.</a:t>
            </a:r>
            <a:endParaRPr lang="es-MX" b="1" i="1" dirty="0"/>
          </a:p>
          <a:p>
            <a:pPr marL="0" indent="0" algn="just">
              <a:buNone/>
            </a:pPr>
            <a:endParaRPr lang="es-MX" b="1" i="1" dirty="0"/>
          </a:p>
          <a:p>
            <a:pPr marL="0" indent="0" algn="just">
              <a:buNone/>
            </a:pPr>
            <a:r>
              <a:rPr lang="es-MX" dirty="0"/>
              <a:t>El fin último es que exista un desarrollo económico y social respetuoso con el medio ambiente.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003232" cy="5760640"/>
          </a:xfrm>
        </p:spPr>
        <p:txBody>
          <a:bodyPr/>
          <a:lstStyle/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dirty="0"/>
              <a:t>El desarrollo sustentable es un término utilizado desde finales del siglo XX por parte de la Organización de las Naciones Unidas (ONU) y otros organismos mundiales, y que se puede expresar como: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b="1" i="1" dirty="0"/>
              <a:t>“Satisfacer las necesidades de las generaciones presentes sin comprometer las posibilidades de generaciones futuras a partir de tres pilares: la </a:t>
            </a:r>
            <a:r>
              <a:rPr lang="es-MX" b="1" i="1" dirty="0">
                <a:solidFill>
                  <a:srgbClr val="FF0000"/>
                </a:solidFill>
              </a:rPr>
              <a:t>economía</a:t>
            </a:r>
            <a:r>
              <a:rPr lang="es-MX" b="1" i="1" dirty="0"/>
              <a:t>, el medio ambiente y la sociedad.</a:t>
            </a:r>
          </a:p>
          <a:p>
            <a:pPr marL="0" indent="0" algn="just">
              <a:buNone/>
            </a:pPr>
            <a:endParaRPr lang="es-MX" b="1" i="1" dirty="0"/>
          </a:p>
          <a:p>
            <a:pPr marL="0" indent="0" algn="just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89434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003232" cy="5760640"/>
          </a:xfrm>
        </p:spPr>
        <p:txBody>
          <a:bodyPr/>
          <a:lstStyle/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dirty="0"/>
              <a:t>El </a:t>
            </a:r>
            <a:endParaRPr lang="es-MX" b="1" i="1" dirty="0"/>
          </a:p>
          <a:p>
            <a:pPr marL="0" indent="0" algn="just">
              <a:buNone/>
            </a:pPr>
            <a:endParaRPr lang="es-MX" b="1" i="1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4" name="Imagen 3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F2EB9B10-CC40-7111-DC08-43E7CF818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828092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5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003232" cy="5760640"/>
          </a:xfrm>
        </p:spPr>
        <p:txBody>
          <a:bodyPr/>
          <a:lstStyle/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dirty="0"/>
              <a:t>El </a:t>
            </a:r>
            <a:endParaRPr lang="es-MX" b="1" i="1" dirty="0"/>
          </a:p>
          <a:p>
            <a:pPr marL="0" indent="0" algn="just">
              <a:buNone/>
            </a:pPr>
            <a:endParaRPr lang="es-MX" b="1" i="1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78A91E5F-114D-B316-AB8B-E744D92BF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2695"/>
            <a:ext cx="8208912" cy="56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003232" cy="5760640"/>
          </a:xfrm>
        </p:spPr>
        <p:txBody>
          <a:bodyPr/>
          <a:lstStyle/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dirty="0"/>
              <a:t>El </a:t>
            </a:r>
            <a:endParaRPr lang="es-MX" b="1" i="1" dirty="0"/>
          </a:p>
          <a:p>
            <a:pPr marL="0" indent="0" algn="just">
              <a:buNone/>
            </a:pPr>
            <a:endParaRPr lang="es-MX" b="1" i="1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4" name="Imagen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5B129D47-37FB-04F4-73A6-77253A4B0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0727"/>
            <a:ext cx="8229600" cy="55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24936" cy="57606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  </a:t>
            </a:r>
            <a:r>
              <a:rPr lang="es-MX"/>
              <a:t>Sustentabilidad Económica</a:t>
            </a:r>
            <a:endParaRPr lang="es-MX" dirty="0"/>
          </a:p>
        </p:txBody>
      </p:sp>
      <p:sp>
        <p:nvSpPr>
          <p:cNvPr id="17410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424936" cy="5565105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La sustentabilidad, según algunos expertos, es en realidad un proceso que tiene por objetivo encontrar el equilibrio entre el medio ambiente y el uso de recursos naturales.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Para lograr lo anterior es necesario que se diseñen </a:t>
            </a:r>
            <a:r>
              <a:rPr lang="es-MX" dirty="0">
                <a:solidFill>
                  <a:srgbClr val="FF0000"/>
                </a:solidFill>
              </a:rPr>
              <a:t>políticas de Estado a nivel global</a:t>
            </a:r>
            <a:r>
              <a:rPr lang="es-MX" dirty="0"/>
              <a:t> que promuevan la sustentabilidad y que garanticen el respeto a las personas y el medio ambiente.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Por último, la sustentabilidad económica comprende la implementación de una serie de </a:t>
            </a:r>
            <a:r>
              <a:rPr lang="es-MX" dirty="0">
                <a:solidFill>
                  <a:srgbClr val="FF0000"/>
                </a:solidFill>
              </a:rPr>
              <a:t>prácticas económicamente rentables y éticamente justas,</a:t>
            </a:r>
            <a:r>
              <a:rPr lang="es-MX" dirty="0"/>
              <a:t> regidas por criterios de responsabilidad social y medioambiental.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490066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El ISC y la sustentabilidad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8352928" cy="5565105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El ingeniero en sistemas computacionales (ISC) desempeña un papel transversal con una gran cantidad de relaciones con diversos sectores económicos, pues prácticamente se relaciona con todas las actividades productivas:</a:t>
            </a:r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Manufacturas, financiero, salud, transporte, educación, gobierno, turismo, medicina, comercio, diseño, etc.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Por lo anterior su importancia es mayúscula para promover y desarrollar proyectos, sistemas, productos y servicios a favor del desarrollo económico sustentable.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b="1" i="1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70282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490066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El ISC y la sustentabilidad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8352928" cy="5565105"/>
          </a:xfrm>
        </p:spPr>
        <p:txBody>
          <a:bodyPr/>
          <a:lstStyle/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b="1" i="1" dirty="0"/>
              <a:t>EJERCICIO: </a:t>
            </a:r>
          </a:p>
          <a:p>
            <a:pPr marL="0" indent="0" algn="just">
              <a:buNone/>
            </a:pPr>
            <a:endParaRPr lang="es-MX" sz="2000" b="1" i="1" dirty="0"/>
          </a:p>
          <a:p>
            <a:pPr marL="0" indent="0" algn="just">
              <a:buNone/>
            </a:pPr>
            <a:r>
              <a:rPr lang="es-MX" sz="2000" b="1" i="1" dirty="0"/>
              <a:t>Proponer un proyecto de desarrollo, un producto, un servicio o un sistema  que pudiera llegar a tener un efecto positivo en la economía y la sustentabilidad. Lo anterior desde la perspectiva de la ingeniería en sistemas computacionales.</a:t>
            </a:r>
          </a:p>
          <a:p>
            <a:pPr marL="0" indent="0" algn="just">
              <a:buNone/>
            </a:pPr>
            <a:endParaRPr lang="es-MX" sz="2000" b="1" i="1" dirty="0"/>
          </a:p>
          <a:p>
            <a:pPr marL="0" indent="0" algn="just">
              <a:buNone/>
            </a:pPr>
            <a:r>
              <a:rPr lang="es-MX" sz="2000" b="1" i="1" dirty="0"/>
              <a:t>El proyecto debe tener un impacto positivo, ser innovador y factible de desarrollarse.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91486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90688B-B043-481F-912B-F26A00C56C6C}"/>
</file>

<file path=customXml/itemProps2.xml><?xml version="1.0" encoding="utf-8"?>
<ds:datastoreItem xmlns:ds="http://schemas.openxmlformats.org/officeDocument/2006/customXml" ds:itemID="{5C12D3B4-272B-42E7-96E5-DE0966A0FC41}"/>
</file>

<file path=customXml/itemProps3.xml><?xml version="1.0" encoding="utf-8"?>
<ds:datastoreItem xmlns:ds="http://schemas.openxmlformats.org/officeDocument/2006/customXml" ds:itemID="{F0C3E0A6-AD7F-455A-A5BA-4A2750A7F6E5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776</TotalTime>
  <Words>435</Words>
  <Application>Microsoft Office PowerPoint</Application>
  <PresentationFormat>Presentación en pantalla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Wingdings</vt:lpstr>
      <vt:lpstr>Wingdings 2</vt:lpstr>
      <vt:lpstr>Mirador</vt:lpstr>
      <vt:lpstr>FUNDAMENTOS ECONÒMICOS                             Clase 45  5.3 El papel del ingeniero en sistemas en la    sustentabilidad                                 </vt:lpstr>
      <vt:lpstr>Introducción </vt:lpstr>
      <vt:lpstr>Introducción </vt:lpstr>
      <vt:lpstr>Introducción </vt:lpstr>
      <vt:lpstr>Introducción </vt:lpstr>
      <vt:lpstr>Introducción </vt:lpstr>
      <vt:lpstr>  Sustentabilidad Económica</vt:lpstr>
      <vt:lpstr>El ISC y la sustentabilidad</vt:lpstr>
      <vt:lpstr>El ISC y la sustentabilidad</vt:lpstr>
      <vt:lpstr>Organismos internacionales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Económica: Política comercial</dc:title>
  <dc:creator>Adrian</dc:creator>
  <cp:lastModifiedBy>Juan Antonio Castillo Marrufo</cp:lastModifiedBy>
  <cp:revision>93</cp:revision>
  <dcterms:created xsi:type="dcterms:W3CDTF">2012-05-08T00:17:38Z</dcterms:created>
  <dcterms:modified xsi:type="dcterms:W3CDTF">2022-06-03T21:48:15Z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