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DDCFC-FD5C-458A-8527-D600AD286417}" v="13" dt="2023-10-10T06:42:5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6419-696C-B9F9-4FF7-686E274D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305423"/>
            <a:ext cx="8574622" cy="2616199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Inter"/>
              </a:rPr>
              <a:t>FUNCTIONS &amp; </a:t>
            </a:r>
            <a:br>
              <a:rPr lang="en-IN" sz="4400" b="1" dirty="0">
                <a:latin typeface="Inter"/>
              </a:rPr>
            </a:br>
            <a:r>
              <a:rPr lang="en-IN" sz="4400" b="1" dirty="0">
                <a:latin typeface="Inter"/>
              </a:rPr>
              <a:t>MODULES </a:t>
            </a:r>
            <a:br>
              <a:rPr lang="en-IN" sz="4400" b="1" dirty="0">
                <a:latin typeface="Inter"/>
              </a:rPr>
            </a:br>
            <a:r>
              <a:rPr lang="en-IN" sz="4400" b="1" dirty="0">
                <a:latin typeface="Inter"/>
              </a:rPr>
              <a:t>DATA MANIPULATION</a:t>
            </a:r>
            <a:br>
              <a:rPr lang="en-IN" sz="4400" b="1" dirty="0">
                <a:latin typeface="Inter"/>
              </a:rPr>
            </a:br>
            <a:r>
              <a:rPr lang="en-IN" sz="4400" b="1" dirty="0">
                <a:latin typeface="Inter"/>
              </a:rPr>
              <a:t>IN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E903-6970-2364-5D6B-88E9F686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002" y="5778414"/>
            <a:ext cx="3872843" cy="538411"/>
          </a:xfrm>
        </p:spPr>
        <p:txBody>
          <a:bodyPr>
            <a:normAutofit fontScale="92500"/>
          </a:bodyPr>
          <a:lstStyle/>
          <a:p>
            <a:r>
              <a:rPr lang="en-IN" dirty="0"/>
              <a:t>- GNANA PRASANNA GUNAKALA</a:t>
            </a:r>
          </a:p>
        </p:txBody>
      </p:sp>
    </p:spTree>
    <p:extLst>
      <p:ext uri="{BB962C8B-B14F-4D97-AF65-F5344CB8AC3E}">
        <p14:creationId xmlns:p14="http://schemas.microsoft.com/office/powerpoint/2010/main" val="429426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C581A-6C72-EF57-9658-D7ABD96F790C}"/>
              </a:ext>
            </a:extLst>
          </p:cNvPr>
          <p:cNvSpPr txBox="1"/>
          <p:nvPr/>
        </p:nvSpPr>
        <p:spPr>
          <a:xfrm>
            <a:off x="4714875" y="3005137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u="sng" dirty="0">
                <a:latin typeface="Inter"/>
              </a:rPr>
              <a:t>THANK YOU</a:t>
            </a:r>
            <a:r>
              <a:rPr lang="en-IN" sz="7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67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FC4-F98F-C80D-6597-51C1861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   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u="sng" dirty="0">
                <a:latin typeface="Inter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E650-12CC-F216-2F13-3AE0CB7F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2" y="2438399"/>
            <a:ext cx="9860835" cy="2730759"/>
          </a:xfrm>
        </p:spPr>
        <p:txBody>
          <a:bodyPr/>
          <a:lstStyle/>
          <a:p>
            <a:r>
              <a:rPr lang="en-IN" dirty="0"/>
              <a:t>FUNCTIONS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DATA MANIPULATION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09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328-E865-01DC-3240-0C83A23D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70" y="172616"/>
            <a:ext cx="10252722" cy="1852127"/>
          </a:xfrm>
        </p:spPr>
        <p:txBody>
          <a:bodyPr/>
          <a:lstStyle/>
          <a:p>
            <a:pPr algn="l"/>
            <a:r>
              <a:rPr lang="en-IN" u="sng" dirty="0">
                <a:latin typeface="Inter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FA80-F8F3-8ACF-77C5-73731147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84" y="2254510"/>
            <a:ext cx="9881118" cy="443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INTRODUCTION: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US" sz="1800" b="0" i="0" dirty="0">
                <a:effectLst/>
                <a:latin typeface="Inter"/>
              </a:rPr>
              <a:t>Functions are reusable blocks of code that perform a specific task. </a:t>
            </a:r>
          </a:p>
          <a:p>
            <a:r>
              <a:rPr lang="en-US" sz="1800" b="0" i="0" dirty="0">
                <a:effectLst/>
                <a:latin typeface="Inter"/>
              </a:rPr>
              <a:t>They can be defined using the `def` keyword, followed by the function name and parentheses. </a:t>
            </a:r>
          </a:p>
          <a:p>
            <a:r>
              <a:rPr lang="en-US" sz="1800" b="0" i="0" dirty="0">
                <a:effectLst/>
                <a:latin typeface="Inter"/>
              </a:rPr>
              <a:t>The code to be executed by the function is indented and written after the colon. </a:t>
            </a:r>
            <a:br>
              <a:rPr lang="en-US" sz="1800" dirty="0"/>
            </a:br>
            <a:endParaRPr lang="en-IN" sz="1800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B7907-CE3B-52B4-2D5C-01DBBAFD7F88}"/>
              </a:ext>
            </a:extLst>
          </p:cNvPr>
          <p:cNvSpPr txBox="1"/>
          <p:nvPr/>
        </p:nvSpPr>
        <p:spPr>
          <a:xfrm>
            <a:off x="5056381" y="4931058"/>
            <a:ext cx="2864499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EXAMPLE:</a:t>
            </a:r>
            <a:endParaRPr lang="en-US" dirty="0"/>
          </a:p>
          <a:p>
            <a:r>
              <a:rPr lang="en-US" dirty="0"/>
              <a:t> def greet(name):</a:t>
            </a:r>
          </a:p>
          <a:p>
            <a:r>
              <a:rPr lang="en-US" dirty="0"/>
              <a:t>    print(f"Hello, {name}!")</a:t>
            </a:r>
          </a:p>
          <a:p>
            <a:endParaRPr lang="en-US" dirty="0"/>
          </a:p>
          <a:p>
            <a:r>
              <a:rPr lang="en-US" dirty="0"/>
              <a:t>greet("Alice")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352D-E29A-86C3-CDE3-E604E646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28" y="429209"/>
            <a:ext cx="9870167" cy="63448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Inter"/>
              </a:rPr>
              <a:t> </a:t>
            </a:r>
            <a:r>
              <a:rPr lang="en-IN" u="sng" dirty="0">
                <a:latin typeface="Inter"/>
              </a:rPr>
              <a:t>DEFINING THE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8298-46F2-FF6F-04C0-77E3D005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-1082350"/>
            <a:ext cx="10860833" cy="7940350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latin typeface="Inter"/>
              </a:rPr>
              <a:t>To define a function in Python, you use the `def` keyword followed by the name of the function and parentheses `()`. </a:t>
            </a:r>
          </a:p>
          <a:p>
            <a:r>
              <a:rPr lang="en-US" sz="1700" b="0" i="0" dirty="0">
                <a:effectLst/>
                <a:latin typeface="Inter"/>
              </a:rPr>
              <a:t>The function body is indented and typically ends with a `return` statement.</a:t>
            </a:r>
          </a:p>
          <a:p>
            <a:r>
              <a:rPr lang="en-US" sz="1700" b="0" i="0" dirty="0">
                <a:effectLst/>
                <a:latin typeface="Inter"/>
              </a:rPr>
              <a:t>Here's an example of a function that adds two numbers: </a:t>
            </a:r>
          </a:p>
          <a:p>
            <a:endParaRPr lang="en-US" sz="1700" dirty="0"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US" sz="1700" b="0" i="0" dirty="0">
              <a:effectLst/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You can call this function and store its return value in a variable like this: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31907-ACA1-05A1-8A21-E7702BF06472}"/>
              </a:ext>
            </a:extLst>
          </p:cNvPr>
          <p:cNvSpPr txBox="1"/>
          <p:nvPr/>
        </p:nvSpPr>
        <p:spPr>
          <a:xfrm>
            <a:off x="4049485" y="2844224"/>
            <a:ext cx="1940769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EXAMPLE:</a:t>
            </a:r>
          </a:p>
          <a:p>
            <a:endParaRPr lang="en-US" dirty="0"/>
          </a:p>
          <a:p>
            <a:r>
              <a:rPr lang="en-US" sz="1700" dirty="0">
                <a:latin typeface="Inter"/>
              </a:rPr>
              <a:t>def add(a, b):</a:t>
            </a:r>
          </a:p>
          <a:p>
            <a:r>
              <a:rPr lang="en-US" sz="1700" dirty="0">
                <a:latin typeface="Inter"/>
              </a:rPr>
              <a:t>    return a +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A7FF0-561D-8CEB-7EE6-9202CFE098BB}"/>
              </a:ext>
            </a:extLst>
          </p:cNvPr>
          <p:cNvSpPr txBox="1"/>
          <p:nvPr/>
        </p:nvSpPr>
        <p:spPr>
          <a:xfrm>
            <a:off x="4732580" y="4720631"/>
            <a:ext cx="2146041" cy="17081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u="sng" dirty="0"/>
              <a:t>EXAMPLE:</a:t>
            </a:r>
          </a:p>
          <a:p>
            <a:endParaRPr lang="en-IN" b="1" u="sng" dirty="0"/>
          </a:p>
          <a:p>
            <a:r>
              <a:rPr lang="en-US" sz="1700" dirty="0">
                <a:latin typeface="Inter"/>
              </a:rPr>
              <a:t>result = add(3, 4)</a:t>
            </a:r>
          </a:p>
          <a:p>
            <a:r>
              <a:rPr lang="en-US" sz="1700" dirty="0">
                <a:latin typeface="Inter"/>
              </a:rPr>
              <a:t>print(result)     #Output: 7</a:t>
            </a:r>
            <a:endParaRPr lang="en-IN" sz="1700" dirty="0"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5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C525-BB48-C3A4-A768-3A3883A2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73" y="686645"/>
            <a:ext cx="9657184" cy="836645"/>
          </a:xfrm>
        </p:spPr>
        <p:txBody>
          <a:bodyPr/>
          <a:lstStyle/>
          <a:p>
            <a:pPr algn="l"/>
            <a:r>
              <a:rPr lang="en-IN" u="sng" dirty="0">
                <a:latin typeface="Inter"/>
              </a:rPr>
              <a:t>FUNCTIONS-DEFAULT</a:t>
            </a:r>
            <a:r>
              <a:rPr lang="en-IN" u="sng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E5C1-3F87-56FD-618E-A8F41346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674" y="1523290"/>
            <a:ext cx="10778412" cy="4793533"/>
          </a:xfrm>
        </p:spPr>
        <p:txBody>
          <a:bodyPr>
            <a:normAutofit lnSpcReduction="10000"/>
          </a:bodyPr>
          <a:lstStyle/>
          <a:p>
            <a:r>
              <a:rPr lang="en-US" sz="1700" b="0" i="0" dirty="0">
                <a:effectLst/>
                <a:latin typeface="Inter"/>
              </a:rPr>
              <a:t>Default values are specified after the argument name, and they are used if the argument is not provided when the function is called. </a:t>
            </a:r>
          </a:p>
          <a:p>
            <a:r>
              <a:rPr lang="en-US" sz="1700" b="0" i="0" dirty="0">
                <a:effectLst/>
                <a:latin typeface="Inter"/>
              </a:rPr>
              <a:t>For example, the following function has two arguments, `a` and `b`, and the default value for `b` is 10:</a:t>
            </a:r>
          </a:p>
          <a:p>
            <a:endParaRPr lang="en-US" sz="1700" dirty="0"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A function can have multiple arguments, and it can also have default values for some of its arguments. </a:t>
            </a:r>
          </a:p>
          <a:p>
            <a:r>
              <a:rPr lang="en-US" sz="1700" b="0" i="0" dirty="0">
                <a:effectLst/>
                <a:latin typeface="Inter"/>
              </a:rPr>
              <a:t>If we call the function with only one argument, the default value of 10 will be used for `b`: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If we call the function with two arguments, the second argument will override the default value:</a:t>
            </a:r>
          </a:p>
          <a:p>
            <a:pPr marL="0" indent="0">
              <a:buNone/>
            </a:pPr>
            <a:endParaRPr lang="en-US" sz="1700" dirty="0">
              <a:latin typeface="Inter"/>
            </a:endParaRPr>
          </a:p>
          <a:p>
            <a:pPr marL="0" indent="0">
              <a:buNone/>
            </a:pPr>
            <a:endParaRPr lang="en-US" sz="1700" b="0" i="0" dirty="0">
              <a:effectLst/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Default values can be used to simplify function calls and to make functions more flexible</a:t>
            </a:r>
            <a:r>
              <a:rPr lang="en-US" sz="1100" b="0" i="0" dirty="0">
                <a:effectLst/>
                <a:latin typeface="Inter"/>
              </a:rPr>
              <a:t>.</a:t>
            </a:r>
            <a:endParaRPr lang="en-US" sz="1400" b="0" i="0" dirty="0">
              <a:effectLst/>
              <a:latin typeface="Inter"/>
            </a:endParaRPr>
          </a:p>
          <a:p>
            <a:endParaRPr lang="en-US" sz="1700" b="0" i="0" dirty="0"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41D4E-FF58-742C-7061-12AB51EEF520}"/>
              </a:ext>
            </a:extLst>
          </p:cNvPr>
          <p:cNvSpPr txBox="1"/>
          <p:nvPr/>
        </p:nvSpPr>
        <p:spPr>
          <a:xfrm>
            <a:off x="4506685" y="2465753"/>
            <a:ext cx="2258008" cy="6155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Inter"/>
              </a:rPr>
              <a:t>def add(a, b=10):</a:t>
            </a:r>
          </a:p>
          <a:p>
            <a:r>
              <a:rPr lang="en-US" sz="1700" dirty="0">
                <a:latin typeface="Inter"/>
              </a:rPr>
              <a:t>    return a + b</a:t>
            </a:r>
            <a:endParaRPr lang="en-IN" sz="1700" dirty="0">
              <a:latin typeface="Inter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DD789B-3CAA-1A9F-F2EE-7B497146A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73050"/>
          </a:xfrm>
          <a:prstGeom prst="rect">
            <a:avLst/>
          </a:prstGeom>
          <a:solidFill>
            <a:srgbClr val="1A1C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Courier New" panose="02070309020205020404" pitchFamily="49" charset="0"/>
              </a:rPr>
              <a:t>add(5, 20) # returns 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A259E9-3D29-9704-C7A7-D13DEBAD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-152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C36D9-D3D9-B10E-FD1E-A694ACB6A040}"/>
              </a:ext>
            </a:extLst>
          </p:cNvPr>
          <p:cNvSpPr txBox="1"/>
          <p:nvPr/>
        </p:nvSpPr>
        <p:spPr>
          <a:xfrm>
            <a:off x="5682341" y="3917951"/>
            <a:ext cx="288315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add(5) </a:t>
            </a:r>
          </a:p>
          <a:p>
            <a:r>
              <a:rPr lang="en-IN" dirty="0"/>
              <a:t> # returns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42BD5-D5AA-5305-259E-B5B3CBCAD3FC}"/>
              </a:ext>
            </a:extLst>
          </p:cNvPr>
          <p:cNvSpPr txBox="1"/>
          <p:nvPr/>
        </p:nvSpPr>
        <p:spPr>
          <a:xfrm>
            <a:off x="4453812" y="5079377"/>
            <a:ext cx="328437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add(5, 20)  # returns 25</a:t>
            </a:r>
          </a:p>
        </p:txBody>
      </p:sp>
    </p:spTree>
    <p:extLst>
      <p:ext uri="{BB962C8B-B14F-4D97-AF65-F5344CB8AC3E}">
        <p14:creationId xmlns:p14="http://schemas.microsoft.com/office/powerpoint/2010/main" val="19677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A1CA-9F87-8532-4CEE-BCAAE499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07" y="237931"/>
            <a:ext cx="10104309" cy="956388"/>
          </a:xfrm>
        </p:spPr>
        <p:txBody>
          <a:bodyPr/>
          <a:lstStyle/>
          <a:p>
            <a:pPr algn="l"/>
            <a:r>
              <a:rPr lang="en-IN" u="sng" dirty="0">
                <a:latin typeface="Inter"/>
              </a:rPr>
              <a:t>FUNCTIONS –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0CC7-0464-E8B2-E2A5-8324CE2C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907" y="1194319"/>
            <a:ext cx="10549812" cy="3312367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latin typeface="Inter"/>
              </a:rPr>
              <a:t>To define a function with keyword arguments, you can use the following syntax:</a:t>
            </a:r>
          </a:p>
          <a:p>
            <a:r>
              <a:rPr lang="en-US" sz="1700" b="0" i="0" dirty="0">
                <a:effectLst/>
                <a:latin typeface="Inter"/>
              </a:rPr>
              <a:t>The parameter1 and parameter2 are the arguments that the function takes. The default_value is the value that will be used if the argument is not specified when the function is called. </a:t>
            </a:r>
          </a:p>
          <a:p>
            <a:r>
              <a:rPr lang="en-US" sz="1700" b="0" i="0" dirty="0">
                <a:effectLst/>
                <a:latin typeface="Inter"/>
              </a:rPr>
              <a:t>For example, the following code defines a function called add that takes two arguments, a and b, and returns their sum. The default value for b is 10:</a:t>
            </a:r>
            <a:endParaRPr lang="en-IN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A687E-132F-272E-918F-7FCC603CDF0C}"/>
              </a:ext>
            </a:extLst>
          </p:cNvPr>
          <p:cNvSpPr txBox="1"/>
          <p:nvPr/>
        </p:nvSpPr>
        <p:spPr>
          <a:xfrm>
            <a:off x="5318448" y="3622454"/>
            <a:ext cx="3890866" cy="31393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EXAMPLE:</a:t>
            </a:r>
          </a:p>
          <a:p>
            <a:r>
              <a:rPr lang="en-US" dirty="0"/>
              <a:t>def add(a, b=10):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Adds two numbers together.</a:t>
            </a:r>
          </a:p>
          <a:p>
            <a:r>
              <a:rPr lang="en-US" dirty="0"/>
              <a:t>    Args:</a:t>
            </a:r>
          </a:p>
          <a:p>
            <a:r>
              <a:rPr lang="en-US" dirty="0"/>
              <a:t>        a: The first number.</a:t>
            </a:r>
          </a:p>
          <a:p>
            <a:r>
              <a:rPr lang="en-US" dirty="0"/>
              <a:t>        b: The second number.</a:t>
            </a:r>
          </a:p>
          <a:p>
            <a:r>
              <a:rPr lang="en-US" dirty="0"/>
              <a:t>    Returns:</a:t>
            </a:r>
          </a:p>
          <a:p>
            <a:r>
              <a:rPr lang="en-US" dirty="0"/>
              <a:t>        The sum of the two numbers.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return a +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6FAD-75BF-F326-93AC-BFD12D95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994" y="254260"/>
            <a:ext cx="7220274" cy="1189653"/>
          </a:xfrm>
        </p:spPr>
        <p:txBody>
          <a:bodyPr/>
          <a:lstStyle/>
          <a:p>
            <a:pPr algn="l"/>
            <a:r>
              <a:rPr lang="en-IN" u="sng" dirty="0">
                <a:latin typeface="Inter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4E9D-3E2D-BB4E-3EBC-CA8F0605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088" y="1676400"/>
            <a:ext cx="3945487" cy="4171949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Inter"/>
              </a:rPr>
              <a:t>Python allows the organization of the program. </a:t>
            </a:r>
          </a:p>
          <a:p>
            <a:r>
              <a:rPr lang="en-IN" sz="1700" dirty="0">
                <a:latin typeface="Inter"/>
              </a:rPr>
              <a:t>Code into different modules which improves the code readability and management.</a:t>
            </a:r>
          </a:p>
          <a:p>
            <a:r>
              <a:rPr lang="en-IN" sz="1700" dirty="0">
                <a:latin typeface="Inter"/>
              </a:rPr>
              <a:t>A module is a Python file that defines some functionality in the form of functions or classes. Modules can be imported using the import keyword.</a:t>
            </a:r>
          </a:p>
          <a:p>
            <a:r>
              <a:rPr lang="en-IN" sz="1700" dirty="0">
                <a:latin typeface="Inter"/>
              </a:rPr>
              <a:t>Modules to be imported must be present in the search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5E38-441F-C1A0-B226-421271E40CDF}"/>
              </a:ext>
            </a:extLst>
          </p:cNvPr>
          <p:cNvSpPr txBox="1"/>
          <p:nvPr/>
        </p:nvSpPr>
        <p:spPr>
          <a:xfrm>
            <a:off x="6086475" y="254259"/>
            <a:ext cx="5105400" cy="40164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Inter"/>
              </a:rPr>
              <a:t>#student module - saved as student.py</a:t>
            </a:r>
          </a:p>
          <a:p>
            <a:r>
              <a:rPr lang="en-IN" sz="1700" dirty="0">
                <a:latin typeface="Inter"/>
              </a:rPr>
              <a:t>def averageGrade(students):</a:t>
            </a:r>
          </a:p>
          <a:p>
            <a:r>
              <a:rPr lang="en-IN" sz="1700" dirty="0">
                <a:latin typeface="Inter"/>
              </a:rPr>
              <a:t>             sum = 0.0</a:t>
            </a:r>
          </a:p>
          <a:p>
            <a:r>
              <a:rPr lang="en-IN" sz="1700" dirty="0">
                <a:latin typeface="Inter"/>
              </a:rPr>
              <a:t>             for key in students:</a:t>
            </a:r>
          </a:p>
          <a:p>
            <a:pPr lvl="2"/>
            <a:r>
              <a:rPr lang="en-IN" sz="1700" dirty="0">
                <a:latin typeface="Inter"/>
              </a:rPr>
              <a:t>sum = sum + students[key]['grade']</a:t>
            </a:r>
          </a:p>
          <a:p>
            <a:pPr lvl="2"/>
            <a:r>
              <a:rPr lang="en-IN" sz="1700" dirty="0">
                <a:latin typeface="Inter"/>
              </a:rPr>
              <a:t>average = sum/len(students)</a:t>
            </a:r>
          </a:p>
          <a:p>
            <a:pPr lvl="2"/>
            <a:r>
              <a:rPr lang="en-IN" sz="1700" dirty="0">
                <a:latin typeface="Inter"/>
              </a:rPr>
              <a:t>return average</a:t>
            </a:r>
          </a:p>
          <a:p>
            <a:r>
              <a:rPr lang="en-IN" sz="1700" dirty="0">
                <a:latin typeface="Inter"/>
              </a:rPr>
              <a:t>def printRecords(students):</a:t>
            </a:r>
          </a:p>
          <a:p>
            <a:pPr lvl="1"/>
            <a:r>
              <a:rPr lang="en-IN" sz="1700" dirty="0">
                <a:latin typeface="Inter"/>
              </a:rPr>
              <a:t>print "There are %d students" %(len(students))</a:t>
            </a:r>
          </a:p>
          <a:p>
            <a:pPr lvl="1"/>
            <a:r>
              <a:rPr lang="en-IN" sz="1700" dirty="0">
                <a:latin typeface="Inter"/>
              </a:rPr>
              <a:t>i=1</a:t>
            </a:r>
          </a:p>
          <a:p>
            <a:pPr lvl="2"/>
            <a:r>
              <a:rPr lang="en-IN" sz="1700" dirty="0">
                <a:latin typeface="Inter"/>
              </a:rPr>
              <a:t>for key in students:</a:t>
            </a:r>
          </a:p>
          <a:p>
            <a:pPr lvl="2"/>
            <a:r>
              <a:rPr lang="en-IN" sz="1700" dirty="0">
                <a:latin typeface="Inter"/>
              </a:rPr>
              <a:t>print "Student-%d: " % (i)</a:t>
            </a:r>
          </a:p>
          <a:p>
            <a:pPr lvl="2"/>
            <a:r>
              <a:rPr lang="en-IN" sz="1700" dirty="0">
                <a:latin typeface="Inter"/>
              </a:rPr>
              <a:t>print "Name: " + students[key]['name']</a:t>
            </a:r>
          </a:p>
          <a:p>
            <a:pPr lvl="2"/>
            <a:r>
              <a:rPr lang="en-IN" sz="1700" dirty="0">
                <a:latin typeface="Inter"/>
              </a:rPr>
              <a:t>print "Grade: " + str(students[key]['grade’])</a:t>
            </a:r>
          </a:p>
          <a:p>
            <a:pPr lvl="2"/>
            <a:r>
              <a:rPr lang="en-IN" sz="1700" dirty="0">
                <a:latin typeface="Inter"/>
              </a:rPr>
              <a:t>i=i+1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55665-76A1-7196-431E-B1F932ED0E04}"/>
              </a:ext>
            </a:extLst>
          </p:cNvPr>
          <p:cNvSpPr txBox="1"/>
          <p:nvPr/>
        </p:nvSpPr>
        <p:spPr>
          <a:xfrm>
            <a:off x="6096000" y="4905375"/>
            <a:ext cx="5267325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ter"/>
              </a:rPr>
              <a:t># Importing a specific function from a module</a:t>
            </a:r>
          </a:p>
          <a:p>
            <a:r>
              <a:rPr lang="en-US" dirty="0"/>
              <a:t>&gt;&gt;&gt;from student import averageGrade</a:t>
            </a:r>
          </a:p>
          <a:p>
            <a:endParaRPr lang="en-US" dirty="0"/>
          </a:p>
          <a:p>
            <a:r>
              <a:rPr lang="en-US" b="1" dirty="0">
                <a:latin typeface="Inter"/>
              </a:rPr>
              <a:t># Listing all names defines in a module</a:t>
            </a:r>
          </a:p>
          <a:p>
            <a:r>
              <a:rPr lang="en-IN" dirty="0">
                <a:latin typeface="Inter"/>
              </a:rPr>
              <a:t>&gt;&gt;&gt;dir(student)</a:t>
            </a:r>
          </a:p>
        </p:txBody>
      </p:sp>
    </p:spTree>
    <p:extLst>
      <p:ext uri="{BB962C8B-B14F-4D97-AF65-F5344CB8AC3E}">
        <p14:creationId xmlns:p14="http://schemas.microsoft.com/office/powerpoint/2010/main" val="28305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C705-F850-E07C-204D-C2905928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6" y="704850"/>
            <a:ext cx="10018713" cy="1752599"/>
          </a:xfrm>
        </p:spPr>
        <p:txBody>
          <a:bodyPr/>
          <a:lstStyle/>
          <a:p>
            <a:pPr algn="l"/>
            <a:r>
              <a:rPr lang="en-IN" u="sng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02A1-92BA-2EC4-CB0A-8018D56B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6" y="2209800"/>
            <a:ext cx="6488114" cy="3038475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latin typeface="Inter"/>
              </a:rPr>
              <a:t>Data manipulation is the process of transforming raw data into a more useful format. </a:t>
            </a:r>
            <a:endParaRPr lang="en-US" sz="1700" dirty="0"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Python provides several libraries for data manipulation, such as `pandas` and `numpy`. </a:t>
            </a:r>
            <a:endParaRPr lang="en-US" sz="1700" dirty="0"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For example, the `pandas` library allows you to create and manipulate DataFrames, which are two-dimensional tables.</a:t>
            </a:r>
            <a:endParaRPr lang="en-IN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63D1-C25C-8614-A6DC-E10A1DDA71CA}"/>
              </a:ext>
            </a:extLst>
          </p:cNvPr>
          <p:cNvSpPr txBox="1"/>
          <p:nvPr/>
        </p:nvSpPr>
        <p:spPr>
          <a:xfrm>
            <a:off x="8067675" y="2297876"/>
            <a:ext cx="350520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Inter"/>
              </a:rPr>
              <a:t>EXAMPLE:</a:t>
            </a:r>
          </a:p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data = {'Name': ['Alice', 'Bob', 'Charlie'],</a:t>
            </a:r>
          </a:p>
          <a:p>
            <a:r>
              <a:rPr lang="en-IN" dirty="0"/>
              <a:t>        'Age': [25, 30, 35]}</a:t>
            </a:r>
          </a:p>
          <a:p>
            <a:endParaRPr lang="en-IN" dirty="0"/>
          </a:p>
          <a:p>
            <a:r>
              <a:rPr lang="en-IN" dirty="0"/>
              <a:t>df = pd.DataFrame(data)</a:t>
            </a:r>
          </a:p>
          <a:p>
            <a:endParaRPr lang="en-IN" dirty="0"/>
          </a:p>
          <a:p>
            <a:r>
              <a:rPr lang="en-IN" dirty="0"/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70502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B921-A8EC-5053-6FA9-E8097763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>
                <a:latin typeface="Inter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5F93-AC01-36C5-127A-57CC9192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0724"/>
            <a:ext cx="8612189" cy="3752851"/>
          </a:xfrm>
        </p:spPr>
        <p:txBody>
          <a:bodyPr>
            <a:normAutofit/>
          </a:bodyPr>
          <a:lstStyle/>
          <a:p>
            <a:r>
              <a:rPr lang="en-US" sz="1700" b="0" i="0" dirty="0">
                <a:effectLst/>
                <a:latin typeface="Inter"/>
              </a:rPr>
              <a:t>Functions, modules, and data manipulation are essential components of Python programming. </a:t>
            </a:r>
            <a:endParaRPr lang="en-US" sz="1700" dirty="0"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Functions allow you to reuse code and create modular programs. </a:t>
            </a:r>
            <a:endParaRPr lang="en-US" sz="1700" dirty="0">
              <a:latin typeface="Inter"/>
            </a:endParaRPr>
          </a:p>
          <a:p>
            <a:r>
              <a:rPr lang="en-US" sz="1700" b="0" i="0" dirty="0">
                <a:effectLst/>
                <a:latin typeface="Inter"/>
              </a:rPr>
              <a:t>Modules provide a way to organize and share code across multiple projects.</a:t>
            </a:r>
          </a:p>
          <a:p>
            <a:r>
              <a:rPr lang="en-US" sz="1700" b="0" i="0" dirty="0">
                <a:effectLst/>
                <a:latin typeface="Inter"/>
              </a:rPr>
              <a:t>Data manipulation libraries, such as `pandas` and `numpy`, enable you to work with complex data structures and perform advanced data analysis. </a:t>
            </a:r>
            <a:br>
              <a:rPr lang="en-US" sz="1700" dirty="0">
                <a:latin typeface="Inter"/>
              </a:rPr>
            </a:br>
            <a:endParaRPr lang="en-IN" sz="17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1491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873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inherit</vt:lpstr>
      <vt:lpstr>Inter</vt:lpstr>
      <vt:lpstr>Parallax</vt:lpstr>
      <vt:lpstr>FUNCTIONS &amp;  MODULES  DATA MANIPULATION IN PYTHON </vt:lpstr>
      <vt:lpstr>         AGENDA</vt:lpstr>
      <vt:lpstr>FUNCTIONS</vt:lpstr>
      <vt:lpstr> DEFINING THE FUNCTIONS</vt:lpstr>
      <vt:lpstr>FUNCTIONS-DEFAULT ARGUMENTS</vt:lpstr>
      <vt:lpstr>FUNCTIONS – KEYWORD ARGUMENTS</vt:lpstr>
      <vt:lpstr>MODULES</vt:lpstr>
      <vt:lpstr>DATA MANIPULATION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&amp;  MODULES  DATA MANIPULATION IN PYTHON</dc:title>
  <dc:creator>GUNAKALA GNANA PRASANNA</dc:creator>
  <cp:lastModifiedBy>GUNAKALA GNANA PRASANNA</cp:lastModifiedBy>
  <cp:revision>2</cp:revision>
  <dcterms:created xsi:type="dcterms:W3CDTF">2023-10-10T05:02:23Z</dcterms:created>
  <dcterms:modified xsi:type="dcterms:W3CDTF">2023-10-10T06:43:25Z</dcterms:modified>
</cp:coreProperties>
</file>