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C5F2907-2395-42C0-ADF6-1170E4C6EC59}" type="datetimeFigureOut">
              <a:rPr lang="en-IN" smtClean="0"/>
              <a:t>29-10-2024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AD47123-D308-4328-8217-0DD9847ACC77}" type="slidenum">
              <a:rPr lang="en-IN" smtClean="0"/>
              <a:t>‹#›</a:t>
            </a:fld>
            <a:endParaRPr lang="en-IN"/>
          </a:p>
        </p:txBody>
      </p:sp>
    </p:spTree>
    <p:extLst>
      <p:ext uri="{BB962C8B-B14F-4D97-AF65-F5344CB8AC3E}">
        <p14:creationId xmlns:p14="http://schemas.microsoft.com/office/powerpoint/2010/main" val="26735934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8479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01165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2907-2395-42C0-ADF6-1170E4C6EC59}"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90862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8175650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F2907-2395-42C0-ADF6-1170E4C6EC59}"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144622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2907-2395-42C0-ADF6-1170E4C6EC59}"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59484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F2907-2395-42C0-ADF6-1170E4C6EC59}"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79821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F2907-2395-42C0-ADF6-1170E4C6EC59}"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138035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5F2907-2395-42C0-ADF6-1170E4C6EC59}" type="datetimeFigureOut">
              <a:rPr lang="en-IN" smtClean="0"/>
              <a:t>29-10-2024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AD47123-D308-4328-8217-0DD9847ACC7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891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C5F2907-2395-42C0-ADF6-1170E4C6EC59}" type="datetimeFigureOut">
              <a:rPr lang="en-IN" smtClean="0"/>
              <a:t>29-10-2024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AD47123-D308-4328-8217-0DD9847ACC7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28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C5F2907-2395-42C0-ADF6-1170E4C6EC59}" type="datetimeFigureOut">
              <a:rPr lang="en-IN" smtClean="0"/>
              <a:t>29-10-2024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AD47123-D308-4328-8217-0DD9847ACC77}" type="slidenum">
              <a:rPr lang="en-IN" smtClean="0"/>
              <a:t>‹#›</a:t>
            </a:fld>
            <a:endParaRPr lang="en-IN"/>
          </a:p>
        </p:txBody>
      </p:sp>
    </p:spTree>
    <p:extLst>
      <p:ext uri="{BB962C8B-B14F-4D97-AF65-F5344CB8AC3E}">
        <p14:creationId xmlns:p14="http://schemas.microsoft.com/office/powerpoint/2010/main" val="55566898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6AF6-E974-A688-0D9F-18E9AE412FA8}"/>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Online Learning Platform using MERN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A7636F-8715-9CA8-FBD4-6080C1CE60C3}"/>
              </a:ext>
            </a:extLst>
          </p:cNvPr>
          <p:cNvSpPr>
            <a:spLocks noGrp="1"/>
          </p:cNvSpPr>
          <p:nvPr>
            <p:ph type="subTitle" idx="4294967295"/>
          </p:nvPr>
        </p:nvSpPr>
        <p:spPr>
          <a:xfrm>
            <a:off x="4994275" y="3429000"/>
            <a:ext cx="7197725" cy="2190750"/>
          </a:xfrm>
        </p:spPr>
        <p:txBody>
          <a:bodyPr>
            <a:noAutofit/>
          </a:bodyPr>
          <a:lstStyle/>
          <a:p>
            <a:pPr algn="l"/>
            <a:r>
              <a:rPr lang="en-IN" sz="2400" dirty="0">
                <a:latin typeface="Times New Roman" panose="02020603050405020304" pitchFamily="18" charset="0"/>
                <a:cs typeface="Times New Roman" panose="02020603050405020304" pitchFamily="18" charset="0"/>
              </a:rPr>
              <a:t>GURU VARSHENI A</a:t>
            </a:r>
          </a:p>
          <a:p>
            <a:pPr algn="l"/>
            <a:r>
              <a:rPr lang="en-IN" sz="2400" dirty="0">
                <a:latin typeface="Times New Roman" panose="02020603050405020304" pitchFamily="18" charset="0"/>
                <a:cs typeface="Times New Roman" panose="02020603050405020304" pitchFamily="18" charset="0"/>
              </a:rPr>
              <a:t>S DHANUSHREE</a:t>
            </a:r>
          </a:p>
          <a:p>
            <a:pPr algn="l"/>
            <a:r>
              <a:rPr lang="en-IN" sz="2400" dirty="0">
                <a:latin typeface="Times New Roman" panose="02020603050405020304" pitchFamily="18" charset="0"/>
                <a:cs typeface="Times New Roman" panose="02020603050405020304" pitchFamily="18" charset="0"/>
              </a:rPr>
              <a:t>R AMAYA</a:t>
            </a:r>
          </a:p>
          <a:p>
            <a:pPr algn="l"/>
            <a:r>
              <a:rPr lang="en-IN" sz="2400" dirty="0">
                <a:latin typeface="Times New Roman" panose="02020603050405020304" pitchFamily="18" charset="0"/>
                <a:cs typeface="Times New Roman" panose="02020603050405020304" pitchFamily="18" charset="0"/>
              </a:rPr>
              <a:t>V M MEGA</a:t>
            </a:r>
          </a:p>
        </p:txBody>
      </p:sp>
      <p:sp>
        <p:nvSpPr>
          <p:cNvPr id="4" name="TextBox 3">
            <a:extLst>
              <a:ext uri="{FF2B5EF4-FFF2-40B4-BE49-F238E27FC236}">
                <a16:creationId xmlns:a16="http://schemas.microsoft.com/office/drawing/2014/main" id="{ED2A6439-7622-C713-016C-1F3E0498436F}"/>
              </a:ext>
            </a:extLst>
          </p:cNvPr>
          <p:cNvSpPr txBox="1"/>
          <p:nvPr/>
        </p:nvSpPr>
        <p:spPr>
          <a:xfrm>
            <a:off x="1530626" y="2392386"/>
            <a:ext cx="35283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111555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5F1E3-421E-B650-DD78-FB3BC74CF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4BB8CB-B01F-0FDD-DC30-FB01982004F1}"/>
              </a:ext>
            </a:extLst>
          </p:cNvPr>
          <p:cNvSpPr>
            <a:spLocks noGrp="1"/>
          </p:cNvSpPr>
          <p:nvPr>
            <p:ph type="title"/>
          </p:nvPr>
        </p:nvSpPr>
        <p:spPr>
          <a:xfrm>
            <a:off x="629920" y="396240"/>
            <a:ext cx="11175999" cy="558800"/>
          </a:xfrm>
        </p:spPr>
        <p:txBody>
          <a:bodyPr>
            <a:noAutofit/>
          </a:bodyPr>
          <a:lstStyle/>
          <a:p>
            <a:pPr algn="ctr">
              <a:lnSpc>
                <a:spcPct val="100000"/>
              </a:lnSpc>
            </a:pPr>
            <a:r>
              <a:rPr lang="en-US" sz="3500" b="1" dirty="0">
                <a:latin typeface="Times New Roman" panose="02020603050405020304" pitchFamily="18" charset="0"/>
                <a:cs typeface="Times New Roman" panose="02020603050405020304" pitchFamily="18" charset="0"/>
              </a:rPr>
              <a:t>CONCLUSION</a:t>
            </a:r>
            <a:endParaRPr lang="en-IN"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04CA0C-C810-F8BE-621E-992936748504}"/>
              </a:ext>
            </a:extLst>
          </p:cNvPr>
          <p:cNvSpPr>
            <a:spLocks noGrp="1"/>
          </p:cNvSpPr>
          <p:nvPr>
            <p:ph idx="1"/>
          </p:nvPr>
        </p:nvSpPr>
        <p:spPr>
          <a:xfrm>
            <a:off x="533400" y="1092200"/>
            <a:ext cx="11366500" cy="4686300"/>
          </a:xfrm>
        </p:spPr>
        <p:txBody>
          <a:bodyPr>
            <a:noAutofit/>
          </a:bodyPr>
          <a:lstStyle/>
          <a:p>
            <a:pPr marL="0" indent="0" algn="just">
              <a:lnSpc>
                <a:spcPct val="150000"/>
              </a:lnSpc>
              <a:spcAft>
                <a:spcPts val="800"/>
              </a:spcAft>
              <a:buNone/>
            </a:pPr>
            <a:r>
              <a:rPr lang="en-US" sz="1900" dirty="0">
                <a:latin typeface="Times New Roman" panose="02020603050405020304" pitchFamily="18" charset="0"/>
                <a:cs typeface="Times New Roman" panose="02020603050405020304" pitchFamily="18" charset="0"/>
              </a:rPr>
              <a:t>The developed online learning system offers a robust and flexible platform for delivering high-quality educational content. Using </a:t>
            </a:r>
            <a:r>
              <a:rPr lang="en-US" sz="1900" dirty="0" err="1">
                <a:latin typeface="Times New Roman" panose="02020603050405020304" pitchFamily="18" charset="0"/>
                <a:cs typeface="Times New Roman" panose="02020603050405020304" pitchFamily="18" charset="0"/>
              </a:rPr>
              <a:t>Technolohies</a:t>
            </a:r>
            <a:r>
              <a:rPr lang="en-US" sz="1900" dirty="0">
                <a:latin typeface="Times New Roman" panose="02020603050405020304" pitchFamily="18" charset="0"/>
                <a:cs typeface="Times New Roman" panose="02020603050405020304" pitchFamily="18" charset="0"/>
              </a:rPr>
              <a:t> such as </a:t>
            </a:r>
            <a:r>
              <a:rPr lang="en-US" sz="1900" b="1" dirty="0">
                <a:latin typeface="Times New Roman" panose="02020603050405020304" pitchFamily="18" charset="0"/>
                <a:cs typeface="Times New Roman" panose="02020603050405020304" pitchFamily="18" charset="0"/>
              </a:rPr>
              <a:t>React, Node.js, MongoDB</a:t>
            </a:r>
            <a:r>
              <a:rPr lang="en-US" sz="1900" dirty="0">
                <a:latin typeface="Times New Roman" panose="02020603050405020304" pitchFamily="18" charset="0"/>
                <a:cs typeface="Times New Roman" panose="02020603050405020304" pitchFamily="18" charset="0"/>
              </a:rPr>
              <a:t>, the system provides an engaging and interactive learning experience. </a:t>
            </a:r>
          </a:p>
          <a:p>
            <a:pPr marL="0" indent="0" algn="just">
              <a:lnSpc>
                <a:spcPct val="150000"/>
              </a:lnSpc>
              <a:spcAft>
                <a:spcPts val="800"/>
              </a:spcAft>
              <a:buNone/>
            </a:pPr>
            <a:r>
              <a:rPr lang="en-IN" sz="1900" b="1" dirty="0">
                <a:latin typeface="Times New Roman" panose="02020603050405020304" pitchFamily="18" charset="0"/>
                <a:cs typeface="Times New Roman" panose="02020603050405020304" pitchFamily="18" charset="0"/>
              </a:rPr>
              <a:t>Benefits of Online Learning: </a:t>
            </a: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Self-Paced Learning:</a:t>
            </a:r>
            <a:r>
              <a:rPr lang="en-US" sz="1900" dirty="0">
                <a:latin typeface="Times New Roman" panose="02020603050405020304" pitchFamily="18" charset="0"/>
                <a:cs typeface="Times New Roman" panose="02020603050405020304" pitchFamily="18" charset="0"/>
              </a:rPr>
              <a:t> Learn at your own pace and schedule.</a:t>
            </a:r>
            <a:endParaRPr lang="en-US" sz="1900" b="1"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Wide Range of Courses:</a:t>
            </a:r>
            <a:r>
              <a:rPr lang="en-US" sz="1900" dirty="0">
                <a:latin typeface="Times New Roman" panose="02020603050405020304" pitchFamily="18" charset="0"/>
                <a:cs typeface="Times New Roman" panose="02020603050405020304" pitchFamily="18" charset="0"/>
              </a:rPr>
              <a:t> Access a vast array of courses from various institutions and providers</a:t>
            </a: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Global Learning:</a:t>
            </a:r>
            <a:r>
              <a:rPr lang="en-US" sz="1900" dirty="0">
                <a:latin typeface="Times New Roman" panose="02020603050405020304" pitchFamily="18" charset="0"/>
                <a:cs typeface="Times New Roman" panose="02020603050405020304" pitchFamily="18" charset="0"/>
              </a:rPr>
              <a:t> Connect with learners from around the world.</a:t>
            </a:r>
          </a:p>
          <a:p>
            <a:pPr marL="0" indent="0" algn="just">
              <a:lnSpc>
                <a:spcPct val="150000"/>
              </a:lnSpc>
              <a:spcAft>
                <a:spcPts val="800"/>
              </a:spcAft>
              <a:buNone/>
            </a:pPr>
            <a:r>
              <a:rPr lang="en-US" sz="1900" dirty="0">
                <a:latin typeface="Times New Roman" panose="02020603050405020304" pitchFamily="18" charset="0"/>
                <a:cs typeface="Times New Roman" panose="02020603050405020304" pitchFamily="18" charset="0"/>
              </a:rPr>
              <a:t>This online learning system empowers learners by providing access to quality education anytime, anywhere. By leveraging the power of technology, online learning empowers individuals to achieve their educational and career goals.</a:t>
            </a:r>
          </a:p>
        </p:txBody>
      </p:sp>
    </p:spTree>
    <p:extLst>
      <p:ext uri="{BB962C8B-B14F-4D97-AF65-F5344CB8AC3E}">
        <p14:creationId xmlns:p14="http://schemas.microsoft.com/office/powerpoint/2010/main" val="62583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06CB7-2AA3-D6B0-B041-B4B5FBB2F34A}"/>
              </a:ext>
            </a:extLst>
          </p:cNvPr>
          <p:cNvSpPr>
            <a:spLocks noGrp="1"/>
          </p:cNvSpPr>
          <p:nvPr>
            <p:ph idx="4294967295"/>
          </p:nvPr>
        </p:nvSpPr>
        <p:spPr>
          <a:xfrm>
            <a:off x="945874" y="1507367"/>
            <a:ext cx="10629900" cy="4576762"/>
          </a:xfrm>
        </p:spPr>
        <p:txBody>
          <a:bodyPr>
            <a:normAutofit fontScale="85000" lnSpcReduction="20000"/>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The rapid growth in digital education demands a flexible, scalable, and user-friendly platform to support diverse learning needs. Online learning platform built with the </a:t>
            </a:r>
            <a:r>
              <a:rPr lang="en-US" sz="2000" b="1" dirty="0">
                <a:latin typeface="Times New Roman" panose="02020603050405020304" pitchFamily="18" charset="0"/>
                <a:cs typeface="Times New Roman" panose="02020603050405020304" pitchFamily="18" charset="0"/>
              </a:rPr>
              <a:t>MERN stack </a:t>
            </a:r>
            <a:r>
              <a:rPr lang="en-US" sz="2000" dirty="0">
                <a:latin typeface="Times New Roman" panose="02020603050405020304" pitchFamily="18" charset="0"/>
                <a:cs typeface="Times New Roman" panose="02020603050405020304" pitchFamily="18" charset="0"/>
              </a:rPr>
              <a:t>(MongoDB, Express.js, React, and Node.js), providing an innovative solution for online education. The platform is designed to serve both students and instructors by facilitating course creation, enrollment, progress tracking, and real-time communication</a:t>
            </a:r>
            <a:r>
              <a:rPr lang="en-US" sz="2000" b="1" dirty="0">
                <a:latin typeface="Times New Roman" panose="02020603050405020304" pitchFamily="18" charset="0"/>
                <a:cs typeface="Times New Roman" panose="02020603050405020304" pitchFamily="18" charset="0"/>
              </a:rPr>
              <a:t>. MongoDB</a:t>
            </a:r>
            <a:r>
              <a:rPr lang="en-US" sz="2000" dirty="0">
                <a:latin typeface="Times New Roman" panose="02020603050405020304" pitchFamily="18" charset="0"/>
                <a:cs typeface="Times New Roman" panose="02020603050405020304" pitchFamily="18" charset="0"/>
              </a:rPr>
              <a:t>, as the platform's database, efficiently manages and scales data, including user profiles, course materials, and assessment records</a:t>
            </a:r>
            <a:r>
              <a:rPr lang="en-US" sz="2000" b="1" dirty="0">
                <a:latin typeface="Times New Roman" panose="02020603050405020304" pitchFamily="18" charset="0"/>
                <a:cs typeface="Times New Roman" panose="02020603050405020304" pitchFamily="18" charset="0"/>
              </a:rPr>
              <a:t>. Express.js and Node.js</a:t>
            </a:r>
            <a:r>
              <a:rPr lang="en-US" sz="2000" dirty="0">
                <a:latin typeface="Times New Roman" panose="02020603050405020304" pitchFamily="18" charset="0"/>
                <a:cs typeface="Times New Roman" panose="02020603050405020304" pitchFamily="18" charset="0"/>
              </a:rPr>
              <a:t> provide a robust backend framework to handle API requests, user authentication, and secure data interactions. </a:t>
            </a:r>
            <a:r>
              <a:rPr lang="en-US" sz="2000" b="1" dirty="0">
                <a:latin typeface="Times New Roman" panose="02020603050405020304" pitchFamily="18" charset="0"/>
                <a:cs typeface="Times New Roman" panose="02020603050405020304" pitchFamily="18" charset="0"/>
              </a:rPr>
              <a:t>React</a:t>
            </a:r>
            <a:r>
              <a:rPr lang="en-US" sz="2000" dirty="0">
                <a:latin typeface="Times New Roman" panose="02020603050405020304" pitchFamily="18" charset="0"/>
                <a:cs typeface="Times New Roman" panose="02020603050405020304" pitchFamily="18" charset="0"/>
              </a:rPr>
              <a:t> powers the frontend, delivering a dynamic, responsive, and interactive user experience. The unified </a:t>
            </a:r>
            <a:r>
              <a:rPr lang="en-US" sz="2000" b="1" dirty="0">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environment of the MERN stack enables streamlined development and easier maintenance. Key features of the platform include course creation and management, video streaming, assignment submission, quizzes, discussion forums, and notifications. The design prioritizes user experience, with intuitive navigation for students and comprehensive control options for educators. Additionally, real-time updates enable effective communication, enhancing the collaborative learning experience .</a:t>
            </a:r>
            <a:endParaRPr lang="en-IN" dirty="0"/>
          </a:p>
        </p:txBody>
      </p:sp>
      <p:sp>
        <p:nvSpPr>
          <p:cNvPr id="2" name="Title 1">
            <a:extLst>
              <a:ext uri="{FF2B5EF4-FFF2-40B4-BE49-F238E27FC236}">
                <a16:creationId xmlns:a16="http://schemas.microsoft.com/office/drawing/2014/main" id="{86E7FB00-7BB8-F7CE-43AB-39321F2819DD}"/>
              </a:ext>
            </a:extLst>
          </p:cNvPr>
          <p:cNvSpPr>
            <a:spLocks noGrp="1"/>
          </p:cNvSpPr>
          <p:nvPr>
            <p:ph type="title" idx="4294967295"/>
          </p:nvPr>
        </p:nvSpPr>
        <p:spPr>
          <a:xfrm>
            <a:off x="1341713" y="226255"/>
            <a:ext cx="8912225" cy="1281112"/>
          </a:xfrm>
        </p:spPr>
        <p:txBody>
          <a:bodyPr>
            <a:normAutofit/>
          </a:bodyPr>
          <a:lstStyle/>
          <a:p>
            <a:pPr algn="ctr"/>
            <a:r>
              <a:rPr lang="en-IN" sz="4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92213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76C4-7271-7E8D-B6E6-D956C3102411}"/>
              </a:ext>
            </a:extLst>
          </p:cNvPr>
          <p:cNvSpPr>
            <a:spLocks noGrp="1"/>
          </p:cNvSpPr>
          <p:nvPr>
            <p:ph type="title"/>
          </p:nvPr>
        </p:nvSpPr>
        <p:spPr>
          <a:xfrm>
            <a:off x="954156" y="185079"/>
            <a:ext cx="10131425" cy="1456267"/>
          </a:xfrm>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D50C5D2-76FF-411F-25D4-CC7F3C55C2A0}"/>
              </a:ext>
            </a:extLst>
          </p:cNvPr>
          <p:cNvSpPr>
            <a:spLocks noGrp="1"/>
          </p:cNvSpPr>
          <p:nvPr>
            <p:ph idx="1"/>
          </p:nvPr>
        </p:nvSpPr>
        <p:spPr>
          <a:xfrm>
            <a:off x="475635" y="1584729"/>
            <a:ext cx="11240729" cy="4501112"/>
          </a:xfrm>
        </p:spPr>
        <p:txBody>
          <a:bodyPr>
            <a:normAutofit fontScale="85000" lnSpcReduction="10000"/>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rise of digital technology has transformed education, enabling students and instructors worldwide to access learning materials, collaborate, and engage in academic pursuits online. With this shift, there is a growing demand for online learning platforms that are scalable, responsive, and user-friendly, offering both flexibility and accessibility. The MERN stack—comprising MongoDB, Express.js, React, and Node.js presents a powerful framework for building such platforms, providing an end-to-end JavaScript-based solution for rapid, efficient, and scalable development. An online learning platform using the MERN stack offers seamless integration of frontend and backend capabilities, making it particularly suitable for handling dynamic content, real-time updates, and complex user interactions. MongoDB, a NoSQL database, provides a flexible and highly scalable data structure ideal for handling unstructured data, such as multimedia files, student progress records, and course content. Express.js and Node.js support a robust server environment that facilitates efficient request handling, secure user authentication, and smooth interactions between the client and server. React, as the frontend framework, enables the development of a dynamic and responsive user interface, enhancing the overall user experience for students and educators alike.</a:t>
            </a:r>
          </a:p>
          <a:p>
            <a:endParaRPr lang="en-IN" dirty="0"/>
          </a:p>
        </p:txBody>
      </p:sp>
    </p:spTree>
    <p:extLst>
      <p:ext uri="{BB962C8B-B14F-4D97-AF65-F5344CB8AC3E}">
        <p14:creationId xmlns:p14="http://schemas.microsoft.com/office/powerpoint/2010/main" val="34099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1244-282C-0D59-7099-414E0687200A}"/>
              </a:ext>
            </a:extLst>
          </p:cNvPr>
          <p:cNvSpPr>
            <a:spLocks noGrp="1"/>
          </p:cNvSpPr>
          <p:nvPr>
            <p:ph type="title"/>
          </p:nvPr>
        </p:nvSpPr>
        <p:spPr>
          <a:xfrm>
            <a:off x="785192" y="117987"/>
            <a:ext cx="10131425" cy="1456267"/>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ARCHITECTURE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C15F0E-1612-2239-E83C-01BB805FB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335" y="1494503"/>
            <a:ext cx="8888362" cy="4709652"/>
          </a:xfrm>
        </p:spPr>
      </p:pic>
    </p:spTree>
    <p:extLst>
      <p:ext uri="{BB962C8B-B14F-4D97-AF65-F5344CB8AC3E}">
        <p14:creationId xmlns:p14="http://schemas.microsoft.com/office/powerpoint/2010/main" val="341335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0395-8217-20DF-236E-623F10F6C2A8}"/>
              </a:ext>
            </a:extLst>
          </p:cNvPr>
          <p:cNvSpPr>
            <a:spLocks noGrp="1"/>
          </p:cNvSpPr>
          <p:nvPr>
            <p:ph type="title"/>
          </p:nvPr>
        </p:nvSpPr>
        <p:spPr>
          <a:xfrm>
            <a:off x="1703863" y="345440"/>
            <a:ext cx="8784273" cy="426720"/>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C1DD403-A7EB-B64B-166E-707E3968C401}"/>
              </a:ext>
            </a:extLst>
          </p:cNvPr>
          <p:cNvSpPr>
            <a:spLocks noGrp="1"/>
          </p:cNvSpPr>
          <p:nvPr>
            <p:ph idx="1"/>
          </p:nvPr>
        </p:nvSpPr>
        <p:spPr>
          <a:xfrm>
            <a:off x="812800" y="863601"/>
            <a:ext cx="10655300" cy="3647440"/>
          </a:xfrm>
        </p:spPr>
        <p:txBody>
          <a:bodyPr>
            <a:normAutofit fontScale="25000" lnSpcReduction="20000"/>
          </a:bodyPr>
          <a:lstStyle/>
          <a:p>
            <a:pPr marL="0" indent="0" algn="just">
              <a:lnSpc>
                <a:spcPct val="120000"/>
              </a:lnSpc>
              <a:spcAft>
                <a:spcPts val="800"/>
              </a:spcAft>
              <a:buNone/>
            </a:pPr>
            <a:r>
              <a:rPr lang="en-IN" sz="7600" dirty="0">
                <a:effectLst/>
                <a:latin typeface="Times New Roman" panose="02020603050405020304" pitchFamily="18" charset="0"/>
                <a:ea typeface="Times New Roman" panose="02020603050405020304" pitchFamily="18" charset="0"/>
                <a:cs typeface="Times New Roman" panose="02020603050405020304" pitchFamily="18" charset="0"/>
              </a:rPr>
              <a:t>An online learning platform(OLP) is a digital platform that provides a variety of tools and resources to facilitate learning and education over the internet. Here are some key features and a description of an online learning platform:</a:t>
            </a:r>
            <a:endParaRPr lang="en-IN" sz="7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7600" b="1" dirty="0">
                <a:effectLst/>
                <a:latin typeface="Times New Roman" panose="02020603050405020304" pitchFamily="18" charset="0"/>
                <a:ea typeface="Times New Roman" panose="02020603050405020304" pitchFamily="18" charset="0"/>
                <a:cs typeface="Times New Roman" panose="02020603050405020304" pitchFamily="18" charset="0"/>
              </a:rPr>
              <a:t>User-Friendly Interface:</a:t>
            </a:r>
            <a:r>
              <a:rPr lang="en-IN" sz="7600" dirty="0">
                <a:effectLst/>
                <a:latin typeface="Times New Roman" panose="02020603050405020304" pitchFamily="18" charset="0"/>
                <a:ea typeface="Times New Roman" panose="02020603050405020304" pitchFamily="18" charset="0"/>
                <a:cs typeface="Times New Roman" panose="02020603050405020304" pitchFamily="18" charset="0"/>
              </a:rPr>
              <a:t> Online learning platforms typically have an intuitive and user-friendly interface that makes it easy for learners, regardless of their technical proficiency, to navigate and access the content.</a:t>
            </a:r>
            <a:endParaRPr lang="en-IN" sz="7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7600" b="1" dirty="0">
                <a:effectLst/>
                <a:latin typeface="Times New Roman" panose="02020603050405020304" pitchFamily="18" charset="0"/>
                <a:ea typeface="Times New Roman" panose="02020603050405020304" pitchFamily="18" charset="0"/>
                <a:cs typeface="Times New Roman" panose="02020603050405020304" pitchFamily="18" charset="0"/>
              </a:rPr>
              <a:t>Course Management:</a:t>
            </a:r>
            <a:r>
              <a:rPr lang="en-IN" sz="7600" dirty="0">
                <a:effectLst/>
                <a:latin typeface="Times New Roman" panose="02020603050405020304" pitchFamily="18" charset="0"/>
                <a:ea typeface="Times New Roman" panose="02020603050405020304" pitchFamily="18" charset="0"/>
                <a:cs typeface="Times New Roman" panose="02020603050405020304" pitchFamily="18" charset="0"/>
              </a:rPr>
              <a:t> Instructors or course creators can upload, organize, and manage course materials. Learners can enroll in courses and track their progress.</a:t>
            </a:r>
            <a:endParaRPr lang="en-IN" sz="7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7600" b="1" dirty="0">
                <a:effectLst/>
                <a:latin typeface="Times New Roman" panose="02020603050405020304" pitchFamily="18" charset="0"/>
                <a:ea typeface="Times New Roman" panose="02020603050405020304" pitchFamily="18" charset="0"/>
                <a:cs typeface="Times New Roman" panose="02020603050405020304" pitchFamily="18" charset="0"/>
              </a:rPr>
              <a:t>Interactivity:</a:t>
            </a:r>
            <a:r>
              <a:rPr lang="en-IN" sz="7600" dirty="0">
                <a:effectLst/>
                <a:latin typeface="Times New Roman" panose="02020603050405020304" pitchFamily="18" charset="0"/>
                <a:ea typeface="Times New Roman" panose="02020603050405020304" pitchFamily="18" charset="0"/>
                <a:cs typeface="Times New Roman" panose="02020603050405020304" pitchFamily="18" charset="0"/>
              </a:rPr>
              <a:t> Many platforms include interactive elements like discussion forums, chat rooms, and live webinars, which foster communication and collaboration among learners and instructors.</a:t>
            </a:r>
            <a:endParaRPr lang="en-IN" sz="7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7600" b="1" dirty="0">
                <a:effectLst/>
                <a:latin typeface="Times New Roman" panose="02020603050405020304" pitchFamily="18" charset="0"/>
                <a:ea typeface="Times New Roman" panose="02020603050405020304" pitchFamily="18" charset="0"/>
                <a:cs typeface="Times New Roman" panose="02020603050405020304" pitchFamily="18" charset="0"/>
              </a:rPr>
              <a:t>Accessibility:</a:t>
            </a:r>
            <a:r>
              <a:rPr lang="en-IN" sz="7600" dirty="0">
                <a:effectLst/>
                <a:latin typeface="Times New Roman" panose="02020603050405020304" pitchFamily="18" charset="0"/>
                <a:ea typeface="Times New Roman" panose="02020603050405020304" pitchFamily="18" charset="0"/>
                <a:cs typeface="Times New Roman" panose="02020603050405020304" pitchFamily="18" charset="0"/>
              </a:rPr>
              <a:t> Content is often accessible on various devices, including computers, tablets, and smartphones, making learning possible from anywhere with an internet connection.</a:t>
            </a:r>
            <a:endParaRPr lang="en-IN" sz="7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7600" b="1" dirty="0">
                <a:effectLst/>
                <a:latin typeface="Times New Roman" panose="02020603050405020304" pitchFamily="18" charset="0"/>
                <a:ea typeface="Times New Roman" panose="02020603050405020304" pitchFamily="18" charset="0"/>
                <a:cs typeface="Times New Roman" panose="02020603050405020304" pitchFamily="18" charset="0"/>
              </a:rPr>
              <a:t>Self-Paced Learning:</a:t>
            </a:r>
            <a:r>
              <a:rPr lang="en-IN" sz="7600" dirty="0">
                <a:effectLst/>
                <a:latin typeface="Times New Roman" panose="02020603050405020304" pitchFamily="18" charset="0"/>
                <a:ea typeface="Times New Roman" panose="02020603050405020304" pitchFamily="18" charset="0"/>
                <a:cs typeface="Times New Roman" panose="02020603050405020304" pitchFamily="18" charset="0"/>
              </a:rPr>
              <a:t> Learners can typically access course materials at their own pace. This flexibility allows for learning that fits into individual schedules and preferences.</a:t>
            </a:r>
            <a:endParaRPr lang="en-IN" sz="7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7600" b="1" dirty="0">
                <a:effectLst/>
                <a:latin typeface="Times New Roman" panose="02020603050405020304" pitchFamily="18" charset="0"/>
                <a:ea typeface="Times New Roman" panose="02020603050405020304" pitchFamily="18" charset="0"/>
                <a:cs typeface="Times New Roman" panose="02020603050405020304" pitchFamily="18" charset="0"/>
              </a:rPr>
              <a:t>Payment and Subscription Options</a:t>
            </a:r>
            <a:r>
              <a:rPr lang="en-IN" sz="7600" dirty="0">
                <a:effectLst/>
                <a:latin typeface="Times New Roman" panose="02020603050405020304" pitchFamily="18" charset="0"/>
                <a:ea typeface="Times New Roman" panose="02020603050405020304" pitchFamily="18" charset="0"/>
                <a:cs typeface="Times New Roman" panose="02020603050405020304" pitchFamily="18" charset="0"/>
              </a:rPr>
              <a:t>: There may be free courses, but some content may require payment or a subscription. Platforms often offer multiple pricing models.</a:t>
            </a:r>
            <a:endParaRPr lang="en-IN" sz="7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endParaRPr lang="en-IN" dirty="0"/>
          </a:p>
        </p:txBody>
      </p:sp>
    </p:spTree>
    <p:extLst>
      <p:ext uri="{BB962C8B-B14F-4D97-AF65-F5344CB8AC3E}">
        <p14:creationId xmlns:p14="http://schemas.microsoft.com/office/powerpoint/2010/main" val="190981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138D-0D5E-D0E2-4D70-C4AF1616B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F9D78-FDA6-9601-A790-D6EEF54152F9}"/>
              </a:ext>
            </a:extLst>
          </p:cNvPr>
          <p:cNvSpPr>
            <a:spLocks noGrp="1"/>
          </p:cNvSpPr>
          <p:nvPr>
            <p:ph type="title"/>
          </p:nvPr>
        </p:nvSpPr>
        <p:spPr>
          <a:xfrm>
            <a:off x="1015047" y="365760"/>
            <a:ext cx="10131425" cy="756849"/>
          </a:xfrm>
        </p:spPr>
        <p:txBody>
          <a:bodyPr>
            <a:normAutofit/>
          </a:bodyPr>
          <a:lstStyle/>
          <a:p>
            <a:pPr algn="ctr"/>
            <a:r>
              <a:rPr lang="en-US" sz="4000" b="1" dirty="0">
                <a:latin typeface="Times New Roman" panose="02020603050405020304" pitchFamily="18" charset="0"/>
                <a:cs typeface="Times New Roman" panose="02020603050405020304" pitchFamily="18" charset="0"/>
              </a:rPr>
              <a:t>F</a:t>
            </a:r>
            <a:r>
              <a:rPr lang="en-IN" sz="4000" b="1" dirty="0">
                <a:latin typeface="Times New Roman" panose="02020603050405020304" pitchFamily="18" charset="0"/>
                <a:cs typeface="Times New Roman" panose="02020603050405020304" pitchFamily="18" charset="0"/>
              </a:rPr>
              <a:t>RONTEND</a:t>
            </a:r>
          </a:p>
        </p:txBody>
      </p:sp>
      <p:sp>
        <p:nvSpPr>
          <p:cNvPr id="5" name="Content Placeholder 4">
            <a:extLst>
              <a:ext uri="{FF2B5EF4-FFF2-40B4-BE49-F238E27FC236}">
                <a16:creationId xmlns:a16="http://schemas.microsoft.com/office/drawing/2014/main" id="{7A04330C-EC76-D149-F501-D6D550A9E0A9}"/>
              </a:ext>
            </a:extLst>
          </p:cNvPr>
          <p:cNvSpPr>
            <a:spLocks noGrp="1"/>
          </p:cNvSpPr>
          <p:nvPr>
            <p:ph idx="1"/>
          </p:nvPr>
        </p:nvSpPr>
        <p:spPr>
          <a:xfrm>
            <a:off x="635000" y="1198880"/>
            <a:ext cx="10922000" cy="5293360"/>
          </a:xfrm>
        </p:spPr>
        <p:txBody>
          <a:bodyPr>
            <a:normAutofit fontScale="85000" lnSpcReduction="20000"/>
          </a:bodyPr>
          <a:lstStyle/>
          <a:p>
            <a:pPr marL="0" indent="0" algn="just">
              <a:lnSpc>
                <a:spcPct val="150000"/>
              </a:lnSpc>
              <a:buNone/>
            </a:pPr>
            <a:r>
              <a:rPr lang="en-US" sz="1900" dirty="0">
                <a:latin typeface="Times New Roman" panose="02020603050405020304" pitchFamily="18" charset="0"/>
                <a:cs typeface="Times New Roman" panose="02020603050405020304" pitchFamily="18" charset="0"/>
              </a:rPr>
              <a:t>The Front-end of the </a:t>
            </a:r>
            <a:r>
              <a:rPr lang="en-US" sz="1900" b="1" dirty="0">
                <a:latin typeface="Times New Roman" panose="02020603050405020304" pitchFamily="18" charset="0"/>
                <a:cs typeface="Times New Roman" panose="02020603050405020304" pitchFamily="18" charset="0"/>
              </a:rPr>
              <a:t>Online Learning Platform </a:t>
            </a:r>
            <a:r>
              <a:rPr lang="en-US" sz="1900" dirty="0">
                <a:latin typeface="Times New Roman" panose="02020603050405020304" pitchFamily="18" charset="0"/>
                <a:cs typeface="Times New Roman" panose="02020603050405020304" pitchFamily="18" charset="0"/>
              </a:rPr>
              <a:t>is developed using </a:t>
            </a:r>
            <a:r>
              <a:rPr lang="en-US" sz="1900" b="1" dirty="0">
                <a:latin typeface="Times New Roman" panose="02020603050405020304" pitchFamily="18" charset="0"/>
                <a:cs typeface="Times New Roman" panose="02020603050405020304" pitchFamily="18" charset="0"/>
              </a:rPr>
              <a:t>React</a:t>
            </a:r>
            <a:r>
              <a:rPr lang="en-US" sz="1900" dirty="0">
                <a:latin typeface="Times New Roman" panose="02020603050405020304" pitchFamily="18" charset="0"/>
                <a:cs typeface="Times New Roman" panose="02020603050405020304" pitchFamily="18" charset="0"/>
              </a:rPr>
              <a:t>. React is a versatile JavaScript library developed by Facebook that has revolutionized the way web applications are built. It's particularly well-suited for creating dynamic and interactive user interfaces. React has the one feature called Component Based Architecture, that breaks down  the complex UI design into smaller, reusable components.</a:t>
            </a:r>
          </a:p>
          <a:p>
            <a:pPr marL="0" indent="0" algn="just">
              <a:lnSpc>
                <a:spcPct val="150000"/>
              </a:lnSpc>
              <a:buNone/>
            </a:pPr>
            <a:r>
              <a:rPr lang="en-US" sz="1900" dirty="0">
                <a:latin typeface="Times New Roman" panose="02020603050405020304" pitchFamily="18" charset="0"/>
                <a:cs typeface="Times New Roman" panose="02020603050405020304" pitchFamily="18" charset="0"/>
              </a:rPr>
              <a:t>React has its own library and tools like Redux, Router, Testing Library etc. Using these features user can easily navigate to the particular courses and they can select the courses that they want to learn.</a:t>
            </a:r>
            <a:endParaRPr lang="en-US" sz="1900" b="1" dirty="0"/>
          </a:p>
          <a:p>
            <a:pPr marL="0" indent="0" algn="just">
              <a:lnSpc>
                <a:spcPct val="150000"/>
              </a:lnSpc>
              <a:buNone/>
            </a:pPr>
            <a:r>
              <a:rPr lang="en-US" sz="1900" b="1" dirty="0">
                <a:latin typeface="Times New Roman" panose="02020603050405020304" pitchFamily="18" charset="0"/>
                <a:cs typeface="Times New Roman" panose="02020603050405020304" pitchFamily="18" charset="0"/>
              </a:rPr>
              <a:t>Use Cases for React in Online Learning Platforms:</a:t>
            </a:r>
            <a:endParaRPr lang="en-US" sz="1900" dirty="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Interactive Course Content like Video Players, Quizzes and Assessment</a:t>
            </a:r>
            <a:r>
              <a:rPr lang="en-US" sz="1900" dirty="0"/>
              <a:t>.</a:t>
            </a:r>
          </a:p>
          <a:p>
            <a:pPr algn="just">
              <a:lnSpc>
                <a:spcPct val="150000"/>
              </a:lnSpc>
            </a:pPr>
            <a:r>
              <a:rPr lang="en-IN" sz="1900" dirty="0">
                <a:latin typeface="Times New Roman" panose="02020603050405020304" pitchFamily="18" charset="0"/>
                <a:cs typeface="Times New Roman" panose="02020603050405020304" pitchFamily="18" charset="0"/>
              </a:rPr>
              <a:t>Personalized Learning Experiences</a:t>
            </a:r>
            <a:r>
              <a:rPr lang="en-US" sz="1900" dirty="0">
                <a:latin typeface="Times New Roman" panose="02020603050405020304" pitchFamily="18" charset="0"/>
                <a:cs typeface="Times New Roman" panose="02020603050405020304" pitchFamily="18" charset="0"/>
              </a:rPr>
              <a:t>,</a:t>
            </a:r>
            <a:r>
              <a:rPr lang="en-IN" sz="1900" dirty="0">
                <a:latin typeface="Times New Roman" panose="02020603050405020304" pitchFamily="18" charset="0"/>
                <a:cs typeface="Times New Roman" panose="02020603050405020304" pitchFamily="18" charset="0"/>
              </a:rPr>
              <a:t> Adaptive Learning.</a:t>
            </a:r>
            <a:endParaRPr lang="en-IN" sz="19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900" dirty="0">
                <a:latin typeface="Times New Roman" panose="02020603050405020304" pitchFamily="18" charset="0"/>
                <a:cs typeface="Times New Roman" panose="02020603050405020304" pitchFamily="18" charset="0"/>
              </a:rPr>
              <a:t>React offers a multitude of benefits for building robust and engaging online learning platforms. Here are some key advantages like </a:t>
            </a:r>
            <a:r>
              <a:rPr lang="en-IN" sz="1900" dirty="0">
                <a:latin typeface="Times New Roman" panose="02020603050405020304" pitchFamily="18" charset="0"/>
                <a:cs typeface="Times New Roman" panose="02020603050405020304" pitchFamily="18" charset="0"/>
              </a:rPr>
              <a:t>Component-Based Architecture, Declarative Programming, Cross-Platform Development, Third-Party Libraries, Developer Productivity. </a:t>
            </a:r>
            <a:r>
              <a:rPr lang="en-US" sz="1900" dirty="0">
                <a:latin typeface="Times New Roman" panose="02020603050405020304" pitchFamily="18" charset="0"/>
                <a:cs typeface="Times New Roman" panose="02020603050405020304" pitchFamily="18" charset="0"/>
              </a:rPr>
              <a:t>A powerful feature introduced in React 16.8 that allows you to use state and other React features in functional components. By leveraging React's power and flexibility, you can build online learning platforms that are both performant and user-friendly, providing an exceptional learning experience.</a:t>
            </a:r>
          </a:p>
        </p:txBody>
      </p:sp>
    </p:spTree>
    <p:extLst>
      <p:ext uri="{BB962C8B-B14F-4D97-AF65-F5344CB8AC3E}">
        <p14:creationId xmlns:p14="http://schemas.microsoft.com/office/powerpoint/2010/main" val="304218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FB54F-1D6D-01B7-BA7D-5F0FA6652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62A79-15A6-BB64-56AD-387ED2760D5B}"/>
              </a:ext>
            </a:extLst>
          </p:cNvPr>
          <p:cNvSpPr>
            <a:spLocks noGrp="1"/>
          </p:cNvSpPr>
          <p:nvPr>
            <p:ph type="title"/>
          </p:nvPr>
        </p:nvSpPr>
        <p:spPr>
          <a:xfrm>
            <a:off x="538480" y="370676"/>
            <a:ext cx="10830560" cy="696124"/>
          </a:xfrm>
        </p:spPr>
        <p:txBody>
          <a:bodyPr>
            <a:noAutofit/>
          </a:bodyPr>
          <a:lstStyle/>
          <a:p>
            <a:pPr algn="ctr">
              <a:lnSpc>
                <a:spcPct val="100000"/>
              </a:lnSpc>
            </a:pPr>
            <a:r>
              <a:rPr lang="en-US" sz="3500" b="1" dirty="0">
                <a:latin typeface="Times New Roman" panose="02020603050405020304" pitchFamily="18" charset="0"/>
                <a:cs typeface="Times New Roman" panose="02020603050405020304" pitchFamily="18" charset="0"/>
              </a:rPr>
              <a:t>BACK</a:t>
            </a:r>
            <a:r>
              <a:rPr lang="en-IN" sz="3500" b="1" dirty="0">
                <a:latin typeface="Times New Roman" panose="02020603050405020304" pitchFamily="18" charset="0"/>
                <a:cs typeface="Times New Roman" panose="02020603050405020304" pitchFamily="18" charset="0"/>
              </a:rPr>
              <a:t>END</a:t>
            </a:r>
          </a:p>
        </p:txBody>
      </p:sp>
      <p:sp>
        <p:nvSpPr>
          <p:cNvPr id="5" name="Content Placeholder 4">
            <a:extLst>
              <a:ext uri="{FF2B5EF4-FFF2-40B4-BE49-F238E27FC236}">
                <a16:creationId xmlns:a16="http://schemas.microsoft.com/office/drawing/2014/main" id="{E177FE48-7932-096D-9BE2-8D781A740514}"/>
              </a:ext>
            </a:extLst>
          </p:cNvPr>
          <p:cNvSpPr>
            <a:spLocks noGrp="1"/>
          </p:cNvSpPr>
          <p:nvPr>
            <p:ph idx="1"/>
          </p:nvPr>
        </p:nvSpPr>
        <p:spPr>
          <a:xfrm>
            <a:off x="624840" y="1036320"/>
            <a:ext cx="10942320" cy="5059680"/>
          </a:xfrm>
        </p:spPr>
        <p:txBody>
          <a:bodyPr>
            <a:no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The Backend  of the </a:t>
            </a:r>
            <a:r>
              <a:rPr lang="en-US" sz="1600" b="1" dirty="0">
                <a:latin typeface="Times New Roman" panose="02020603050405020304" pitchFamily="18" charset="0"/>
                <a:cs typeface="Times New Roman" panose="02020603050405020304" pitchFamily="18" charset="0"/>
              </a:rPr>
              <a:t>Online Learning Platform </a:t>
            </a:r>
            <a:r>
              <a:rPr lang="en-US" sz="1600" dirty="0">
                <a:latin typeface="Times New Roman" panose="02020603050405020304" pitchFamily="18" charset="0"/>
                <a:cs typeface="Times New Roman" panose="02020603050405020304" pitchFamily="18" charset="0"/>
              </a:rPr>
              <a:t>is built using </a:t>
            </a:r>
            <a:r>
              <a:rPr lang="en-US" sz="1600" b="1" dirty="0">
                <a:latin typeface="Times New Roman" panose="02020603050405020304" pitchFamily="18" charset="0"/>
                <a:cs typeface="Times New Roman" pitchFamily="18" charset="0"/>
              </a:rPr>
              <a:t>MongoDB, Express.js</a:t>
            </a:r>
            <a:r>
              <a:rPr lang="en-US" sz="1600" dirty="0">
                <a:latin typeface="Times New Roman" panose="02020603050405020304" pitchFamily="18" charset="0"/>
                <a:cs typeface="Times New Roman" pitchFamily="18" charset="0"/>
              </a:rPr>
              <a:t>, </a:t>
            </a:r>
            <a:r>
              <a:rPr lang="en-US" sz="1600" b="1" dirty="0">
                <a:latin typeface="Times New Roman" panose="02020603050405020304" pitchFamily="18" charset="0"/>
                <a:cs typeface="Times New Roman" pitchFamily="18" charset="0"/>
              </a:rPr>
              <a:t>Node.js </a:t>
            </a:r>
            <a:r>
              <a:rPr lang="en-US" sz="1600" dirty="0">
                <a:latin typeface="Times New Roman" panose="02020603050405020304" pitchFamily="18" charset="0"/>
                <a:cs typeface="Times New Roman" pitchFamily="18" charset="0"/>
              </a:rPr>
              <a:t>that provides a user-friendly ecosystem for the online learners.</a:t>
            </a:r>
            <a:r>
              <a:rPr lang="en-US" sz="1600" b="1" dirty="0">
                <a:latin typeface="Times New Roman" panose="02020603050405020304" pitchFamily="18" charset="0"/>
                <a:cs typeface="Times New Roman" pitchFamily="18" charset="0"/>
              </a:rPr>
              <a:t> </a:t>
            </a:r>
          </a:p>
          <a:p>
            <a:pPr algn="just">
              <a:lnSpc>
                <a:spcPct val="150000"/>
              </a:lnSpc>
            </a:pPr>
            <a:r>
              <a:rPr lang="en-IN" sz="1600" b="1" dirty="0">
                <a:latin typeface="Times New Roman" panose="02020603050405020304" pitchFamily="18" charset="0"/>
                <a:cs typeface="Times New Roman" panose="02020603050405020304" pitchFamily="18" charset="0"/>
              </a:rPr>
              <a:t>MongoDB: </a:t>
            </a:r>
            <a:r>
              <a:rPr lang="en-IN" sz="1600" dirty="0">
                <a:latin typeface="Times New Roman" panose="02020603050405020304" pitchFamily="18" charset="0"/>
                <a:cs typeface="Times New Roman" panose="02020603050405020304" pitchFamily="18" charset="0"/>
              </a:rPr>
              <a:t>is a popular NoSQL database that uses a flexible schema to store data in JSON-like documents. </a:t>
            </a:r>
            <a:r>
              <a:rPr lang="en-US" sz="1600" dirty="0">
                <a:latin typeface="Times New Roman" panose="02020603050405020304" pitchFamily="18" charset="0"/>
                <a:cs typeface="Times New Roman" panose="02020603050405020304" pitchFamily="18" charset="0"/>
              </a:rPr>
              <a:t>Document Model is main Data is stored in flexible JSON-like documents. MongoDB is an excellent choice for  online learning platforms due to its flexibility, scalability, and high performance.</a:t>
            </a:r>
          </a:p>
          <a:p>
            <a:pPr algn="just">
              <a:lnSpc>
                <a:spcPct val="150000"/>
              </a:lnSpc>
            </a:pPr>
            <a:r>
              <a:rPr lang="en-US" sz="1600" b="1" dirty="0">
                <a:latin typeface="Times New Roman" panose="02020603050405020304" pitchFamily="18" charset="0"/>
                <a:cs typeface="Times New Roman" panose="02020603050405020304" pitchFamily="18" charset="0"/>
              </a:rPr>
              <a:t>Express.js: </a:t>
            </a:r>
            <a:r>
              <a:rPr lang="en-US" sz="1600" dirty="0">
                <a:latin typeface="Times New Roman" panose="02020603050405020304" pitchFamily="18" charset="0"/>
                <a:cs typeface="Times New Roman" panose="02020603050405020304" pitchFamily="18" charset="0"/>
              </a:rPr>
              <a:t>is a minimalist and flexible Node.js web application framework that can be used to build robust and scalable online learning platforms. </a:t>
            </a:r>
          </a:p>
          <a:p>
            <a:pPr algn="just">
              <a:lnSpc>
                <a:spcPct val="150000"/>
              </a:lnSpc>
            </a:pPr>
            <a:r>
              <a:rPr lang="en-US" sz="1600" b="1" dirty="0">
                <a:latin typeface="Times New Roman" panose="02020603050405020304" pitchFamily="18" charset="0"/>
                <a:cs typeface="Times New Roman" panose="02020603050405020304" pitchFamily="18" charset="0"/>
              </a:rPr>
              <a:t>Node.js:  </a:t>
            </a:r>
            <a:r>
              <a:rPr lang="en-US" sz="1600" dirty="0">
                <a:latin typeface="Times New Roman" panose="02020603050405020304" pitchFamily="18" charset="0"/>
                <a:cs typeface="Times New Roman" panose="02020603050405020304" pitchFamily="18" charset="0"/>
              </a:rPr>
              <a:t>a powerful JavaScript runtime environment, is a cornerstone for building scalable and efficient online learning platforms. Creating a RESTful APIs to expose functionalities like user authentication, course enrollment, and content delivery. Enable real-time collaboration between learners and instructors. </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By leveraging MongoDB's capabilities, you can build robust, scalable, and personalized online learning platforms that deliver exceptional user experiences.</a:t>
            </a:r>
          </a:p>
        </p:txBody>
      </p:sp>
    </p:spTree>
    <p:extLst>
      <p:ext uri="{BB962C8B-B14F-4D97-AF65-F5344CB8AC3E}">
        <p14:creationId xmlns:p14="http://schemas.microsoft.com/office/powerpoint/2010/main" val="415063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3E5BE-098F-8FE5-54BA-DEF459964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EACE6-F60B-F749-6546-44524F2CE23A}"/>
              </a:ext>
            </a:extLst>
          </p:cNvPr>
          <p:cNvSpPr>
            <a:spLocks noGrp="1"/>
          </p:cNvSpPr>
          <p:nvPr>
            <p:ph type="title"/>
          </p:nvPr>
        </p:nvSpPr>
        <p:spPr>
          <a:xfrm>
            <a:off x="1030287" y="365760"/>
            <a:ext cx="10131425" cy="436879"/>
          </a:xfrm>
        </p:spPr>
        <p:txBody>
          <a:bodyPr>
            <a:normAutofit fontScale="90000"/>
          </a:bodyPr>
          <a:lstStyle/>
          <a:p>
            <a:pPr algn="ctr"/>
            <a:r>
              <a:rPr lang="en-US" sz="3500" b="1" dirty="0">
                <a:latin typeface="Times New Roman" panose="02020603050405020304" pitchFamily="18" charset="0"/>
                <a:cs typeface="Times New Roman" panose="02020603050405020304" pitchFamily="18" charset="0"/>
              </a:rPr>
              <a:t>I</a:t>
            </a:r>
            <a:r>
              <a:rPr lang="en-IN" sz="3500" b="1" dirty="0">
                <a:latin typeface="Times New Roman" panose="02020603050405020304" pitchFamily="18" charset="0"/>
                <a:cs typeface="Times New Roman" panose="02020603050405020304" pitchFamily="18" charset="0"/>
              </a:rPr>
              <a:t>NTEGRATION</a:t>
            </a:r>
          </a:p>
        </p:txBody>
      </p:sp>
      <p:sp>
        <p:nvSpPr>
          <p:cNvPr id="3" name="Content Placeholder 2">
            <a:extLst>
              <a:ext uri="{FF2B5EF4-FFF2-40B4-BE49-F238E27FC236}">
                <a16:creationId xmlns:a16="http://schemas.microsoft.com/office/drawing/2014/main" id="{86191342-B8F8-73C8-7699-B2B67276B5CE}"/>
              </a:ext>
            </a:extLst>
          </p:cNvPr>
          <p:cNvSpPr>
            <a:spLocks noGrp="1"/>
          </p:cNvSpPr>
          <p:nvPr>
            <p:ph idx="1"/>
          </p:nvPr>
        </p:nvSpPr>
        <p:spPr>
          <a:xfrm>
            <a:off x="375920" y="802639"/>
            <a:ext cx="11440160" cy="5618478"/>
          </a:xfrm>
        </p:spPr>
        <p:txBody>
          <a:bodyPr>
            <a:noAutofit/>
          </a:bodyPr>
          <a:lstStyle/>
          <a:p>
            <a:pPr marL="0" indent="0" algn="just">
              <a:lnSpc>
                <a:spcPct val="160000"/>
              </a:lnSpc>
              <a:spcAft>
                <a:spcPts val="800"/>
              </a:spcAft>
              <a:buNone/>
            </a:pPr>
            <a:r>
              <a:rPr lang="en-US" sz="1600" dirty="0">
                <a:latin typeface="Times New Roman" panose="02020603050405020304" pitchFamily="18" charset="0"/>
                <a:cs typeface="Times New Roman" pitchFamily="18" charset="0"/>
              </a:rPr>
              <a:t>The Online Complaint Registration and Management System integrates the </a:t>
            </a:r>
            <a:r>
              <a:rPr lang="en-US" sz="1600" b="1" dirty="0">
                <a:latin typeface="Times New Roman" panose="02020603050405020304" pitchFamily="18" charset="0"/>
                <a:cs typeface="Times New Roman" pitchFamily="18" charset="0"/>
              </a:rPr>
              <a:t>React</a:t>
            </a:r>
            <a:r>
              <a:rPr lang="en-US" sz="1600" dirty="0">
                <a:latin typeface="Times New Roman" panose="02020603050405020304" pitchFamily="18" charset="0"/>
                <a:cs typeface="Times New Roman" pitchFamily="18" charset="0"/>
              </a:rPr>
              <a:t> frontend with the </a:t>
            </a:r>
            <a:r>
              <a:rPr lang="en-US" sz="1600" b="1" dirty="0">
                <a:latin typeface="Times New Roman" panose="02020603050405020304" pitchFamily="18" charset="0"/>
                <a:cs typeface="Times New Roman" pitchFamily="18" charset="0"/>
              </a:rPr>
              <a:t>Express, Node.js</a:t>
            </a:r>
            <a:r>
              <a:rPr lang="en-US" sz="1600" dirty="0">
                <a:latin typeface="Times New Roman" panose="02020603050405020304" pitchFamily="18" charset="0"/>
                <a:cs typeface="Times New Roman" pitchFamily="18" charset="0"/>
              </a:rPr>
              <a:t>, and </a:t>
            </a:r>
            <a:r>
              <a:rPr lang="en-US" sz="1600" b="1" dirty="0">
                <a:latin typeface="Times New Roman" panose="02020603050405020304" pitchFamily="18" charset="0"/>
                <a:cs typeface="Times New Roman" pitchFamily="18" charset="0"/>
              </a:rPr>
              <a:t>MongoDB</a:t>
            </a:r>
            <a:r>
              <a:rPr lang="en-US" sz="1600" dirty="0">
                <a:latin typeface="Times New Roman" panose="02020603050405020304" pitchFamily="18" charset="0"/>
                <a:cs typeface="Times New Roman" pitchFamily="18" charset="0"/>
              </a:rPr>
              <a:t> backend through seamless communication enabled by APIs. A well-integrated frontend and backend is crucial for a seamless online learning experience. </a:t>
            </a:r>
          </a:p>
          <a:p>
            <a:pPr marL="0" indent="0" algn="just">
              <a:lnSpc>
                <a:spcPct val="160000"/>
              </a:lnSpc>
              <a:spcAft>
                <a:spcPts val="800"/>
              </a:spcAft>
              <a:buNone/>
            </a:pPr>
            <a:r>
              <a:rPr lang="en-IN" sz="1600" b="1" dirty="0">
                <a:latin typeface="Times New Roman" panose="02020603050405020304" pitchFamily="18" charset="0"/>
                <a:cs typeface="Times New Roman" panose="02020603050405020304" pitchFamily="18" charset="0"/>
              </a:rPr>
              <a:t>Frontend (Client-Side):</a:t>
            </a:r>
            <a:r>
              <a:rPr lang="en-IN" sz="1600" dirty="0">
                <a:latin typeface="Times New Roman" panose="02020603050405020304" pitchFamily="18" charset="0"/>
                <a:cs typeface="Times New Roman" panose="02020603050405020304" pitchFamily="18" charset="0"/>
              </a:rPr>
              <a:t>User Interface:</a:t>
            </a:r>
            <a:r>
              <a:rPr lang="en-US" sz="1600" dirty="0">
                <a:latin typeface="Times New Roman" panose="02020603050405020304" pitchFamily="18" charset="0"/>
                <a:cs typeface="Times New Roman" panose="02020603050405020304" pitchFamily="18" charset="0"/>
              </a:rPr>
              <a:t>Displays course content, quizzes, assignments, and other learning materials. Provides interactive elements like progress bars, video players.</a:t>
            </a:r>
          </a:p>
          <a:p>
            <a:pPr algn="just">
              <a:lnSpc>
                <a:spcPct val="160000"/>
              </a:lnSpc>
              <a:spcAft>
                <a:spcPts val="800"/>
              </a:spcAft>
            </a:pPr>
            <a:r>
              <a:rPr lang="en-IN" sz="1600" b="1" dirty="0">
                <a:latin typeface="Times New Roman" panose="02020603050405020304" pitchFamily="18" charset="0"/>
                <a:cs typeface="Times New Roman" panose="02020603050405020304" pitchFamily="18" charset="0"/>
              </a:rPr>
              <a:t>Backend (Server-Side):</a:t>
            </a:r>
            <a:r>
              <a:rPr lang="en-US" sz="1600" dirty="0">
                <a:latin typeface="Times New Roman" panose="02020603050405020304" pitchFamily="18" charset="0"/>
                <a:cs typeface="Times New Roman" panose="02020603050405020304" pitchFamily="18" charset="0"/>
              </a:rPr>
              <a:t>Stores user information, course content, learning progress, and other relevant data. Implements the core logic of the platform, such as course enrollment, payment processing, and certificate generation.</a:t>
            </a:r>
          </a:p>
          <a:p>
            <a:pPr algn="just">
              <a:lnSpc>
                <a:spcPct val="160000"/>
              </a:lnSpc>
              <a:spcAft>
                <a:spcPts val="800"/>
              </a:spcAft>
            </a:pPr>
            <a:r>
              <a:rPr lang="en-US" sz="1600" b="1" dirty="0">
                <a:latin typeface="Times New Roman" panose="02020603050405020304" pitchFamily="18" charset="0"/>
                <a:cs typeface="Times New Roman" panose="02020603050405020304" pitchFamily="18" charset="0"/>
              </a:rPr>
              <a:t>Database: </a:t>
            </a:r>
            <a:r>
              <a:rPr lang="en-US" sz="1600" dirty="0">
                <a:latin typeface="Times New Roman" panose="02020603050405020304" pitchFamily="18" charset="0"/>
                <a:cs typeface="Times New Roman" panose="02020603050405020304" pitchFamily="18" charset="0"/>
              </a:rPr>
              <a:t>Data is transferred between the frontend and backend in a structured format, such as JSON. The frontend parses the received data and updates the UI accordingly.</a:t>
            </a:r>
          </a:p>
          <a:p>
            <a:pPr marL="0" indent="0" algn="just">
              <a:lnSpc>
                <a:spcPct val="150000"/>
              </a:lnSpc>
              <a:spcAft>
                <a:spcPts val="800"/>
              </a:spcAft>
              <a:buNone/>
            </a:pPr>
            <a:r>
              <a:rPr lang="en-US" sz="1600" dirty="0">
                <a:latin typeface="Times New Roman" panose="02020603050405020304" pitchFamily="18" charset="0"/>
                <a:cs typeface="Times New Roman" panose="02020603050405020304" pitchFamily="18" charset="0"/>
              </a:rPr>
              <a:t>By effectively integrating the frontend and backend, you can create a robust, scalable, and user-friendly online learning platform that delivers a seamless learning experience.</a:t>
            </a:r>
          </a:p>
        </p:txBody>
      </p:sp>
    </p:spTree>
    <p:extLst>
      <p:ext uri="{BB962C8B-B14F-4D97-AF65-F5344CB8AC3E}">
        <p14:creationId xmlns:p14="http://schemas.microsoft.com/office/powerpoint/2010/main" val="174922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67EFE-5895-EF0C-3151-28A55210E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1B298-1086-C086-881C-BBAD8351E607}"/>
              </a:ext>
            </a:extLst>
          </p:cNvPr>
          <p:cNvSpPr>
            <a:spLocks noGrp="1"/>
          </p:cNvSpPr>
          <p:nvPr>
            <p:ph type="title"/>
          </p:nvPr>
        </p:nvSpPr>
        <p:spPr>
          <a:xfrm>
            <a:off x="1030287" y="360516"/>
            <a:ext cx="10131425" cy="553884"/>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MODEL</a:t>
            </a:r>
            <a:endParaRPr lang="en-IN" sz="40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AC50655-A830-4F59-F7A6-44108ADC035B}"/>
              </a:ext>
            </a:extLst>
          </p:cNvPr>
          <p:cNvPicPr>
            <a:picLocks noChangeAspect="1"/>
          </p:cNvPicPr>
          <p:nvPr/>
        </p:nvPicPr>
        <p:blipFill>
          <a:blip r:embed="rId2">
            <a:extLst>
              <a:ext uri="{28A0092B-C50C-407E-A947-70E740481C1C}">
                <a14:useLocalDpi xmlns:a14="http://schemas.microsoft.com/office/drawing/2010/main" val="0"/>
              </a:ext>
            </a:extLst>
          </a:blip>
          <a:srcRect l="3317" t="13259" r="740" b="1195"/>
          <a:stretch/>
        </p:blipFill>
        <p:spPr>
          <a:xfrm>
            <a:off x="721035" y="1005840"/>
            <a:ext cx="10841045" cy="5354320"/>
          </a:xfrm>
          <a:prstGeom prst="rect">
            <a:avLst/>
          </a:prstGeom>
        </p:spPr>
      </p:pic>
    </p:spTree>
    <p:extLst>
      <p:ext uri="{BB962C8B-B14F-4D97-AF65-F5344CB8AC3E}">
        <p14:creationId xmlns:p14="http://schemas.microsoft.com/office/powerpoint/2010/main" val="153447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290</TotalTime>
  <Words>1361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Garamond</vt:lpstr>
      <vt:lpstr>Times New Roman</vt:lpstr>
      <vt:lpstr>Savon</vt:lpstr>
      <vt:lpstr>Online Learning Platform using MERN</vt:lpstr>
      <vt:lpstr>ABSTRACT</vt:lpstr>
      <vt:lpstr>INTRODUCTION</vt:lpstr>
      <vt:lpstr>ARCHITECTURE DIAGRAM</vt:lpstr>
      <vt:lpstr>PROPOSED SYSTEM</vt:lpstr>
      <vt:lpstr>FRONTEND</vt:lpstr>
      <vt:lpstr>BACKEND</vt:lpstr>
      <vt:lpstr>INTEGRATION</vt:lpstr>
      <vt:lpstr>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Dhanushree S</dc:creator>
  <cp:lastModifiedBy>Gopal</cp:lastModifiedBy>
  <cp:revision>19</cp:revision>
  <dcterms:created xsi:type="dcterms:W3CDTF">2024-10-28T14:09:59Z</dcterms:created>
  <dcterms:modified xsi:type="dcterms:W3CDTF">2024-10-29T13:59:54Z</dcterms:modified>
</cp:coreProperties>
</file>