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031F13-C7B8-48D7-80DF-F019D40014D4}" type="datetimeFigureOut">
              <a:rPr lang="en-IN" smtClean="0"/>
              <a:t>13-05-2023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256273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31F13-C7B8-48D7-80DF-F019D40014D4}"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390350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31F13-C7B8-48D7-80DF-F019D40014D4}"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2451469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31F13-C7B8-48D7-80DF-F019D40014D4}"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FAB37-0A4C-4965-85FF-8A82196D456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3138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31F13-C7B8-48D7-80DF-F019D40014D4}"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302797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031F13-C7B8-48D7-80DF-F019D40014D4}"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305158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031F13-C7B8-48D7-80DF-F019D40014D4}"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314742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31F13-C7B8-48D7-80DF-F019D40014D4}"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3894043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31F13-C7B8-48D7-80DF-F019D40014D4}"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311311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31F13-C7B8-48D7-80DF-F019D40014D4}"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248424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031F13-C7B8-48D7-80DF-F019D40014D4}"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37080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031F13-C7B8-48D7-80DF-F019D40014D4}"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368862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031F13-C7B8-48D7-80DF-F019D40014D4}"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279402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031F13-C7B8-48D7-80DF-F019D40014D4}"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237808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31F13-C7B8-48D7-80DF-F019D40014D4}" type="datetimeFigureOut">
              <a:rPr lang="en-IN" smtClean="0"/>
              <a:t>13-05-2023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2680243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31F13-C7B8-48D7-80DF-F019D40014D4}"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290890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31F13-C7B8-48D7-80DF-F019D40014D4}"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2FAB37-0A4C-4965-85FF-8A82196D4562}" type="slidenum">
              <a:rPr lang="en-IN" smtClean="0"/>
              <a:t>‹#›</a:t>
            </a:fld>
            <a:endParaRPr lang="en-IN"/>
          </a:p>
        </p:txBody>
      </p:sp>
    </p:spTree>
    <p:extLst>
      <p:ext uri="{BB962C8B-B14F-4D97-AF65-F5344CB8AC3E}">
        <p14:creationId xmlns:p14="http://schemas.microsoft.com/office/powerpoint/2010/main" val="242429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031F13-C7B8-48D7-80DF-F019D40014D4}" type="datetimeFigureOut">
              <a:rPr lang="en-IN" smtClean="0"/>
              <a:t>13-05-2023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2FAB37-0A4C-4965-85FF-8A82196D4562}" type="slidenum">
              <a:rPr lang="en-IN" smtClean="0"/>
              <a:t>‹#›</a:t>
            </a:fld>
            <a:endParaRPr lang="en-IN"/>
          </a:p>
        </p:txBody>
      </p:sp>
    </p:spTree>
    <p:extLst>
      <p:ext uri="{BB962C8B-B14F-4D97-AF65-F5344CB8AC3E}">
        <p14:creationId xmlns:p14="http://schemas.microsoft.com/office/powerpoint/2010/main" val="31589576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055A-2584-43E0-0FF9-FA05F78B85B7}"/>
              </a:ext>
            </a:extLst>
          </p:cNvPr>
          <p:cNvSpPr>
            <a:spLocks noGrp="1"/>
          </p:cNvSpPr>
          <p:nvPr>
            <p:ph type="ctrTitle"/>
          </p:nvPr>
        </p:nvSpPr>
        <p:spPr/>
        <p:txBody>
          <a:bodyPr>
            <a:normAutofit fontScale="90000"/>
          </a:bodyPr>
          <a:lstStyle/>
          <a:p>
            <a:pPr algn="ctr"/>
            <a:br>
              <a:rPr lang="en-IN" sz="1800" b="0" i="0" u="none" strike="noStrike" baseline="0" dirty="0">
                <a:solidFill>
                  <a:srgbClr val="000000"/>
                </a:solidFill>
                <a:latin typeface="Times New Roman" panose="02020603050405020304" pitchFamily="18" charset="0"/>
              </a:rPr>
            </a:br>
            <a:r>
              <a:rPr lang="en-GB" sz="1800" b="0" i="0" u="none" strike="noStrike" baseline="0" dirty="0">
                <a:solidFill>
                  <a:srgbClr val="000000"/>
                </a:solidFill>
                <a:latin typeface="Times New Roman" panose="02020603050405020304" pitchFamily="18" charset="0"/>
              </a:rPr>
              <a:t> </a:t>
            </a:r>
            <a:r>
              <a:rPr lang="en-GB" sz="6700" b="0" i="0" u="none" strike="noStrike" baseline="0" dirty="0">
                <a:latin typeface="Calibri" panose="020F0502020204030204" pitchFamily="34" charset="0"/>
                <a:cs typeface="Calibri" panose="020F0502020204030204" pitchFamily="34" charset="0"/>
              </a:rPr>
              <a:t>Cloud Computing Techniques for Cloud Bursting </a:t>
            </a:r>
            <a:endParaRPr lang="en-IN"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2BC32A9-0FF5-2544-0E8C-D43711BEA4BF}"/>
              </a:ext>
            </a:extLst>
          </p:cNvPr>
          <p:cNvSpPr>
            <a:spLocks noGrp="1"/>
          </p:cNvSpPr>
          <p:nvPr>
            <p:ph type="subTitle" idx="1"/>
          </p:nvPr>
        </p:nvSpPr>
        <p:spPr>
          <a:xfrm>
            <a:off x="1876424" y="3602038"/>
            <a:ext cx="8791575" cy="2266102"/>
          </a:xfrm>
        </p:spPr>
        <p:txBody>
          <a:bodyPr/>
          <a:lstStyle/>
          <a:p>
            <a:r>
              <a:rPr lang="en-GB" dirty="0"/>
              <a:t>Name : Godina Venkata Akhil Chandra</a:t>
            </a:r>
          </a:p>
          <a:p>
            <a:r>
              <a:rPr lang="en-GB" dirty="0"/>
              <a:t>Reg no.:</a:t>
            </a:r>
          </a:p>
          <a:p>
            <a:r>
              <a:rPr lang="en-GB" dirty="0"/>
              <a:t>Roll </a:t>
            </a:r>
            <a:r>
              <a:rPr lang="en-GB"/>
              <a:t>No.:</a:t>
            </a:r>
            <a:endParaRPr lang="en-GB" dirty="0"/>
          </a:p>
          <a:p>
            <a:r>
              <a:rPr lang="en-IN" dirty="0"/>
              <a:t>Class : k20md</a:t>
            </a:r>
          </a:p>
        </p:txBody>
      </p:sp>
    </p:spTree>
    <p:extLst>
      <p:ext uri="{BB962C8B-B14F-4D97-AF65-F5344CB8AC3E}">
        <p14:creationId xmlns:p14="http://schemas.microsoft.com/office/powerpoint/2010/main" val="8471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9854-B183-A484-7E49-6E789D640242}"/>
              </a:ext>
            </a:extLst>
          </p:cNvPr>
          <p:cNvSpPr>
            <a:spLocks noGrp="1"/>
          </p:cNvSpPr>
          <p:nvPr>
            <p:ph type="title"/>
          </p:nvPr>
        </p:nvSpPr>
        <p:spPr>
          <a:xfrm>
            <a:off x="1141413" y="618518"/>
            <a:ext cx="9905998" cy="846298"/>
          </a:xfrm>
        </p:spPr>
        <p:txBody>
          <a:bodyPr/>
          <a:lstStyle/>
          <a:p>
            <a:r>
              <a:rPr lang="en-GB" dirty="0"/>
              <a:t>What is Cloud bursting</a:t>
            </a:r>
            <a:endParaRPr lang="en-IN" dirty="0"/>
          </a:p>
        </p:txBody>
      </p:sp>
      <p:sp>
        <p:nvSpPr>
          <p:cNvPr id="3" name="Content Placeholder 2">
            <a:extLst>
              <a:ext uri="{FF2B5EF4-FFF2-40B4-BE49-F238E27FC236}">
                <a16:creationId xmlns:a16="http://schemas.microsoft.com/office/drawing/2014/main" id="{F9AC7DDA-0A7B-B87C-C7D7-2228086092C9}"/>
              </a:ext>
            </a:extLst>
          </p:cNvPr>
          <p:cNvSpPr>
            <a:spLocks noGrp="1"/>
          </p:cNvSpPr>
          <p:nvPr>
            <p:ph idx="1"/>
          </p:nvPr>
        </p:nvSpPr>
        <p:spPr>
          <a:xfrm>
            <a:off x="1141412" y="1464816"/>
            <a:ext cx="9905999" cy="4962617"/>
          </a:xfrm>
        </p:spPr>
        <p:txBody>
          <a:bodyPr/>
          <a:lstStyle/>
          <a:p>
            <a:pPr algn="just"/>
            <a:r>
              <a:rPr lang="en-GB" sz="2000" b="0" i="0" u="none" strike="noStrike" baseline="0" dirty="0">
                <a:latin typeface="Calibri" panose="020F0502020204030204" pitchFamily="34" charset="0"/>
                <a:cs typeface="Calibri" panose="020F0502020204030204" pitchFamily="34" charset="0"/>
              </a:rPr>
              <a:t>Cloud bursting is an application deployment technique in which an application that runs on onsite, private cloud or data centre and bursts into a public cloud when the demand for computing capacity spikes and reaches the threshold values. </a:t>
            </a:r>
          </a:p>
          <a:p>
            <a:pPr algn="just"/>
            <a:r>
              <a:rPr lang="en-GB" sz="2000" b="0" i="0" u="none" strike="noStrike" baseline="0" dirty="0">
                <a:latin typeface="Calibri" panose="020F0502020204030204" pitchFamily="34" charset="0"/>
                <a:cs typeface="Calibri" panose="020F0502020204030204" pitchFamily="34" charset="0"/>
              </a:rPr>
              <a:t>This deployment model gives an organization access to more computing resources when needed. </a:t>
            </a:r>
          </a:p>
          <a:p>
            <a:pPr algn="just"/>
            <a:r>
              <a:rPr lang="en-GB" sz="2000" b="0" i="0" u="none" strike="noStrike" baseline="0" dirty="0">
                <a:latin typeface="Calibri" panose="020F0502020204030204" pitchFamily="34" charset="0"/>
                <a:cs typeface="Calibri" panose="020F0502020204030204" pitchFamily="34" charset="0"/>
              </a:rPr>
              <a:t>Cloud Bursting was first proposed by Amazon's Jeff Barr. </a:t>
            </a:r>
          </a:p>
          <a:p>
            <a:pPr algn="just"/>
            <a:r>
              <a:rPr lang="en-GB" sz="2000" b="0" i="0" u="none" strike="noStrike" baseline="0" dirty="0">
                <a:latin typeface="Times New Roman" panose="02020603050405020304" pitchFamily="18" charset="0"/>
              </a:rPr>
              <a:t>Cloud bursting provides a company with more flexibility to handle spikes in IT demand when compute demand surpasses a private cloud's capacity. </a:t>
            </a:r>
          </a:p>
          <a:p>
            <a:pPr algn="just"/>
            <a:r>
              <a:rPr lang="en-GB" sz="2000" b="0" i="0" u="none" strike="noStrike" baseline="0" dirty="0">
                <a:latin typeface="Times New Roman" panose="02020603050405020304" pitchFamily="18" charset="0"/>
              </a:rPr>
              <a:t>Cloud bursting also makes local resources available for other crucial applications. </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15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A4FD-ACD5-0979-233B-CC467210540F}"/>
              </a:ext>
            </a:extLst>
          </p:cNvPr>
          <p:cNvSpPr>
            <a:spLocks noGrp="1"/>
          </p:cNvSpPr>
          <p:nvPr>
            <p:ph type="title"/>
          </p:nvPr>
        </p:nvSpPr>
        <p:spPr>
          <a:xfrm>
            <a:off x="1141413" y="618518"/>
            <a:ext cx="9905998" cy="588845"/>
          </a:xfrm>
        </p:spPr>
        <p:txBody>
          <a:bodyPr/>
          <a:lstStyle/>
          <a:p>
            <a:r>
              <a:rPr lang="en-GB" dirty="0"/>
              <a:t>Cloud Bursting Visualized</a:t>
            </a:r>
            <a:endParaRPr lang="en-IN" dirty="0"/>
          </a:p>
        </p:txBody>
      </p:sp>
      <p:pic>
        <p:nvPicPr>
          <p:cNvPr id="1026" name="Picture 2" descr="What is Cloud Bursting and Does Your Business Need it? - SuperAdmins">
            <a:extLst>
              <a:ext uri="{FF2B5EF4-FFF2-40B4-BE49-F238E27FC236}">
                <a16:creationId xmlns:a16="http://schemas.microsoft.com/office/drawing/2014/main" id="{D1A1901A-A617-63A5-6CC1-9AB8D11E81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8497" y="1391457"/>
            <a:ext cx="8051830" cy="5032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53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7446-6481-8136-36D5-0039D26CB77C}"/>
              </a:ext>
            </a:extLst>
          </p:cNvPr>
          <p:cNvSpPr>
            <a:spLocks noGrp="1"/>
          </p:cNvSpPr>
          <p:nvPr>
            <p:ph type="title"/>
          </p:nvPr>
        </p:nvSpPr>
        <p:spPr/>
        <p:txBody>
          <a:bodyPr/>
          <a:lstStyle/>
          <a:p>
            <a:r>
              <a:rPr lang="en-GB" dirty="0"/>
              <a:t>Cloud bursting Benefits</a:t>
            </a:r>
            <a:endParaRPr lang="en-IN" dirty="0"/>
          </a:p>
        </p:txBody>
      </p:sp>
      <p:sp>
        <p:nvSpPr>
          <p:cNvPr id="3" name="Content Placeholder 2">
            <a:extLst>
              <a:ext uri="{FF2B5EF4-FFF2-40B4-BE49-F238E27FC236}">
                <a16:creationId xmlns:a16="http://schemas.microsoft.com/office/drawing/2014/main" id="{1F375759-2F4C-20CB-0CF3-E8A62D3DB926}"/>
              </a:ext>
            </a:extLst>
          </p:cNvPr>
          <p:cNvSpPr>
            <a:spLocks noGrp="1"/>
          </p:cNvSpPr>
          <p:nvPr>
            <p:ph idx="1"/>
          </p:nvPr>
        </p:nvSpPr>
        <p:spPr>
          <a:xfrm>
            <a:off x="1141412" y="2249487"/>
            <a:ext cx="9905999" cy="4231212"/>
          </a:xfrm>
        </p:spPr>
        <p:txBody>
          <a:bodyPr>
            <a:normAutofit/>
          </a:bodyPr>
          <a:lstStyle/>
          <a:p>
            <a:r>
              <a:rPr lang="en-IN" sz="1800" b="1" i="0" u="none" strike="noStrike" baseline="0" dirty="0">
                <a:latin typeface="Calibri" panose="020F0502020204030204" pitchFamily="34" charset="0"/>
                <a:cs typeface="Calibri" panose="020F0502020204030204" pitchFamily="34" charset="0"/>
              </a:rPr>
              <a:t>Cost - </a:t>
            </a:r>
            <a:r>
              <a:rPr lang="en-GB" sz="1800" b="0" i="0" u="none" strike="noStrike" baseline="0" dirty="0">
                <a:latin typeface="Calibri" panose="020F0502020204030204" pitchFamily="34" charset="0"/>
                <a:cs typeface="Calibri" panose="020F0502020204030204" pitchFamily="34" charset="0"/>
              </a:rPr>
              <a:t>Only when additional computing resources are required does an organisation pay for them. Like public cloud infrastructure, private cloud infrastructure costs can be reduced by using few resources. </a:t>
            </a:r>
          </a:p>
          <a:p>
            <a:r>
              <a:rPr lang="en-IN" sz="1800" b="1" i="0" u="none" strike="noStrike" baseline="0" dirty="0">
                <a:latin typeface="Calibri" panose="020F0502020204030204" pitchFamily="34" charset="0"/>
                <a:cs typeface="Calibri" panose="020F0502020204030204" pitchFamily="34" charset="0"/>
              </a:rPr>
              <a:t>Flexibility - </a:t>
            </a:r>
            <a:r>
              <a:rPr lang="en-GB" sz="1800" b="0" i="0" u="none" strike="noStrike" baseline="0" dirty="0">
                <a:latin typeface="Calibri" panose="020F0502020204030204" pitchFamily="34" charset="0"/>
                <a:cs typeface="Calibri" panose="020F0502020204030204" pitchFamily="34" charset="0"/>
              </a:rPr>
              <a:t>Cloud bursting can easily adapt to changes in cloud capacity. Moreover, private cloud resources are freed. </a:t>
            </a:r>
          </a:p>
          <a:p>
            <a:r>
              <a:rPr lang="en-IN" sz="1800" b="1" i="0" u="none" strike="noStrike" baseline="0" dirty="0">
                <a:latin typeface="Calibri" panose="020F0502020204030204" pitchFamily="34" charset="0"/>
                <a:cs typeface="Calibri" panose="020F0502020204030204" pitchFamily="34" charset="0"/>
              </a:rPr>
              <a:t>Business Continuity </a:t>
            </a:r>
            <a:r>
              <a:rPr lang="en-IN" sz="1800" dirty="0">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Without disturbing its users, a programme has the ability to burst over into the public cloud. </a:t>
            </a:r>
          </a:p>
          <a:p>
            <a:r>
              <a:rPr lang="en-IN" sz="1800" b="1" i="0" u="none" strike="noStrike" baseline="0" dirty="0">
                <a:latin typeface="Calibri" panose="020F0502020204030204" pitchFamily="34" charset="0"/>
                <a:cs typeface="Calibri" panose="020F0502020204030204" pitchFamily="34" charset="0"/>
              </a:rPr>
              <a:t>High traffic times - </a:t>
            </a:r>
            <a:r>
              <a:rPr lang="en-GB" sz="1800" b="0" i="0" u="none" strike="noStrike" baseline="0" dirty="0">
                <a:latin typeface="Calibri" panose="020F0502020204030204" pitchFamily="34" charset="0"/>
                <a:cs typeface="Calibri" panose="020F0502020204030204" pitchFamily="34" charset="0"/>
              </a:rPr>
              <a:t>Cloud bursting can be utilised to accommodate any anticipated or unanticipated peaks in compute resource demands in the event that a company anticipates a sudden increase in traffic, such as during a holiday.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963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1BB2-39F6-114F-092E-06DBA99EEB1B}"/>
              </a:ext>
            </a:extLst>
          </p:cNvPr>
          <p:cNvSpPr>
            <a:spLocks noGrp="1"/>
          </p:cNvSpPr>
          <p:nvPr>
            <p:ph type="title"/>
          </p:nvPr>
        </p:nvSpPr>
        <p:spPr>
          <a:xfrm>
            <a:off x="1141413" y="504068"/>
            <a:ext cx="9905998" cy="652070"/>
          </a:xfrm>
        </p:spPr>
        <p:txBody>
          <a:bodyPr/>
          <a:lstStyle/>
          <a:p>
            <a:r>
              <a:rPr lang="en-GB" dirty="0"/>
              <a:t>Challenges involved in cloud computing</a:t>
            </a:r>
            <a:endParaRPr lang="en-IN" dirty="0"/>
          </a:p>
        </p:txBody>
      </p:sp>
      <p:sp>
        <p:nvSpPr>
          <p:cNvPr id="3" name="Content Placeholder 2">
            <a:extLst>
              <a:ext uri="{FF2B5EF4-FFF2-40B4-BE49-F238E27FC236}">
                <a16:creationId xmlns:a16="http://schemas.microsoft.com/office/drawing/2014/main" id="{51DFEF25-86CE-B5DF-2B50-854CDFFF3DC4}"/>
              </a:ext>
            </a:extLst>
          </p:cNvPr>
          <p:cNvSpPr>
            <a:spLocks noGrp="1"/>
          </p:cNvSpPr>
          <p:nvPr>
            <p:ph idx="1"/>
          </p:nvPr>
        </p:nvSpPr>
        <p:spPr>
          <a:xfrm>
            <a:off x="852256" y="1156138"/>
            <a:ext cx="10644327" cy="5457726"/>
          </a:xfrm>
        </p:spPr>
        <p:txBody>
          <a:bodyPr>
            <a:normAutofit lnSpcReduction="10000"/>
          </a:bodyPr>
          <a:lstStyle/>
          <a:p>
            <a:pPr marL="0" indent="0">
              <a:buNone/>
            </a:pPr>
            <a:r>
              <a:rPr lang="en-GB" sz="2000" b="0" i="0" u="none" strike="noStrike" baseline="0" dirty="0">
                <a:latin typeface="Calibri" panose="020F0502020204030204" pitchFamily="34" charset="0"/>
                <a:cs typeface="Calibri" panose="020F0502020204030204" pitchFamily="34" charset="0"/>
              </a:rPr>
              <a:t>Although the idea behind this application-tier cloud bursting appears straightforward, there are some crucial technical and commercial factors to consider if you wish to make use of this architecture. </a:t>
            </a:r>
          </a:p>
          <a:p>
            <a:pPr algn="just"/>
            <a:r>
              <a:rPr lang="en-IN" sz="1800" b="1" i="0" u="sng" strike="noStrike" baseline="0" dirty="0">
                <a:latin typeface="Calibri" panose="020F0502020204030204" pitchFamily="34" charset="0"/>
                <a:cs typeface="Calibri" panose="020F0502020204030204" pitchFamily="34" charset="0"/>
              </a:rPr>
              <a:t>Managing Configurations</a:t>
            </a:r>
            <a:r>
              <a:rPr lang="en-IN" sz="1800" b="1" i="0" u="none" strike="noStrike" baseline="0" dirty="0">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there may be significant differences between the cloud service providers you select, necessitating the configuration and administration of your apps and their technology stacks across two distinct environments. For e.g.: OS, hypervisor version, APIs, kind of network, etc.</a:t>
            </a:r>
          </a:p>
          <a:p>
            <a:r>
              <a:rPr lang="en-IN" sz="1800" b="1" i="0" u="sng" strike="noStrike" baseline="0" dirty="0">
                <a:latin typeface="Calibri" panose="020F0502020204030204" pitchFamily="34" charset="0"/>
                <a:cs typeface="Calibri" panose="020F0502020204030204" pitchFamily="34" charset="0"/>
              </a:rPr>
              <a:t>Communication Latency</a:t>
            </a:r>
            <a:r>
              <a:rPr lang="en-IN" sz="1800" b="1" i="0" strike="noStrike" baseline="0" dirty="0">
                <a:latin typeface="Calibri" panose="020F0502020204030204" pitchFamily="34" charset="0"/>
                <a:cs typeface="Calibri" panose="020F0502020204030204" pitchFamily="34" charset="0"/>
              </a:rPr>
              <a:t>: </a:t>
            </a:r>
            <a:r>
              <a:rPr lang="en-IN" sz="1800" b="0" i="0" u="none" strike="noStrike" baseline="0" dirty="0">
                <a:latin typeface="Calibri" panose="020F0502020204030204" pitchFamily="34" charset="0"/>
                <a:cs typeface="Calibri" panose="020F0502020204030204" pitchFamily="34" charset="0"/>
              </a:rPr>
              <a:t>When </a:t>
            </a:r>
            <a:r>
              <a:rPr lang="en-GB" sz="1800" b="0" i="0" u="none" strike="noStrike" baseline="0" dirty="0">
                <a:latin typeface="Calibri" panose="020F0502020204030204" pitchFamily="34" charset="0"/>
                <a:cs typeface="Calibri" panose="020F0502020204030204" pitchFamily="34" charset="0"/>
              </a:rPr>
              <a:t>application needs to transport a large quantity of data between your application tier and database when they are in different clouds, latency and throughput can become a problem. When communication takes place over the open Internet, the latency problem is very noticeable. Even tiny latencies can quickly accumulate since app-to-database communication can require numerous round trips for each front-end request. </a:t>
            </a:r>
          </a:p>
          <a:p>
            <a:r>
              <a:rPr lang="en-IN" sz="1800" b="1" i="0" u="sng" strike="noStrike" baseline="0" dirty="0">
                <a:latin typeface="Calibri" panose="020F0502020204030204" pitchFamily="34" charset="0"/>
                <a:cs typeface="Calibri" panose="020F0502020204030204" pitchFamily="34" charset="0"/>
              </a:rPr>
              <a:t>Security Handling</a:t>
            </a:r>
            <a:r>
              <a:rPr lang="en-IN" sz="1800" i="0" strike="noStrike" baseline="0" dirty="0">
                <a:latin typeface="Calibri" panose="020F0502020204030204" pitchFamily="34" charset="0"/>
                <a:cs typeface="Calibri" panose="020F0502020204030204" pitchFamily="34" charset="0"/>
              </a:rPr>
              <a:t>: T</a:t>
            </a:r>
            <a:r>
              <a:rPr lang="en-GB" sz="1800" b="0" i="0" u="none" strike="noStrike" baseline="0" dirty="0">
                <a:latin typeface="Calibri" panose="020F0502020204030204" pitchFamily="34" charset="0"/>
                <a:cs typeface="Calibri" panose="020F0502020204030204" pitchFamily="34" charset="0"/>
              </a:rPr>
              <a:t>he issue of securing the communication line between the clouds is the last one to be addressed, which entails setting up encrypted channels, resolving the inescapable routing concerns, and meeting compliance and audit requirements, which raises the complexity of the routing process and raises the price of the equipment and provided pipes. Due to the requirement that new servers added to the array dynamically join your VPN, dynamic server allocation adds additional complexity. </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09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5CD3-BA19-D98C-827E-5B691073C6E3}"/>
              </a:ext>
            </a:extLst>
          </p:cNvPr>
          <p:cNvSpPr>
            <a:spLocks noGrp="1"/>
          </p:cNvSpPr>
          <p:nvPr>
            <p:ph type="ctrTitle"/>
          </p:nvPr>
        </p:nvSpPr>
        <p:spPr/>
        <p:txBody>
          <a:bodyPr>
            <a:normAutofit fontScale="90000"/>
          </a:bodyPr>
          <a:lstStyle/>
          <a:p>
            <a:r>
              <a:rPr lang="en-GB" sz="13800" dirty="0"/>
              <a:t>Thank you</a:t>
            </a:r>
            <a:endParaRPr lang="en-IN" sz="13800" dirty="0"/>
          </a:p>
        </p:txBody>
      </p:sp>
      <p:sp>
        <p:nvSpPr>
          <p:cNvPr id="3" name="Subtitle 2">
            <a:extLst>
              <a:ext uri="{FF2B5EF4-FFF2-40B4-BE49-F238E27FC236}">
                <a16:creationId xmlns:a16="http://schemas.microsoft.com/office/drawing/2014/main" id="{6408521E-31C7-E069-E81A-51AD933D8C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6633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41</TotalTime>
  <Words>488</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Tw Cen MT</vt:lpstr>
      <vt:lpstr>Circuit</vt:lpstr>
      <vt:lpstr>  Cloud Computing Techniques for Cloud Bursting </vt:lpstr>
      <vt:lpstr>What is Cloud bursting</vt:lpstr>
      <vt:lpstr>Cloud Bursting Visualized</vt:lpstr>
      <vt:lpstr>Cloud bursting Benefits</vt:lpstr>
      <vt:lpstr>Challenges involved in cloud computing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Cloud Computing Techniques for Cloud Bursting </dc:title>
  <dc:creator>Venkata Akhil Chandra Godina</dc:creator>
  <cp:lastModifiedBy>Venkata Akhil Chandra Godina</cp:lastModifiedBy>
  <cp:revision>2</cp:revision>
  <dcterms:created xsi:type="dcterms:W3CDTF">2023-04-02T13:41:46Z</dcterms:created>
  <dcterms:modified xsi:type="dcterms:W3CDTF">2023-05-13T07:21:42Z</dcterms:modified>
</cp:coreProperties>
</file>