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8" r:id="rId3"/>
    <p:sldId id="259" r:id="rId4"/>
    <p:sldId id="274" r:id="rId5"/>
    <p:sldId id="257" r:id="rId6"/>
    <p:sldId id="261" r:id="rId7"/>
    <p:sldId id="262" r:id="rId8"/>
    <p:sldId id="267" r:id="rId9"/>
    <p:sldId id="273" r:id="rId10"/>
    <p:sldId id="263" r:id="rId11"/>
    <p:sldId id="272" r:id="rId12"/>
    <p:sldId id="270" r:id="rId13"/>
    <p:sldId id="266" r:id="rId14"/>
    <p:sldId id="26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5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36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8D62-396F-474D-A00B-71995A0151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FC41136-7481-4F89-8666-7B3EC8F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maps/documentation/distance-matrix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055B-5506-4052-B1A8-978405A16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700" dirty="0"/>
              <a:t> </a:t>
            </a:r>
            <a:r>
              <a:rPr lang="en-US" sz="5300" dirty="0"/>
              <a:t>Fire Department Incidents</a:t>
            </a:r>
            <a:br>
              <a:rPr lang="en-US" dirty="0"/>
            </a:br>
            <a:r>
              <a:rPr lang="en-US" sz="3600" dirty="0"/>
              <a:t>for the</a:t>
            </a:r>
            <a:br>
              <a:rPr lang="en-US" dirty="0"/>
            </a:br>
            <a:r>
              <a:rPr lang="en-US" sz="5300" dirty="0"/>
              <a:t>City of Las Vegas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3C22C-82C2-47B5-B3AE-87E4C521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1184"/>
          </a:xfrm>
        </p:spPr>
        <p:txBody>
          <a:bodyPr>
            <a:normAutofit fontScale="92500" lnSpcReduction="10000"/>
          </a:bodyPr>
          <a:lstStyle/>
          <a:p>
            <a:endParaRPr lang="en-US" i="1" dirty="0"/>
          </a:p>
          <a:p>
            <a:pPr algn="l"/>
            <a:r>
              <a:rPr lang="en-US" i="1" dirty="0"/>
              <a:t>An Analysis by Team 4: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George Alonzo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Anji Asthana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Saeger Godson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i="1" dirty="0"/>
              <a:t>Margot Rudy</a:t>
            </a: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092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E6D5EE-88CC-4A5B-8D4A-73BE2E3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Types of Responses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FF669-EF75-47CF-ACC8-7AA65637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03" y="1704974"/>
            <a:ext cx="552099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Busiest Stations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915C-234C-4A74-99E2-C12E1AE8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64" y="1924716"/>
            <a:ext cx="6133272" cy="49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525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Busiest Stations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Newest Stations:</a:t>
            </a:r>
          </a:p>
          <a:p>
            <a:pPr lvl="1"/>
            <a:r>
              <a:rPr lang="en-US" sz="4800" dirty="0"/>
              <a:t>Station 108 (August 2014)</a:t>
            </a:r>
          </a:p>
          <a:p>
            <a:pPr lvl="1"/>
            <a:r>
              <a:rPr lang="en-US" sz="4800" dirty="0"/>
              <a:t>Station 106 (July 2012)</a:t>
            </a:r>
          </a:p>
          <a:p>
            <a:pPr lvl="1"/>
            <a:r>
              <a:rPr lang="en-US" sz="4800" dirty="0"/>
              <a:t>Station 107 (June 2012)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CE4DA-17D1-40FE-BD02-E4AC0AA2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838580"/>
            <a:ext cx="3886200" cy="3371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B2864-6438-43BF-9896-9E4A2B75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94" y="1838580"/>
            <a:ext cx="3762375" cy="3371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D35F46-B76C-4E8B-BAAA-C3D95E312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38" y="1838580"/>
            <a:ext cx="3705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Busiest Stations (and Outlier)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28598-FF40-43F6-B011-DDC9D901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792760"/>
            <a:ext cx="8820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FA889-3A10-40EC-BB2D-CBA8BC4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Year-Over-Year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9C6FA-596E-4745-8BBF-8C16BD4F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700"/>
            <a:ext cx="6058153" cy="449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A2022-9FA7-432D-A1D9-B9970A9D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53" y="2067550"/>
            <a:ext cx="6112082" cy="43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8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9DC9-1C78-4BDD-BC4F-8BACCB1C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D4CCAC-422D-417A-9A2B-9AFD4579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278"/>
            <a:ext cx="10515600" cy="47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1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C7B-B37F-4E79-8731-1C90438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1371-D2E2-45D4-AD73-E0BBDEDE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Response times for the Las Vegas Fire Department (LVFD) have improved (were reduced) over 2011 to 2018.  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difference in response times for the LVFD over 2011 to 2018.</a:t>
            </a:r>
          </a:p>
          <a:p>
            <a:endParaRPr lang="en-US" dirty="0"/>
          </a:p>
          <a:p>
            <a:r>
              <a:rPr lang="en-US" dirty="0"/>
              <a:t>ANOVA p-value: &lt;0.001</a:t>
            </a:r>
          </a:p>
          <a:p>
            <a:endParaRPr lang="en-US" dirty="0"/>
          </a:p>
          <a:p>
            <a:r>
              <a:rPr lang="en-US" dirty="0"/>
              <a:t>We reject the H</a:t>
            </a:r>
            <a:r>
              <a:rPr lang="en-US" baseline="-25000" dirty="0"/>
              <a:t>0</a:t>
            </a:r>
            <a:r>
              <a:rPr lang="en-US" dirty="0"/>
              <a:t> that there is no difference in response times for the LVFD over 2011 to 2018.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F44-76B2-4AD2-919F-2CD1C69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0DDE-4D5B-493D-83EA-EF2E115A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  <a:p>
            <a:r>
              <a:rPr lang="en-US" dirty="0"/>
              <a:t>Our Hypothesis</a:t>
            </a:r>
          </a:p>
          <a:p>
            <a:r>
              <a:rPr lang="en-US" dirty="0"/>
              <a:t>Retrieving, Assembling, and Cleaning Data</a:t>
            </a:r>
          </a:p>
          <a:p>
            <a:r>
              <a:rPr lang="en-US" dirty="0"/>
              <a:t>Project Scope 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Telling the Story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83DD-D6FA-495A-8574-63FA7C8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379A-803D-48C2-A0DC-F09DF07F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  <a:p>
            <a:pPr lvl="1"/>
            <a:r>
              <a:rPr lang="en-US" sz="1400" dirty="0"/>
              <a:t>Kaggle</a:t>
            </a:r>
          </a:p>
          <a:p>
            <a:pPr lvl="1"/>
            <a:r>
              <a:rPr lang="en-US" sz="1400" dirty="0"/>
              <a:t>Direct from Source</a:t>
            </a:r>
          </a:p>
          <a:p>
            <a:r>
              <a:rPr lang="en-US" dirty="0"/>
              <a:t>Project Selection Criteria</a:t>
            </a:r>
          </a:p>
          <a:p>
            <a:r>
              <a:rPr lang="en-US" dirty="0"/>
              <a:t>Initial Analysis -&gt; Validate Data Quality/Quantity -&gt; Develop a Hypothesis </a:t>
            </a:r>
          </a:p>
        </p:txBody>
      </p:sp>
    </p:spTree>
    <p:extLst>
      <p:ext uri="{BB962C8B-B14F-4D97-AF65-F5344CB8AC3E}">
        <p14:creationId xmlns:p14="http://schemas.microsoft.com/office/powerpoint/2010/main" val="276321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C7B-B37F-4E79-8731-1C90438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1371-D2E2-45D4-AD73-E0BBDEDE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times for the Las Vegas Fire Department (LVFD) have improved (were reduced) over 2011 to 2018.  </a:t>
            </a:r>
          </a:p>
          <a:p>
            <a:pPr lvl="1"/>
            <a:r>
              <a:rPr lang="en-US" dirty="0"/>
              <a:t>Continuous Improvement?</a:t>
            </a:r>
          </a:p>
          <a:p>
            <a:pPr lvl="1"/>
            <a:r>
              <a:rPr lang="en-US" dirty="0"/>
              <a:t>Department Sizing?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C5A5-7A80-4BC8-BAD0-AD9C5131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65" y="609328"/>
            <a:ext cx="8874170" cy="1320800"/>
          </a:xfrm>
        </p:spPr>
        <p:txBody>
          <a:bodyPr/>
          <a:lstStyle/>
          <a:p>
            <a:r>
              <a:rPr lang="en-US" dirty="0"/>
              <a:t>Retrieving, Assembling, and Cleaning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CAC8F4F-05BA-4DA8-BE53-A1D50DE2F451}"/>
              </a:ext>
            </a:extLst>
          </p:cNvPr>
          <p:cNvSpPr/>
          <p:nvPr/>
        </p:nvSpPr>
        <p:spPr>
          <a:xfrm>
            <a:off x="5559287" y="1884054"/>
            <a:ext cx="1073426" cy="608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Las Vegas Open Data Portal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4A7869B7-A876-4BC2-8F65-7F7CD824B178}"/>
              </a:ext>
            </a:extLst>
          </p:cNvPr>
          <p:cNvSpPr/>
          <p:nvPr/>
        </p:nvSpPr>
        <p:spPr>
          <a:xfrm>
            <a:off x="3717687" y="3611686"/>
            <a:ext cx="1073426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2017 &amp; 2018</a:t>
            </a:r>
          </a:p>
          <a:p>
            <a:pPr algn="ctr"/>
            <a:r>
              <a:rPr lang="en-US" sz="900" dirty="0"/>
              <a:t>2015 &amp; 2016</a:t>
            </a:r>
          </a:p>
          <a:p>
            <a:pPr algn="ctr"/>
            <a:r>
              <a:rPr lang="en-US" sz="900" dirty="0"/>
              <a:t>2011 to 2014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78715387-23BF-44C1-8958-AFBD9B230E3A}"/>
              </a:ext>
            </a:extLst>
          </p:cNvPr>
          <p:cNvSpPr/>
          <p:nvPr/>
        </p:nvSpPr>
        <p:spPr>
          <a:xfrm>
            <a:off x="6954815" y="2733585"/>
            <a:ext cx="1073426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Station Data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98608E0-CE09-48A5-979A-225CB3540B5C}"/>
              </a:ext>
            </a:extLst>
          </p:cNvPr>
          <p:cNvSpPr/>
          <p:nvPr/>
        </p:nvSpPr>
        <p:spPr>
          <a:xfrm>
            <a:off x="3793887" y="2729928"/>
            <a:ext cx="1073426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Incident Data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09D38A5-EDA1-4D7E-8765-85D67E5A1CBC}"/>
              </a:ext>
            </a:extLst>
          </p:cNvPr>
          <p:cNvCxnSpPr>
            <a:stCxn id="4" idx="3"/>
            <a:endCxn id="6" idx="0"/>
          </p:cNvCxnSpPr>
          <p:nvPr/>
        </p:nvCxnSpPr>
        <p:spPr>
          <a:xfrm rot="16200000" flipH="1">
            <a:off x="6673246" y="1915303"/>
            <a:ext cx="241036" cy="1395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4F9232-F5D6-404F-967C-A3AF4813E19D}"/>
              </a:ext>
            </a:extLst>
          </p:cNvPr>
          <p:cNvCxnSpPr>
            <a:stCxn id="4" idx="3"/>
            <a:endCxn id="7" idx="0"/>
          </p:cNvCxnSpPr>
          <p:nvPr/>
        </p:nvCxnSpPr>
        <p:spPr>
          <a:xfrm rot="5400000">
            <a:off x="5094611" y="1728538"/>
            <a:ext cx="237379" cy="176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DB8221-DD9B-44FF-ACC3-98567E02B69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208776" y="3489861"/>
            <a:ext cx="241297" cy="2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B5F381E4-FB94-4D8D-BE6B-295F9663710F}"/>
              </a:ext>
            </a:extLst>
          </p:cNvPr>
          <p:cNvSpPr/>
          <p:nvPr/>
        </p:nvSpPr>
        <p:spPr>
          <a:xfrm>
            <a:off x="6954816" y="4625331"/>
            <a:ext cx="1073426" cy="536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Dataframe</a:t>
            </a:r>
            <a:endParaRPr lang="en-US" sz="105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AA61FE5-94B0-4472-A73F-0DE079555942}"/>
              </a:ext>
            </a:extLst>
          </p:cNvPr>
          <p:cNvCxnSpPr>
            <a:cxnSpLocks/>
            <a:stCxn id="6" idx="2"/>
            <a:endCxn id="28" idx="1"/>
          </p:cNvCxnSpPr>
          <p:nvPr/>
        </p:nvCxnSpPr>
        <p:spPr>
          <a:xfrm rot="16200000" flipH="1">
            <a:off x="6865886" y="3999687"/>
            <a:ext cx="12512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8EB6D76-DCCB-4FE9-A5C6-EA1016B6CEE9}"/>
              </a:ext>
            </a:extLst>
          </p:cNvPr>
          <p:cNvSpPr/>
          <p:nvPr/>
        </p:nvSpPr>
        <p:spPr>
          <a:xfrm>
            <a:off x="3793887" y="4651491"/>
            <a:ext cx="1073426" cy="536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Dataframe</a:t>
            </a:r>
            <a:endParaRPr lang="en-US" sz="105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5DF4B6-16DE-4104-90E5-0E4E796DA6F0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4104212" y="4425101"/>
            <a:ext cx="45277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7C2CAF6-FFE6-474E-A733-C480FEEE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1" y="5533245"/>
            <a:ext cx="810039" cy="5439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EB0747-E30E-47DD-AF8E-9FD5DD6D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18" y="5533246"/>
            <a:ext cx="540860" cy="5439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E73DBC-ACEC-410F-8717-1B1B93E6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96" y="5488216"/>
            <a:ext cx="810040" cy="634007"/>
          </a:xfrm>
          <a:prstGeom prst="rect">
            <a:avLst/>
          </a:prstGeom>
        </p:spPr>
      </p:pic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64197857-9E77-4426-88C4-ED7F826C4F9A}"/>
              </a:ext>
            </a:extLst>
          </p:cNvPr>
          <p:cNvSpPr/>
          <p:nvPr/>
        </p:nvSpPr>
        <p:spPr>
          <a:xfrm rot="18729225" flipV="1">
            <a:off x="2456181" y="4447430"/>
            <a:ext cx="1242530" cy="812117"/>
          </a:xfrm>
          <a:prstGeom prst="curvedUpArrow">
            <a:avLst>
              <a:gd name="adj1" fmla="val 22002"/>
              <a:gd name="adj2" fmla="val 50000"/>
              <a:gd name="adj3" fmla="val 406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993CD6A-C44A-4B75-AD8C-C36EB4B278A1}"/>
              </a:ext>
            </a:extLst>
          </p:cNvPr>
          <p:cNvCxnSpPr>
            <a:stCxn id="34" idx="3"/>
            <a:endCxn id="44" idx="0"/>
          </p:cNvCxnSpPr>
          <p:nvPr/>
        </p:nvCxnSpPr>
        <p:spPr>
          <a:xfrm rot="5400000">
            <a:off x="3752021" y="4954665"/>
            <a:ext cx="345041" cy="812119"/>
          </a:xfrm>
          <a:prstGeom prst="bentConnector3">
            <a:avLst>
              <a:gd name="adj1" fmla="val 44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AF1002B-6849-4849-BF83-2295621B2DAC}"/>
              </a:ext>
            </a:extLst>
          </p:cNvPr>
          <p:cNvCxnSpPr>
            <a:stCxn id="34" idx="3"/>
            <a:endCxn id="46" idx="0"/>
          </p:cNvCxnSpPr>
          <p:nvPr/>
        </p:nvCxnSpPr>
        <p:spPr>
          <a:xfrm rot="5400000">
            <a:off x="4156903" y="5359549"/>
            <a:ext cx="345042" cy="2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F1A28F-D202-4BA8-995B-EAE8DE8C9930}"/>
              </a:ext>
            </a:extLst>
          </p:cNvPr>
          <p:cNvCxnSpPr>
            <a:stCxn id="34" idx="3"/>
            <a:endCxn id="48" idx="0"/>
          </p:cNvCxnSpPr>
          <p:nvPr/>
        </p:nvCxnSpPr>
        <p:spPr>
          <a:xfrm rot="16200000" flipH="1">
            <a:off x="4584302" y="4934502"/>
            <a:ext cx="300012" cy="807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726365-E46F-4FB3-AA73-409759998719}"/>
              </a:ext>
            </a:extLst>
          </p:cNvPr>
          <p:cNvSpPr txBox="1"/>
          <p:nvPr/>
        </p:nvSpPr>
        <p:spPr>
          <a:xfrm>
            <a:off x="214821" y="3785477"/>
            <a:ext cx="298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u="sng" dirty="0">
                <a:solidFill>
                  <a:schemeClr val="bg1">
                    <a:lumMod val="50000"/>
                  </a:schemeClr>
                </a:solidFill>
              </a:rPr>
              <a:t>ITERATIONS: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Empty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First_Unit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Arrived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String -&gt;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DateTime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Timezone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Calculate Response Time (minutes)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Arrival before Assigned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- Duplicate Rows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F7D87-B659-4B15-AF49-4BB9E031C19F}"/>
              </a:ext>
            </a:extLst>
          </p:cNvPr>
          <p:cNvSpPr txBox="1"/>
          <p:nvPr/>
        </p:nvSpPr>
        <p:spPr>
          <a:xfrm>
            <a:off x="4867313" y="2894595"/>
            <a:ext cx="2586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&gt; 100Mb max on 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61967-B2DA-4F07-A889-5562A670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434" y="6113284"/>
            <a:ext cx="873628" cy="7257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453669-6211-4138-8D67-F3C0FD31DF59}"/>
              </a:ext>
            </a:extLst>
          </p:cNvPr>
          <p:cNvSpPr txBox="1"/>
          <p:nvPr/>
        </p:nvSpPr>
        <p:spPr>
          <a:xfrm>
            <a:off x="8028241" y="2794431"/>
            <a:ext cx="298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Las Vegas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Surrounding Counties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A11E1-3D51-46A5-AA40-7BE22F56442E}"/>
              </a:ext>
            </a:extLst>
          </p:cNvPr>
          <p:cNvSpPr txBox="1"/>
          <p:nvPr/>
        </p:nvSpPr>
        <p:spPr>
          <a:xfrm>
            <a:off x="2116057" y="2885288"/>
            <a:ext cx="154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City of Las Vegas</a:t>
            </a:r>
          </a:p>
        </p:txBody>
      </p:sp>
    </p:spTree>
    <p:extLst>
      <p:ext uri="{BB962C8B-B14F-4D97-AF65-F5344CB8AC3E}">
        <p14:creationId xmlns:p14="http://schemas.microsoft.com/office/powerpoint/2010/main" val="73132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90C7-36C4-4598-A1EE-D10A2B4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241A-E4D5-4C1D-8697-E7DB2C9D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July 2011 – December 2018</a:t>
            </a:r>
          </a:p>
          <a:p>
            <a:r>
              <a:rPr lang="en-US" dirty="0"/>
              <a:t>City of Las Vegas </a:t>
            </a:r>
            <a:r>
              <a:rPr lang="en-US" i="1" u="sng" dirty="0"/>
              <a:t>only</a:t>
            </a:r>
          </a:p>
          <a:p>
            <a:endParaRPr lang="en-US" i="1" u="sng" dirty="0"/>
          </a:p>
          <a:p>
            <a:pPr marL="0" indent="0">
              <a:buNone/>
            </a:pPr>
            <a:r>
              <a:rPr lang="en-US" u="sng" dirty="0"/>
              <a:t>EXCLUSIONS:</a:t>
            </a:r>
          </a:p>
          <a:p>
            <a:r>
              <a:rPr lang="en-US" dirty="0"/>
              <a:t>Census Data (Correlation w/ Population)</a:t>
            </a:r>
          </a:p>
          <a:p>
            <a:pPr lvl="1"/>
            <a:r>
              <a:rPr lang="en-US" sz="1400" dirty="0"/>
              <a:t>Per Capita data included; No significant variation throughout the years</a:t>
            </a:r>
          </a:p>
          <a:p>
            <a:pPr lvl="1"/>
            <a:r>
              <a:rPr lang="en-US" sz="1400" dirty="0"/>
              <a:t>Residents (Full-Time vs. Seasonal)</a:t>
            </a:r>
          </a:p>
          <a:p>
            <a:pPr lvl="1"/>
            <a:r>
              <a:rPr lang="en-US" sz="1400" dirty="0"/>
              <a:t>Tourists</a:t>
            </a:r>
          </a:p>
          <a:p>
            <a:r>
              <a:rPr lang="en-US" dirty="0"/>
              <a:t>Distances (Correlation w/ Distances)</a:t>
            </a:r>
          </a:p>
          <a:p>
            <a:pPr marL="457200" lvl="1" indent="0">
              <a:buNone/>
            </a:pPr>
            <a:r>
              <a:rPr lang="en-US" sz="1100" dirty="0"/>
              <a:t>Google Distance Matrix API limits &amp; pricing (5.00 USD per 1000)</a:t>
            </a:r>
          </a:p>
          <a:p>
            <a:pPr marL="457200" lvl="1" indent="0">
              <a:buNone/>
            </a:pPr>
            <a:r>
              <a:rPr lang="en-US" sz="1100" dirty="0">
                <a:hlinkClick r:id="rId2"/>
              </a:rPr>
              <a:t>https://developers.google.com/maps/documentation/distance-matrix/overview</a:t>
            </a:r>
            <a:endParaRPr lang="en-US" sz="1100" dirty="0"/>
          </a:p>
          <a:p>
            <a:pPr marL="400050" lvl="1" indent="0">
              <a:buNone/>
            </a:pPr>
            <a:r>
              <a:rPr lang="en-US" sz="1100" dirty="0"/>
              <a:t>	Haversine Formula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BC427-6F0A-477B-928C-67EAEF7B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43" y="5691188"/>
            <a:ext cx="1301060" cy="11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0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3641-B05C-4174-B263-621222C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A0E4-1F67-409D-B5CB-628CE855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dictionary or metadata</a:t>
            </a:r>
          </a:p>
          <a:p>
            <a:r>
              <a:rPr lang="en-US" dirty="0"/>
              <a:t>Ambiguous or incomplete data was excluded from analysis (No Assumptions!)</a:t>
            </a:r>
          </a:p>
          <a:p>
            <a:r>
              <a:rPr lang="en-US" dirty="0"/>
              <a:t>No data prior to 2011 </a:t>
            </a:r>
          </a:p>
          <a:p>
            <a:pPr lvl="1"/>
            <a:r>
              <a:rPr lang="en-US" dirty="0"/>
              <a:t>Historical trends</a:t>
            </a:r>
          </a:p>
          <a:p>
            <a:pPr lvl="1"/>
            <a:r>
              <a:rPr lang="en-US" dirty="0"/>
              <a:t>Impacts of the construction of new stations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0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4A4-4B52-447F-B5F3-7419D1E5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Fire Station Locations (City of Las Vegas)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1E20-76A5-412E-8642-8602CB48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96" y="1808508"/>
            <a:ext cx="8790608" cy="4944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D3395-6E95-4190-96AF-E82C4C89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099343"/>
            <a:ext cx="3944417" cy="19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AD0D-7CB4-4EB2-AB85-565C07F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4A4-4B52-447F-B5F3-7419D1E5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59"/>
            <a:ext cx="8596668" cy="3880773"/>
          </a:xfrm>
        </p:spPr>
        <p:txBody>
          <a:bodyPr/>
          <a:lstStyle/>
          <a:p>
            <a:r>
              <a:rPr lang="en-US" dirty="0"/>
              <a:t>Fire Station Locations (City of Las Vegas)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AFTER: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ED1C-AE67-42EE-89DA-805D0F64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75953"/>
            <a:ext cx="68580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96C80-AC70-4DBF-962F-A773536B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772025"/>
            <a:ext cx="6915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9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430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Fire Department Incidents for the City of Las Vegas</vt:lpstr>
      <vt:lpstr>Agenda</vt:lpstr>
      <vt:lpstr>Project Background</vt:lpstr>
      <vt:lpstr>Our Hypothesis</vt:lpstr>
      <vt:lpstr>Retrieving, Assembling, and Cleaning Data</vt:lpstr>
      <vt:lpstr>Project Scope </vt:lpstr>
      <vt:lpstr>Limitations</vt:lpstr>
      <vt:lpstr>Telling the Story</vt:lpstr>
      <vt:lpstr>Telling the Story</vt:lpstr>
      <vt:lpstr>Telling the Story</vt:lpstr>
      <vt:lpstr>Telling the Story</vt:lpstr>
      <vt:lpstr>Telling the Story</vt:lpstr>
      <vt:lpstr>Telling the Story</vt:lpstr>
      <vt:lpstr>Telling the Story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Department Incidents for the City of Las Vegas</dc:title>
  <dc:creator>Tower</dc:creator>
  <cp:lastModifiedBy>Tower</cp:lastModifiedBy>
  <cp:revision>27</cp:revision>
  <dcterms:created xsi:type="dcterms:W3CDTF">2021-10-13T01:59:15Z</dcterms:created>
  <dcterms:modified xsi:type="dcterms:W3CDTF">2021-10-15T01:56:05Z</dcterms:modified>
</cp:coreProperties>
</file>