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70" r:id="rId2"/>
    <p:sldId id="257" r:id="rId3"/>
    <p:sldId id="259" r:id="rId4"/>
    <p:sldId id="269" r:id="rId5"/>
    <p:sldId id="273" r:id="rId6"/>
    <p:sldId id="263" r:id="rId7"/>
    <p:sldId id="280" r:id="rId8"/>
    <p:sldId id="258" r:id="rId9"/>
    <p:sldId id="278" r:id="rId10"/>
    <p:sldId id="260" r:id="rId11"/>
    <p:sldId id="266" r:id="rId12"/>
    <p:sldId id="274" r:id="rId13"/>
    <p:sldId id="264" r:id="rId14"/>
    <p:sldId id="272" r:id="rId15"/>
    <p:sldId id="267" r:id="rId16"/>
    <p:sldId id="277" r:id="rId17"/>
    <p:sldId id="265" r:id="rId18"/>
    <p:sldId id="279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IEIRA RODRIGUES DE OLIVEIRA ." initials="GVRDO." lastIdx="14" clrIdx="0">
    <p:extLst>
      <p:ext uri="{19B8F6BF-5375-455C-9EA6-DF929625EA0E}">
        <p15:presenceInfo xmlns:p15="http://schemas.microsoft.com/office/powerpoint/2012/main" userId="S::gabriel.oliveira@bandtec.com.br::a255134b-28c6-4cc8-9433-b6fe3b191e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C4"/>
    <a:srgbClr val="B02F75"/>
    <a:srgbClr val="4DB033"/>
    <a:srgbClr val="4D3495"/>
    <a:srgbClr val="6B197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46" autoAdjust="0"/>
    <p:restoredTop sz="94660"/>
  </p:normalViewPr>
  <p:slideViewPr>
    <p:cSldViewPr snapToGrid="0">
      <p:cViewPr varScale="1">
        <p:scale>
          <a:sx n="72" d="100"/>
          <a:sy n="72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47:05.906" idx="1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3:46.467" idx="8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12.819" idx="10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23.467" idx="11">
    <p:pos x="10" y="10"/>
    <p:text>Gabriel Selotto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34.883" idx="12">
    <p:pos x="10" y="10"/>
    <p:text>Gabriel Selotto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47:14.589" idx="2">
    <p:pos x="10" y="10"/>
    <p:text>Danile Rocha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47:56.027" idx="5">
    <p:pos x="10" y="10"/>
    <p:text>Diogo Ivan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2:33.165" idx="6">
    <p:pos x="7680" y="-244"/>
    <p:text>Gabriel Vieira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2:45.387" idx="7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6EFA-F786-4350-B5C0-B2D15D16C623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0FE1A-58F5-4EBF-B681-F7E925700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97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77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42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00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9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47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2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23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8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65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76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60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4EB8-E196-44D9-8FC3-6021E77C51A4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08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8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5573D-180F-4866-BE54-008804D6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Foto preta e branca de um trem&#10;&#10;Descrição gerada automaticamente">
            <a:extLst>
              <a:ext uri="{FF2B5EF4-FFF2-40B4-BE49-F238E27FC236}">
                <a16:creationId xmlns:a16="http://schemas.microsoft.com/office/drawing/2014/main" id="{7C23A27D-0160-484F-935B-A35F5FD5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058900" cy="6858000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74CB8468-EDD3-4A07-949C-144BC00FE4AE}"/>
              </a:ext>
            </a:extLst>
          </p:cNvPr>
          <p:cNvSpPr/>
          <p:nvPr/>
        </p:nvSpPr>
        <p:spPr>
          <a:xfrm>
            <a:off x="3156155" y="497758"/>
            <a:ext cx="5879690" cy="5862484"/>
          </a:xfrm>
          <a:prstGeom prst="ellipse">
            <a:avLst/>
          </a:prstGeom>
          <a:solidFill>
            <a:schemeClr val="lt1">
              <a:alpha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521A7594-4FBF-41D0-8621-039C73E12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38" y="1277238"/>
            <a:ext cx="4303523" cy="43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4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82" y="333768"/>
            <a:ext cx="4747552" cy="758825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Nosso site</a:t>
            </a:r>
          </a:p>
        </p:txBody>
      </p:sp>
      <p:pic>
        <p:nvPicPr>
          <p:cNvPr id="5" name="Espaço Reservado para Conteúdo 4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A5749119-35E4-4619-8C72-F0FC1080B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2" t="13318" r="11555"/>
          <a:stretch/>
        </p:blipFill>
        <p:spPr>
          <a:xfrm>
            <a:off x="1400174" y="1204109"/>
            <a:ext cx="9124951" cy="5653891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361949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0ACEF69C-A13B-4E42-B000-34DD5A462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8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02" y="444965"/>
            <a:ext cx="6056720" cy="660399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 como o sistema funciona?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229AD75-F048-4077-A97A-C33B146C4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0" t="672" r="361" b="983"/>
          <a:stretch/>
        </p:blipFill>
        <p:spPr>
          <a:xfrm>
            <a:off x="2724282" y="1379073"/>
            <a:ext cx="6743435" cy="5033961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3156153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20" name="Imagem 19" descr="Uma imagem contendo animal, invertebrado, luz, desenho&#10;&#10;Descrição gerada automaticamente">
            <a:extLst>
              <a:ext uri="{FF2B5EF4-FFF2-40B4-BE49-F238E27FC236}">
                <a16:creationId xmlns:a16="http://schemas.microsoft.com/office/drawing/2014/main" id="{B8A26010-3201-4C94-A90B-94D89BEF6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782" y="2546698"/>
            <a:ext cx="3481514" cy="144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9" y="462039"/>
            <a:ext cx="3393621" cy="67938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Inovação - RPA</a:t>
            </a:r>
            <a:endParaRPr lang="pt-BR" sz="3200" dirty="0">
              <a:solidFill>
                <a:srgbClr val="4DB033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200024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91101F4B-3D5E-4DA2-B01E-F889604FD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ABAEEBF-E8EA-48ED-A9D5-D5A1A7CBD0FD}"/>
              </a:ext>
            </a:extLst>
          </p:cNvPr>
          <p:cNvSpPr txBox="1">
            <a:spLocks/>
          </p:cNvSpPr>
          <p:nvPr/>
        </p:nvSpPr>
        <p:spPr>
          <a:xfrm>
            <a:off x="344875" y="1533424"/>
            <a:ext cx="8838882" cy="3522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 que é um “RPA”?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D349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 importância do RPA no mercado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D349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Como o RPA fez a diferença em nossa empresa</a:t>
            </a:r>
          </a:p>
        </p:txBody>
      </p:sp>
      <p:pic>
        <p:nvPicPr>
          <p:cNvPr id="1026" name="Picture 2" descr="PRTi Digital: Parceiro Autorizado da UiPath no Brasil - PRTi Digital">
            <a:extLst>
              <a:ext uri="{FF2B5EF4-FFF2-40B4-BE49-F238E27FC236}">
                <a16:creationId xmlns:a16="http://schemas.microsoft.com/office/drawing/2014/main" id="{41114AAA-660E-404C-B12E-B78F415A3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766" y="2036588"/>
            <a:ext cx="3764359" cy="1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676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19099"/>
            <a:ext cx="4498522" cy="790577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Virtual </a:t>
            </a:r>
            <a:r>
              <a:rPr lang="pt-BR" sz="3200" dirty="0" err="1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Machine</a:t>
            </a:r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- Linux</a:t>
            </a:r>
          </a:p>
        </p:txBody>
      </p:sp>
      <p:pic>
        <p:nvPicPr>
          <p:cNvPr id="7" name="Espaço Reservado para Conteúdo 6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DE1D7D90-463E-4A07-BEEA-48DC9239D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80" y="1209688"/>
            <a:ext cx="8366740" cy="5229213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6862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ntendo mesa, amarelo&#10;&#10;Descrição gerada automaticamente">
            <a:extLst>
              <a:ext uri="{FF2B5EF4-FFF2-40B4-BE49-F238E27FC236}">
                <a16:creationId xmlns:a16="http://schemas.microsoft.com/office/drawing/2014/main" id="{BA1C26B1-4AE2-401B-8DD0-5EE7C03B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58" y="3733800"/>
            <a:ext cx="2716040" cy="3200400"/>
          </a:xfrm>
          <a:prstGeom prst="rect">
            <a:avLst/>
          </a:prstGeom>
        </p:spPr>
      </p:pic>
      <p:pic>
        <p:nvPicPr>
          <p:cNvPr id="11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FA212766-4571-40CD-B384-D4F3FF0E2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0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5B67EE7D-12EC-4722-8642-F1940C889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19" y="1209676"/>
            <a:ext cx="9992562" cy="5246096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A3DDD9E-D767-4715-9081-18F00E5E9DEF}"/>
              </a:ext>
            </a:extLst>
          </p:cNvPr>
          <p:cNvSpPr txBox="1">
            <a:spLocks/>
          </p:cNvSpPr>
          <p:nvPr/>
        </p:nvSpPr>
        <p:spPr>
          <a:xfrm>
            <a:off x="454478" y="419099"/>
            <a:ext cx="5495748" cy="79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Conclusão – Evolução Pessoal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D134784-0526-488A-A65B-53E07D6BD493}"/>
              </a:ext>
            </a:extLst>
          </p:cNvPr>
          <p:cNvCxnSpPr>
            <a:cxnSpLocks/>
          </p:cNvCxnSpPr>
          <p:nvPr/>
        </p:nvCxnSpPr>
        <p:spPr>
          <a:xfrm flipH="1">
            <a:off x="3" y="981076"/>
            <a:ext cx="2598054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86B231F3-A698-402E-8852-6BFE2251D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4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D3015-BF2C-4F21-A346-141B78D9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576" y="1467337"/>
            <a:ext cx="6197954" cy="2086001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Obrigado pela atenção !</a:t>
            </a:r>
            <a:endParaRPr lang="pt-BR" sz="48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B8737E80-1A9E-4EAC-A8AF-565C5CAB1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30" y="3026893"/>
            <a:ext cx="3536140" cy="353614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5D25330-D628-4C42-9D50-7D50C9FF2009}"/>
              </a:ext>
            </a:extLst>
          </p:cNvPr>
          <p:cNvCxnSpPr>
            <a:cxnSpLocks/>
          </p:cNvCxnSpPr>
          <p:nvPr/>
        </p:nvCxnSpPr>
        <p:spPr>
          <a:xfrm flipH="1">
            <a:off x="3649990" y="2898058"/>
            <a:ext cx="4892020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59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3DDD9E-D767-4715-9081-18F00E5E9DEF}"/>
              </a:ext>
            </a:extLst>
          </p:cNvPr>
          <p:cNvSpPr txBox="1">
            <a:spLocks/>
          </p:cNvSpPr>
          <p:nvPr/>
        </p:nvSpPr>
        <p:spPr>
          <a:xfrm>
            <a:off x="454478" y="419099"/>
            <a:ext cx="5495748" cy="79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Anexos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D134784-0526-488A-A65B-53E07D6BD493}"/>
              </a:ext>
            </a:extLst>
          </p:cNvPr>
          <p:cNvCxnSpPr>
            <a:cxnSpLocks/>
          </p:cNvCxnSpPr>
          <p:nvPr/>
        </p:nvCxnSpPr>
        <p:spPr>
          <a:xfrm flipH="1">
            <a:off x="3" y="981076"/>
            <a:ext cx="2598054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86B231F3-A698-402E-8852-6BFE2251D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1026" name="Picture 2" descr="Anexo - ícones de ferramentas de edição grátis">
            <a:extLst>
              <a:ext uri="{FF2B5EF4-FFF2-40B4-BE49-F238E27FC236}">
                <a16:creationId xmlns:a16="http://schemas.microsoft.com/office/drawing/2014/main" id="{79369D6A-53FD-4C45-AEFC-99CC73DA3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680" y="1376776"/>
            <a:ext cx="4596640" cy="459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745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8" y="238540"/>
            <a:ext cx="5810864" cy="1124414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Classes (Completo)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2954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14" name="Espaço Reservado para Conteúdo 1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6977D7B-4CBE-4864-88B6-5E439EF79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0"/>
          <a:stretch/>
        </p:blipFill>
        <p:spPr>
          <a:xfrm>
            <a:off x="634571" y="1136351"/>
            <a:ext cx="11183618" cy="5721650"/>
          </a:xfrm>
        </p:spPr>
      </p:pic>
      <p:pic>
        <p:nvPicPr>
          <p:cNvPr id="15" name="Espaço Reservado para Conteúdo 1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C4BBA6F-3E89-4B49-9264-D4A1D223FA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0"/>
          <a:stretch/>
        </p:blipFill>
        <p:spPr>
          <a:xfrm>
            <a:off x="-11205" y="-1"/>
            <a:ext cx="13927445" cy="71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6" y="464015"/>
            <a:ext cx="5412921" cy="660399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Lógico BD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2954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26490B-A9AD-4917-B8EF-3B6C9ECE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6564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450851"/>
            <a:ext cx="3848100" cy="75882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Solução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0" y="981076"/>
            <a:ext cx="4067177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E3A68BA6-C565-404A-85FD-C016A2F4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8" name="Imagem 7" descr="Uma imagem contendo screenshot&#10;&#10;Descrição gerada automaticamente">
            <a:extLst>
              <a:ext uri="{FF2B5EF4-FFF2-40B4-BE49-F238E27FC236}">
                <a16:creationId xmlns:a16="http://schemas.microsoft.com/office/drawing/2014/main" id="{107F6E7A-138D-468B-A018-0082B42F9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60" y="1054110"/>
            <a:ext cx="9410079" cy="535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4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m 53" descr="Uma imagem contendo pessoa, homem, segurando, olhando&#10;&#10;Descrição gerada automaticamente">
            <a:extLst>
              <a:ext uri="{FF2B5EF4-FFF2-40B4-BE49-F238E27FC236}">
                <a16:creationId xmlns:a16="http://schemas.microsoft.com/office/drawing/2014/main" id="{79D6AF97-70F3-4587-BBF4-C4BF1C3F8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95" y="3753232"/>
            <a:ext cx="2190476" cy="19428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48" y="495791"/>
            <a:ext cx="4669971" cy="606424"/>
          </a:xfr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Time de desenvolvimento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33352" y="981076"/>
            <a:ext cx="47243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2CB3A2B5-0E49-4087-B903-020E83004D19}"/>
              </a:ext>
            </a:extLst>
          </p:cNvPr>
          <p:cNvSpPr/>
          <p:nvPr/>
        </p:nvSpPr>
        <p:spPr>
          <a:xfrm>
            <a:off x="726889" y="1635130"/>
            <a:ext cx="1562099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spaço Reservado para Conteúdo 31">
            <a:extLst>
              <a:ext uri="{FF2B5EF4-FFF2-40B4-BE49-F238E27FC236}">
                <a16:creationId xmlns:a16="http://schemas.microsoft.com/office/drawing/2014/main" id="{9166673F-CF18-4448-97EE-10B13048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778" y="3282801"/>
            <a:ext cx="1981199" cy="4540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Gabriel </a:t>
            </a:r>
            <a:r>
              <a:rPr lang="pt-BR" b="1" dirty="0" err="1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Selotto</a:t>
            </a:r>
            <a:endParaRPr lang="pt-BR" b="1" dirty="0">
              <a:solidFill>
                <a:srgbClr val="6B1979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indent="0">
              <a:buNone/>
            </a:pPr>
            <a:endParaRPr lang="pt-BR" b="1" dirty="0">
              <a:solidFill>
                <a:srgbClr val="6B1979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B1D1380-4488-4108-9E57-939C65B9D093}"/>
              </a:ext>
            </a:extLst>
          </p:cNvPr>
          <p:cNvSpPr/>
          <p:nvPr/>
        </p:nvSpPr>
        <p:spPr>
          <a:xfrm>
            <a:off x="5301608" y="1458293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spaço Reservado para Conteúdo 31">
            <a:extLst>
              <a:ext uri="{FF2B5EF4-FFF2-40B4-BE49-F238E27FC236}">
                <a16:creationId xmlns:a16="http://schemas.microsoft.com/office/drawing/2014/main" id="{F48FBAE1-6429-4B3C-8ECD-3203697DAAB3}"/>
              </a:ext>
            </a:extLst>
          </p:cNvPr>
          <p:cNvSpPr txBox="1">
            <a:spLocks/>
          </p:cNvSpPr>
          <p:nvPr/>
        </p:nvSpPr>
        <p:spPr>
          <a:xfrm>
            <a:off x="2911933" y="5899025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Gabriel Vieira</a:t>
            </a:r>
          </a:p>
        </p:txBody>
      </p:sp>
      <p:sp>
        <p:nvSpPr>
          <p:cNvPr id="36" name="Espaço Reservado para Conteúdo 31">
            <a:extLst>
              <a:ext uri="{FF2B5EF4-FFF2-40B4-BE49-F238E27FC236}">
                <a16:creationId xmlns:a16="http://schemas.microsoft.com/office/drawing/2014/main" id="{4286E674-4C0A-4474-B72A-69B8FC28ACA5}"/>
              </a:ext>
            </a:extLst>
          </p:cNvPr>
          <p:cNvSpPr txBox="1">
            <a:spLocks/>
          </p:cNvSpPr>
          <p:nvPr/>
        </p:nvSpPr>
        <p:spPr>
          <a:xfrm>
            <a:off x="4680856" y="3711949"/>
            <a:ext cx="3206108" cy="43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Front-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AB54956-1E72-4EEE-B4CC-D8501ADDC57F}"/>
              </a:ext>
            </a:extLst>
          </p:cNvPr>
          <p:cNvSpPr/>
          <p:nvPr/>
        </p:nvSpPr>
        <p:spPr>
          <a:xfrm>
            <a:off x="9876328" y="1580779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Espaço Reservado para Conteúdo 31">
            <a:extLst>
              <a:ext uri="{FF2B5EF4-FFF2-40B4-BE49-F238E27FC236}">
                <a16:creationId xmlns:a16="http://schemas.microsoft.com/office/drawing/2014/main" id="{31D6B220-6367-43EF-894B-F0A6A384BDE7}"/>
              </a:ext>
            </a:extLst>
          </p:cNvPr>
          <p:cNvSpPr txBox="1">
            <a:spLocks/>
          </p:cNvSpPr>
          <p:nvPr/>
        </p:nvSpPr>
        <p:spPr>
          <a:xfrm>
            <a:off x="726889" y="3311252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Daniele Rocha</a:t>
            </a:r>
          </a:p>
        </p:txBody>
      </p:sp>
      <p:sp>
        <p:nvSpPr>
          <p:cNvPr id="39" name="Espaço Reservado para Conteúdo 31">
            <a:extLst>
              <a:ext uri="{FF2B5EF4-FFF2-40B4-BE49-F238E27FC236}">
                <a16:creationId xmlns:a16="http://schemas.microsoft.com/office/drawing/2014/main" id="{385AA6C8-E569-46B6-8DCB-C089F678C8A1}"/>
              </a:ext>
            </a:extLst>
          </p:cNvPr>
          <p:cNvSpPr txBox="1">
            <a:spLocks/>
          </p:cNvSpPr>
          <p:nvPr/>
        </p:nvSpPr>
        <p:spPr>
          <a:xfrm>
            <a:off x="9277352" y="3736831"/>
            <a:ext cx="2887435" cy="45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Back-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1" name="Espaço Reservado para Conteúdo 31">
            <a:extLst>
              <a:ext uri="{FF2B5EF4-FFF2-40B4-BE49-F238E27FC236}">
                <a16:creationId xmlns:a16="http://schemas.microsoft.com/office/drawing/2014/main" id="{683737EA-0516-4761-9B84-EB82EE71544C}"/>
              </a:ext>
            </a:extLst>
          </p:cNvPr>
          <p:cNvSpPr txBox="1">
            <a:spLocks/>
          </p:cNvSpPr>
          <p:nvPr/>
        </p:nvSpPr>
        <p:spPr>
          <a:xfrm>
            <a:off x="5213028" y="3282801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Diogo Ivan</a:t>
            </a:r>
          </a:p>
        </p:txBody>
      </p:sp>
      <p:sp>
        <p:nvSpPr>
          <p:cNvPr id="42" name="Espaço Reservado para Conteúdo 31">
            <a:extLst>
              <a:ext uri="{FF2B5EF4-FFF2-40B4-BE49-F238E27FC236}">
                <a16:creationId xmlns:a16="http://schemas.microsoft.com/office/drawing/2014/main" id="{50D80007-CD2F-40AF-9209-FB88C6564281}"/>
              </a:ext>
            </a:extLst>
          </p:cNvPr>
          <p:cNvSpPr txBox="1">
            <a:spLocks/>
          </p:cNvSpPr>
          <p:nvPr/>
        </p:nvSpPr>
        <p:spPr>
          <a:xfrm>
            <a:off x="2923910" y="6189028"/>
            <a:ext cx="1981200" cy="37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Scrum Master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6C10AADE-8F2E-4337-8725-B10A7E5DBDF9}"/>
              </a:ext>
            </a:extLst>
          </p:cNvPr>
          <p:cNvSpPr/>
          <p:nvPr/>
        </p:nvSpPr>
        <p:spPr>
          <a:xfrm>
            <a:off x="7517115" y="3946536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spaço Reservado para Conteúdo 31">
            <a:extLst>
              <a:ext uri="{FF2B5EF4-FFF2-40B4-BE49-F238E27FC236}">
                <a16:creationId xmlns:a16="http://schemas.microsoft.com/office/drawing/2014/main" id="{570707A1-A9AE-4C0A-BFAD-660F3219F249}"/>
              </a:ext>
            </a:extLst>
          </p:cNvPr>
          <p:cNvSpPr txBox="1">
            <a:spLocks/>
          </p:cNvSpPr>
          <p:nvPr/>
        </p:nvSpPr>
        <p:spPr>
          <a:xfrm>
            <a:off x="7056667" y="5848460"/>
            <a:ext cx="3410213" cy="4540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600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Matheus Fernandes</a:t>
            </a:r>
          </a:p>
        </p:txBody>
      </p:sp>
      <p:sp>
        <p:nvSpPr>
          <p:cNvPr id="45" name="Espaço Reservado para Conteúdo 31">
            <a:extLst>
              <a:ext uri="{FF2B5EF4-FFF2-40B4-BE49-F238E27FC236}">
                <a16:creationId xmlns:a16="http://schemas.microsoft.com/office/drawing/2014/main" id="{FDA3DEA1-EAAE-484D-97FB-91F9903F88EA}"/>
              </a:ext>
            </a:extLst>
          </p:cNvPr>
          <p:cNvSpPr txBox="1">
            <a:spLocks/>
          </p:cNvSpPr>
          <p:nvPr/>
        </p:nvSpPr>
        <p:spPr>
          <a:xfrm>
            <a:off x="7286891" y="6189028"/>
            <a:ext cx="2022548" cy="37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Product</a:t>
            </a: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Owner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8" name="Imagem 47" descr="Pessoas posando para foto em fundo branco&#10;&#10;Descrição gerada automaticamente">
            <a:extLst>
              <a:ext uri="{FF2B5EF4-FFF2-40B4-BE49-F238E27FC236}">
                <a16:creationId xmlns:a16="http://schemas.microsoft.com/office/drawing/2014/main" id="{244EB321-E5F0-4693-85A8-7B4C17DC2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2" y="1101270"/>
            <a:ext cx="2142857" cy="2095238"/>
          </a:xfrm>
          <a:prstGeom prst="rect">
            <a:avLst/>
          </a:prstGeom>
        </p:spPr>
      </p:pic>
      <p:pic>
        <p:nvPicPr>
          <p:cNvPr id="50" name="Imagem 49" descr="Homem falando no microfone&#10;&#10;Descrição gerada automaticamente">
            <a:extLst>
              <a:ext uri="{FF2B5EF4-FFF2-40B4-BE49-F238E27FC236}">
                <a16:creationId xmlns:a16="http://schemas.microsoft.com/office/drawing/2014/main" id="{EF1AA83F-180A-4EB2-961E-B4D64693B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53" y="1148866"/>
            <a:ext cx="2085714" cy="2000000"/>
          </a:xfrm>
          <a:prstGeom prst="rect">
            <a:avLst/>
          </a:prstGeom>
        </p:spPr>
      </p:pic>
      <p:pic>
        <p:nvPicPr>
          <p:cNvPr id="52" name="Imagem 51" descr="Foto de rosto de pessoa&#10;&#10;Descrição gerada automaticamente">
            <a:extLst>
              <a:ext uri="{FF2B5EF4-FFF2-40B4-BE49-F238E27FC236}">
                <a16:creationId xmlns:a16="http://schemas.microsoft.com/office/drawing/2014/main" id="{8126A3B4-E4CC-4BA5-810F-E6E01A2C4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12" y="1168788"/>
            <a:ext cx="2085714" cy="1952381"/>
          </a:xfrm>
          <a:prstGeom prst="rect">
            <a:avLst/>
          </a:prstGeom>
        </p:spPr>
      </p:pic>
      <p:pic>
        <p:nvPicPr>
          <p:cNvPr id="56" name="Imagem 55" descr="Rosto de homem visto de perto&#10;&#10;Descrição gerada automaticamente">
            <a:extLst>
              <a:ext uri="{FF2B5EF4-FFF2-40B4-BE49-F238E27FC236}">
                <a16:creationId xmlns:a16="http://schemas.microsoft.com/office/drawing/2014/main" id="{C6B0459E-091C-4F84-8F39-A535D8F72F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585" y="3600438"/>
            <a:ext cx="2019048" cy="2000000"/>
          </a:xfrm>
          <a:prstGeom prst="rect">
            <a:avLst/>
          </a:prstGeom>
        </p:spPr>
      </p:pic>
      <p:sp>
        <p:nvSpPr>
          <p:cNvPr id="33" name="Espaço Reservado para Conteúdo 31">
            <a:extLst>
              <a:ext uri="{FF2B5EF4-FFF2-40B4-BE49-F238E27FC236}">
                <a16:creationId xmlns:a16="http://schemas.microsoft.com/office/drawing/2014/main" id="{97C326AB-60F9-447B-BC79-B55F71510400}"/>
              </a:ext>
            </a:extLst>
          </p:cNvPr>
          <p:cNvSpPr txBox="1">
            <a:spLocks/>
          </p:cNvSpPr>
          <p:nvPr/>
        </p:nvSpPr>
        <p:spPr>
          <a:xfrm>
            <a:off x="511632" y="3661492"/>
            <a:ext cx="2887434" cy="45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Front-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" name="Imagem 3" descr="Pessoa posando para foto em fundo branco&#10;&#10;Descrição gerada automaticamente">
            <a:extLst>
              <a:ext uri="{FF2B5EF4-FFF2-40B4-BE49-F238E27FC236}">
                <a16:creationId xmlns:a16="http://schemas.microsoft.com/office/drawing/2014/main" id="{C6D8648B-7A93-4E41-9BE0-351B10D19B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9" y="1018574"/>
            <a:ext cx="2165684" cy="2117558"/>
          </a:xfrm>
          <a:prstGeom prst="rect">
            <a:avLst/>
          </a:prstGeom>
        </p:spPr>
      </p:pic>
      <p:pic>
        <p:nvPicPr>
          <p:cNvPr id="6" name="Imagem 5" descr="Mulher posando para foto em fundo branco&#10;&#10;Descrição gerada automaticamente">
            <a:extLst>
              <a:ext uri="{FF2B5EF4-FFF2-40B4-BE49-F238E27FC236}">
                <a16:creationId xmlns:a16="http://schemas.microsoft.com/office/drawing/2014/main" id="{3F0338A5-DF85-4228-AF99-3402AD6A3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9" y="1086199"/>
            <a:ext cx="2165684" cy="21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6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em pé, homem, caminhão, comida&#10;&#10;Descrição gerada automaticamente">
            <a:extLst>
              <a:ext uri="{FF2B5EF4-FFF2-40B4-BE49-F238E27FC236}">
                <a16:creationId xmlns:a16="http://schemas.microsoft.com/office/drawing/2014/main" id="{6E229B63-09A6-4A7B-8144-6F325F09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29" y="0"/>
            <a:ext cx="11458385" cy="685800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185F64D-4AE8-46F5-AE45-C18BF8641FE7}"/>
              </a:ext>
            </a:extLst>
          </p:cNvPr>
          <p:cNvSpPr/>
          <p:nvPr/>
        </p:nvSpPr>
        <p:spPr>
          <a:xfrm>
            <a:off x="-5863771" y="-5190270"/>
            <a:ext cx="14020800" cy="1402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66E728F-F845-4DD6-9554-96C2B3C43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4" y="1820130"/>
            <a:ext cx="7804605" cy="16480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 </a:t>
            </a:r>
            <a:r>
              <a:rPr lang="pt-BR" dirty="0" err="1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AlPrime</a:t>
            </a:r>
            <a:r>
              <a:rPr lang="pt-BR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é uma startup de tecnologia, especializada em monitoramento dos totens do metrô de São Paulo.  Visando para nosso clientes terem melhor controle de suas máquinas.</a:t>
            </a:r>
          </a:p>
          <a:p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F8F262E-57E3-4AA6-98D8-47DD4B5E4177}"/>
              </a:ext>
            </a:extLst>
          </p:cNvPr>
          <p:cNvSpPr txBox="1">
            <a:spLocks/>
          </p:cNvSpPr>
          <p:nvPr/>
        </p:nvSpPr>
        <p:spPr>
          <a:xfrm>
            <a:off x="495678" y="470918"/>
            <a:ext cx="3488872" cy="984657"/>
          </a:xfrm>
          <a:prstGeom prst="rect">
            <a:avLst/>
          </a:prstGeo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spc="300" dirty="0">
                <a:solidFill>
                  <a:srgbClr val="4DB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ALPRIME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81E5FDC-90CA-4DC1-8D08-D7D65AF6D6C1}"/>
              </a:ext>
            </a:extLst>
          </p:cNvPr>
          <p:cNvCxnSpPr>
            <a:cxnSpLocks/>
          </p:cNvCxnSpPr>
          <p:nvPr/>
        </p:nvCxnSpPr>
        <p:spPr>
          <a:xfrm flipH="1">
            <a:off x="105154" y="1129021"/>
            <a:ext cx="296189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52C09C9-ABD8-481C-8649-E6A03A665574}"/>
              </a:ext>
            </a:extLst>
          </p:cNvPr>
          <p:cNvSpPr txBox="1"/>
          <p:nvPr/>
        </p:nvSpPr>
        <p:spPr>
          <a:xfrm>
            <a:off x="495678" y="4639742"/>
            <a:ext cx="6667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Facilitar a manutenção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Reduzir os custos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Diminuir filas</a:t>
            </a:r>
          </a:p>
          <a:p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128CEB5-48BC-4EAD-BB8C-07FE43C5497E}"/>
              </a:ext>
            </a:extLst>
          </p:cNvPr>
          <p:cNvSpPr txBox="1">
            <a:spLocks/>
          </p:cNvSpPr>
          <p:nvPr/>
        </p:nvSpPr>
        <p:spPr>
          <a:xfrm>
            <a:off x="390524" y="3794706"/>
            <a:ext cx="3488872" cy="984657"/>
          </a:xfrm>
          <a:prstGeom prst="rect">
            <a:avLst/>
          </a:prstGeo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Objetivos</a:t>
            </a:r>
            <a:endParaRPr lang="pt-BR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7A5FE70-47B9-4F3D-9023-3776B8D155D0}"/>
              </a:ext>
            </a:extLst>
          </p:cNvPr>
          <p:cNvCxnSpPr>
            <a:cxnSpLocks/>
          </p:cNvCxnSpPr>
          <p:nvPr/>
        </p:nvCxnSpPr>
        <p:spPr>
          <a:xfrm flipH="1">
            <a:off x="0" y="4452809"/>
            <a:ext cx="2019300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0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754DFD78-3BE8-4A44-AEFE-627F9958B576}"/>
              </a:ext>
            </a:extLst>
          </p:cNvPr>
          <p:cNvSpPr txBox="1"/>
          <p:nvPr/>
        </p:nvSpPr>
        <p:spPr>
          <a:xfrm>
            <a:off x="7201831" y="5579433"/>
            <a:ext cx="4028658" cy="861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Daniela Rodrigues</a:t>
            </a:r>
          </a:p>
          <a:p>
            <a:pPr algn="ctr"/>
            <a:r>
              <a:rPr lang="pt-BR" sz="1600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Gerente de Operações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A737665-3450-4E27-91FA-44C8B9DE4E9F}"/>
              </a:ext>
            </a:extLst>
          </p:cNvPr>
          <p:cNvSpPr txBox="1"/>
          <p:nvPr/>
        </p:nvSpPr>
        <p:spPr>
          <a:xfrm>
            <a:off x="454479" y="1951865"/>
            <a:ext cx="7180013" cy="1438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Mora em São Paulo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Graduada em área de Tecnologia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Tem que estar disponível quase que 24h por dia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0A65F8B-D7C7-4B94-A4A2-8EDDB180BB5D}"/>
              </a:ext>
            </a:extLst>
          </p:cNvPr>
          <p:cNvSpPr txBox="1"/>
          <p:nvPr/>
        </p:nvSpPr>
        <p:spPr>
          <a:xfrm>
            <a:off x="49879" y="4026158"/>
            <a:ext cx="7097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sz="2000" dirty="0">
              <a:solidFill>
                <a:srgbClr val="6B1979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Precisa de mais previsibilidades com gastos.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Tem muitos totens pra administrar, porém poucas ferramentas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Deseja diminuir as filas e aumentar o fluxo de pessoas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Quer ter acesso a uma plataforma que pode ser usada de casa em casos de urgência.</a:t>
            </a:r>
          </a:p>
        </p:txBody>
      </p:sp>
      <p:pic>
        <p:nvPicPr>
          <p:cNvPr id="3" name="Imagem 2" descr="Mulher de casaco preto&#10;&#10;Descrição gerada automaticamente">
            <a:extLst>
              <a:ext uri="{FF2B5EF4-FFF2-40B4-BE49-F238E27FC236}">
                <a16:creationId xmlns:a16="http://schemas.microsoft.com/office/drawing/2014/main" id="{9E42E67A-0F9D-4D9C-925D-B087907C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01" y="830263"/>
            <a:ext cx="2941917" cy="4420914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604E3E9-86A6-4FA6-A24B-40BC536F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434952"/>
            <a:ext cx="5164443" cy="758825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Proto</a:t>
            </a:r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Persona – Nosso cliente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E43AF1F-B4FA-4DD9-9ECB-20E8E04DF44A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292872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15A1FA3-74DD-4EB8-BC8F-2849BA1AA511}"/>
              </a:ext>
            </a:extLst>
          </p:cNvPr>
          <p:cNvCxnSpPr>
            <a:cxnSpLocks/>
          </p:cNvCxnSpPr>
          <p:nvPr/>
        </p:nvCxnSpPr>
        <p:spPr>
          <a:xfrm flipH="1">
            <a:off x="0" y="4116240"/>
            <a:ext cx="2822713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ABC791-974A-44E7-BB64-3DC7C788622A}"/>
              </a:ext>
            </a:extLst>
          </p:cNvPr>
          <p:cNvSpPr/>
          <p:nvPr/>
        </p:nvSpPr>
        <p:spPr>
          <a:xfrm>
            <a:off x="454479" y="1299758"/>
            <a:ext cx="733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Sobre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1A5396D-F32F-41D7-A0F3-4D4218CD4BFA}"/>
              </a:ext>
            </a:extLst>
          </p:cNvPr>
          <p:cNvCxnSpPr>
            <a:cxnSpLocks/>
          </p:cNvCxnSpPr>
          <p:nvPr/>
        </p:nvCxnSpPr>
        <p:spPr>
          <a:xfrm flipH="1">
            <a:off x="0" y="1625811"/>
            <a:ext cx="1187565" cy="1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95E770CE-4DB7-4FBD-A29C-36153D2A2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BFDBED93-E577-4933-BB0D-0AE570F29C25}"/>
              </a:ext>
            </a:extLst>
          </p:cNvPr>
          <p:cNvSpPr/>
          <p:nvPr/>
        </p:nvSpPr>
        <p:spPr>
          <a:xfrm>
            <a:off x="7541128" y="5413969"/>
            <a:ext cx="3350065" cy="1143773"/>
          </a:xfrm>
          <a:prstGeom prst="round2DiagRect">
            <a:avLst>
              <a:gd name="adj1" fmla="val 50000"/>
              <a:gd name="adj2" fmla="val 0"/>
            </a:avLst>
          </a:prstGeom>
          <a:noFill/>
          <a:ln w="28575"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2F71078-96A0-4C74-99FE-6F94CE11ACAD}"/>
              </a:ext>
            </a:extLst>
          </p:cNvPr>
          <p:cNvSpPr/>
          <p:nvPr/>
        </p:nvSpPr>
        <p:spPr>
          <a:xfrm>
            <a:off x="593782" y="3753573"/>
            <a:ext cx="222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B02F75"/>
                </a:solidFill>
              </a:rPr>
              <a:t>Dores e </a:t>
            </a:r>
            <a:r>
              <a:rPr lang="pt-BR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Necessidades</a:t>
            </a:r>
          </a:p>
        </p:txBody>
      </p:sp>
    </p:spTree>
    <p:extLst>
      <p:ext uri="{BB962C8B-B14F-4D97-AF65-F5344CB8AC3E}">
        <p14:creationId xmlns:p14="http://schemas.microsoft.com/office/powerpoint/2010/main" val="16037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336873"/>
            <a:ext cx="6248467" cy="758825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Nosso produto – Porque usar?</a:t>
            </a: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2791291C-2F25-4C38-8180-07D1AFDD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360044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DAF14528-63E7-4900-AF7A-A3C07DC414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r="7358"/>
          <a:stretch/>
        </p:blipFill>
        <p:spPr>
          <a:xfrm>
            <a:off x="6822083" y="2082618"/>
            <a:ext cx="3368719" cy="4534812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4BC7073-C951-4468-9492-2585FA0F28D4}"/>
              </a:ext>
            </a:extLst>
          </p:cNvPr>
          <p:cNvSpPr txBox="1">
            <a:spLocks/>
          </p:cNvSpPr>
          <p:nvPr/>
        </p:nvSpPr>
        <p:spPr>
          <a:xfrm>
            <a:off x="1378858" y="1439861"/>
            <a:ext cx="3403229" cy="758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Gráfico de histórico</a:t>
            </a:r>
            <a:endParaRPr lang="pt-BR" sz="32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1823D0E-8894-46D5-9D9D-D8553E3AF000}"/>
              </a:ext>
            </a:extLst>
          </p:cNvPr>
          <p:cNvCxnSpPr>
            <a:cxnSpLocks/>
          </p:cNvCxnSpPr>
          <p:nvPr/>
        </p:nvCxnSpPr>
        <p:spPr>
          <a:xfrm flipH="1">
            <a:off x="1248229" y="1955793"/>
            <a:ext cx="3222172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73342C37-5A86-428F-94F1-47C9F6F70B02}"/>
              </a:ext>
            </a:extLst>
          </p:cNvPr>
          <p:cNvSpPr txBox="1">
            <a:spLocks/>
          </p:cNvSpPr>
          <p:nvPr/>
        </p:nvSpPr>
        <p:spPr>
          <a:xfrm>
            <a:off x="7014497" y="1555930"/>
            <a:ext cx="3769617" cy="526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Gráfico tempo real </a:t>
            </a:r>
            <a:endParaRPr lang="pt-BR" sz="32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8092B0CD-EBD8-4CCF-B60D-4532B74A6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29" y="2082618"/>
            <a:ext cx="3816333" cy="4572875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7FA3231-D5CD-4EAB-8528-1B775411B30C}"/>
              </a:ext>
            </a:extLst>
          </p:cNvPr>
          <p:cNvCxnSpPr>
            <a:cxnSpLocks/>
          </p:cNvCxnSpPr>
          <p:nvPr/>
        </p:nvCxnSpPr>
        <p:spPr>
          <a:xfrm flipH="1">
            <a:off x="7014497" y="2004320"/>
            <a:ext cx="2983893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3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50851"/>
            <a:ext cx="4682497" cy="758825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Organização do Projeto</a:t>
            </a: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2791291C-2F25-4C38-8180-07D1AFDD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147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3B5F7E5F-06FD-456D-A021-4E43B3F578DE}"/>
              </a:ext>
            </a:extLst>
          </p:cNvPr>
          <p:cNvSpPr txBox="1">
            <a:spLocks/>
          </p:cNvSpPr>
          <p:nvPr/>
        </p:nvSpPr>
        <p:spPr>
          <a:xfrm>
            <a:off x="940041" y="3837322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Kanban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3E1F8AF-9C2D-4A4A-B128-57FA6CB66969}"/>
              </a:ext>
            </a:extLst>
          </p:cNvPr>
          <p:cNvSpPr txBox="1">
            <a:spLocks/>
          </p:cNvSpPr>
          <p:nvPr/>
        </p:nvSpPr>
        <p:spPr>
          <a:xfrm>
            <a:off x="454477" y="2584612"/>
            <a:ext cx="5641523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Metodologia e especificação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64E6004-83C7-4B41-86A9-6D389EDE7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05" y="3326110"/>
            <a:ext cx="1522683" cy="1522683"/>
          </a:xfrm>
          <a:prstGeom prst="rect">
            <a:avLst/>
          </a:prstGeom>
        </p:spPr>
      </p:pic>
      <p:pic>
        <p:nvPicPr>
          <p:cNvPr id="15" name="Imagem 1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40A4703-1C9D-45D8-A2E8-692A55113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63" y="3274029"/>
            <a:ext cx="1396971" cy="1396971"/>
          </a:xfrm>
          <a:prstGeom prst="rect">
            <a:avLst/>
          </a:prstGeom>
        </p:spPr>
      </p:pic>
      <p:pic>
        <p:nvPicPr>
          <p:cNvPr id="18" name="Imagem 17" descr="Desenho preto e branco&#10;&#10;Descrição gerada automaticamente">
            <a:extLst>
              <a:ext uri="{FF2B5EF4-FFF2-40B4-BE49-F238E27FC236}">
                <a16:creationId xmlns:a16="http://schemas.microsoft.com/office/drawing/2014/main" id="{FAE33A2A-0055-4879-8B3D-9AB9AF4EF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531" y="1483019"/>
            <a:ext cx="1266716" cy="1298517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E17DFFA1-7804-47BA-AADD-CF79917C97E2}"/>
              </a:ext>
            </a:extLst>
          </p:cNvPr>
          <p:cNvSpPr txBox="1">
            <a:spLocks/>
          </p:cNvSpPr>
          <p:nvPr/>
        </p:nvSpPr>
        <p:spPr>
          <a:xfrm>
            <a:off x="538122" y="1827207"/>
            <a:ext cx="5641523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GitHub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1ED01C81-02A5-4ACF-9723-C0483241C695}"/>
              </a:ext>
            </a:extLst>
          </p:cNvPr>
          <p:cNvSpPr txBox="1">
            <a:spLocks/>
          </p:cNvSpPr>
          <p:nvPr/>
        </p:nvSpPr>
        <p:spPr>
          <a:xfrm>
            <a:off x="518008" y="5057014"/>
            <a:ext cx="4618968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Controle de Execução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F5474DC-6AEE-4124-9A0B-78C524B3A5DF}"/>
              </a:ext>
            </a:extLst>
          </p:cNvPr>
          <p:cNvSpPr txBox="1">
            <a:spLocks/>
          </p:cNvSpPr>
          <p:nvPr/>
        </p:nvSpPr>
        <p:spPr>
          <a:xfrm>
            <a:off x="940043" y="6103769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Discord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4" name="Imagem 23" descr="Uma imagem contendo chapéu, relógio, camisa, quarto&#10;&#10;Descrição gerada automaticamente">
            <a:extLst>
              <a:ext uri="{FF2B5EF4-FFF2-40B4-BE49-F238E27FC236}">
                <a16:creationId xmlns:a16="http://schemas.microsoft.com/office/drawing/2014/main" id="{6FB6EF3B-78AB-4E02-82C0-465DBFE38F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616" y="5208213"/>
            <a:ext cx="1219263" cy="1219263"/>
          </a:xfrm>
          <a:prstGeom prst="rect">
            <a:avLst/>
          </a:prstGeom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88F0DB40-19D6-481C-879D-D31C6B2B5C82}"/>
              </a:ext>
            </a:extLst>
          </p:cNvPr>
          <p:cNvSpPr txBox="1">
            <a:spLocks/>
          </p:cNvSpPr>
          <p:nvPr/>
        </p:nvSpPr>
        <p:spPr>
          <a:xfrm>
            <a:off x="940042" y="3306909"/>
            <a:ext cx="3174755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Metodologia Scrum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1EA0AC0-54FF-4220-AE9C-CFAB5437B943}"/>
              </a:ext>
            </a:extLst>
          </p:cNvPr>
          <p:cNvSpPr txBox="1">
            <a:spLocks/>
          </p:cNvSpPr>
          <p:nvPr/>
        </p:nvSpPr>
        <p:spPr>
          <a:xfrm>
            <a:off x="940042" y="5653853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Planner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8" name="Imagem 27" descr="Uma imagem contendo relógio&#10;&#10;Descrição gerada automaticamente">
            <a:extLst>
              <a:ext uri="{FF2B5EF4-FFF2-40B4-BE49-F238E27FC236}">
                <a16:creationId xmlns:a16="http://schemas.microsoft.com/office/drawing/2014/main" id="{E36447D3-C1F6-4088-8559-CD4D0DC202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9" t="28413" r="38869" b="25211"/>
          <a:stretch/>
        </p:blipFill>
        <p:spPr>
          <a:xfrm>
            <a:off x="5823688" y="5368440"/>
            <a:ext cx="993918" cy="1139272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DE9E4F40-71B9-4085-95FA-A0FEF0D7D45B}"/>
              </a:ext>
            </a:extLst>
          </p:cNvPr>
          <p:cNvSpPr txBox="1">
            <a:spLocks/>
          </p:cNvSpPr>
          <p:nvPr/>
        </p:nvSpPr>
        <p:spPr>
          <a:xfrm>
            <a:off x="940041" y="4373707"/>
            <a:ext cx="3711472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Padrão de projeto no Java</a:t>
            </a:r>
          </a:p>
        </p:txBody>
      </p:sp>
    </p:spTree>
    <p:extLst>
      <p:ext uri="{BB962C8B-B14F-4D97-AF65-F5344CB8AC3E}">
        <p14:creationId xmlns:p14="http://schemas.microsoft.com/office/powerpoint/2010/main" val="347009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50851"/>
            <a:ext cx="4682497" cy="758825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Orçamento do Projeto</a:t>
            </a: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2791291C-2F25-4C38-8180-07D1AFDD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859865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B3E1F8AF-9C2D-4A4A-B128-57FA6CB66969}"/>
              </a:ext>
            </a:extLst>
          </p:cNvPr>
          <p:cNvSpPr txBox="1">
            <a:spLocks/>
          </p:cNvSpPr>
          <p:nvPr/>
        </p:nvSpPr>
        <p:spPr>
          <a:xfrm>
            <a:off x="4596923" y="1567439"/>
            <a:ext cx="929234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FFC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AWS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E17DFFA1-7804-47BA-AADD-CF79917C97E2}"/>
              </a:ext>
            </a:extLst>
          </p:cNvPr>
          <p:cNvSpPr txBox="1">
            <a:spLocks/>
          </p:cNvSpPr>
          <p:nvPr/>
        </p:nvSpPr>
        <p:spPr>
          <a:xfrm>
            <a:off x="505737" y="2262622"/>
            <a:ext cx="2264949" cy="624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Maquina Virtual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7BDB8907-E996-491E-8C66-0FF68089ADAC}"/>
              </a:ext>
            </a:extLst>
          </p:cNvPr>
          <p:cNvSpPr txBox="1">
            <a:spLocks/>
          </p:cNvSpPr>
          <p:nvPr/>
        </p:nvSpPr>
        <p:spPr>
          <a:xfrm>
            <a:off x="9638773" y="1567439"/>
            <a:ext cx="1236826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0091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AZURE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9162A2E-49C7-4BCC-AA83-301EC4529547}"/>
              </a:ext>
            </a:extLst>
          </p:cNvPr>
          <p:cNvSpPr/>
          <p:nvPr/>
        </p:nvSpPr>
        <p:spPr>
          <a:xfrm>
            <a:off x="505737" y="3429000"/>
            <a:ext cx="2397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Volume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D0815CD-71A3-422E-8858-8743A189F833}"/>
              </a:ext>
            </a:extLst>
          </p:cNvPr>
          <p:cNvSpPr/>
          <p:nvPr/>
        </p:nvSpPr>
        <p:spPr>
          <a:xfrm>
            <a:off x="8872190" y="2593149"/>
            <a:ext cx="2769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Compute </a:t>
            </a:r>
            <a:r>
              <a:rPr lang="pt-BR" dirty="0" err="1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Gen</a:t>
            </a:r>
            <a:r>
              <a:rPr lang="pt-BR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5 (1 VCORE)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9CAE42-A25E-4968-A308-5CE812D0A3F3}"/>
              </a:ext>
            </a:extLst>
          </p:cNvPr>
          <p:cNvSpPr/>
          <p:nvPr/>
        </p:nvSpPr>
        <p:spPr>
          <a:xfrm>
            <a:off x="9397525" y="2191485"/>
            <a:ext cx="1719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24,48 USD/mês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24617D7-E480-4F10-9F09-7063FDC9C622}"/>
              </a:ext>
            </a:extLst>
          </p:cNvPr>
          <p:cNvSpPr/>
          <p:nvPr/>
        </p:nvSpPr>
        <p:spPr>
          <a:xfrm>
            <a:off x="4277316" y="2223817"/>
            <a:ext cx="1719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8,352 USD/mês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4BC6E9-6867-4E77-B839-8E5DFC02120D}"/>
              </a:ext>
            </a:extLst>
          </p:cNvPr>
          <p:cNvSpPr/>
          <p:nvPr/>
        </p:nvSpPr>
        <p:spPr>
          <a:xfrm>
            <a:off x="4549925" y="2592589"/>
            <a:ext cx="102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T2.micro</a:t>
            </a:r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709D8A1-E82B-42F3-B724-C1A812834B21}"/>
              </a:ext>
            </a:extLst>
          </p:cNvPr>
          <p:cNvSpPr/>
          <p:nvPr/>
        </p:nvSpPr>
        <p:spPr>
          <a:xfrm>
            <a:off x="9638773" y="3829110"/>
            <a:ext cx="11702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1000 GB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5141A75-FF48-4A91-AD78-DC381DE67A3C}"/>
              </a:ext>
            </a:extLst>
          </p:cNvPr>
          <p:cNvSpPr/>
          <p:nvPr/>
        </p:nvSpPr>
        <p:spPr>
          <a:xfrm>
            <a:off x="9288793" y="3445523"/>
            <a:ext cx="2397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100 USD/mês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AC2BADF-4D98-4C57-8BD4-817204128E02}"/>
              </a:ext>
            </a:extLst>
          </p:cNvPr>
          <p:cNvSpPr/>
          <p:nvPr/>
        </p:nvSpPr>
        <p:spPr>
          <a:xfrm>
            <a:off x="4277316" y="3407235"/>
            <a:ext cx="2397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2075 USD/mês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9B0868B-5A57-4096-A28A-E6A4A41EABD4}"/>
              </a:ext>
            </a:extLst>
          </p:cNvPr>
          <p:cNvSpPr/>
          <p:nvPr/>
        </p:nvSpPr>
        <p:spPr>
          <a:xfrm>
            <a:off x="3938239" y="3776007"/>
            <a:ext cx="2397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1000 GB  3000 IOPS </a:t>
            </a:r>
          </a:p>
        </p:txBody>
      </p:sp>
    </p:spTree>
    <p:extLst>
      <p:ext uri="{BB962C8B-B14F-4D97-AF65-F5344CB8AC3E}">
        <p14:creationId xmlns:p14="http://schemas.microsoft.com/office/powerpoint/2010/main" val="259532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50851"/>
            <a:ext cx="4409069" cy="75882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Classes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0" y="981076"/>
            <a:ext cx="4067177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E3A68BA6-C565-404A-85FD-C016A2F4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6C49DCB-D846-4315-85FC-9BEFF57344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13" b="9612"/>
          <a:stretch/>
        </p:blipFill>
        <p:spPr>
          <a:xfrm>
            <a:off x="1298713" y="1241767"/>
            <a:ext cx="8666922" cy="5172187"/>
          </a:xfrm>
          <a:prstGeom prst="rect">
            <a:avLst/>
          </a:prstGeom>
        </p:spPr>
      </p:pic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839AB15-4F7D-4DA4-8072-E55A526147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13" b="9612"/>
          <a:stretch/>
        </p:blipFill>
        <p:spPr>
          <a:xfrm>
            <a:off x="234635" y="-6615"/>
            <a:ext cx="11502887" cy="686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0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50851"/>
            <a:ext cx="4409069" cy="75882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Arquitetura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0" y="981076"/>
            <a:ext cx="4067177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E3A68BA6-C565-404A-85FD-C016A2F4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4" name="Imagem 3" descr="Tela de vídeo game&#10;&#10;Descrição gerada automaticamente">
            <a:extLst>
              <a:ext uri="{FF2B5EF4-FFF2-40B4-BE49-F238E27FC236}">
                <a16:creationId xmlns:a16="http://schemas.microsoft.com/office/drawing/2014/main" id="{A6CDCDD0-2BF1-4931-8031-8A7C09C7D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8" y="1209676"/>
            <a:ext cx="7775122" cy="55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274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Dubai</vt:lpstr>
      <vt:lpstr>Dubai Medium</vt:lpstr>
      <vt:lpstr>Office Theme</vt:lpstr>
      <vt:lpstr>Apresentação do PowerPoint</vt:lpstr>
      <vt:lpstr>Time de desenvolvimento</vt:lpstr>
      <vt:lpstr>Apresentação do PowerPoint</vt:lpstr>
      <vt:lpstr>Proto Persona – Nosso cliente</vt:lpstr>
      <vt:lpstr>Nosso produto – Porque usar?</vt:lpstr>
      <vt:lpstr>Organização do Projeto</vt:lpstr>
      <vt:lpstr>Orçamento do Projeto</vt:lpstr>
      <vt:lpstr>Diagrama de Classes</vt:lpstr>
      <vt:lpstr>Diagrama de Arquitetura</vt:lpstr>
      <vt:lpstr>Nosso site</vt:lpstr>
      <vt:lpstr>E como o sistema funciona?</vt:lpstr>
      <vt:lpstr>Inovação - RPA</vt:lpstr>
      <vt:lpstr>Virtual Machine - Linux</vt:lpstr>
      <vt:lpstr>Apresentação do PowerPoint</vt:lpstr>
      <vt:lpstr>Obrigado pela atenção !</vt:lpstr>
      <vt:lpstr>Apresentação do PowerPoint</vt:lpstr>
      <vt:lpstr>Diagrama de Classes (Completo)</vt:lpstr>
      <vt:lpstr>Diagrama Lógico BD</vt:lpstr>
      <vt:lpstr>Diagrama de Solução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GABRIEL VIEIRA RODRIGUES DE OLIVEIRA .</dc:creator>
  <cp:lastModifiedBy>GABRIEL DIAS SELOTTO .</cp:lastModifiedBy>
  <cp:revision>73</cp:revision>
  <dcterms:created xsi:type="dcterms:W3CDTF">2020-05-05T19:41:05Z</dcterms:created>
  <dcterms:modified xsi:type="dcterms:W3CDTF">2020-06-26T04:30:48Z</dcterms:modified>
</cp:coreProperties>
</file>