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70" r:id="rId2"/>
    <p:sldId id="257" r:id="rId3"/>
    <p:sldId id="259" r:id="rId4"/>
    <p:sldId id="269" r:id="rId5"/>
    <p:sldId id="263" r:id="rId6"/>
    <p:sldId id="260" r:id="rId7"/>
    <p:sldId id="274" r:id="rId8"/>
    <p:sldId id="266" r:id="rId9"/>
    <p:sldId id="279" r:id="rId10"/>
    <p:sldId id="283" r:id="rId11"/>
    <p:sldId id="278" r:id="rId12"/>
    <p:sldId id="280" r:id="rId13"/>
    <p:sldId id="272" r:id="rId14"/>
    <p:sldId id="267" r:id="rId15"/>
    <p:sldId id="277" r:id="rId16"/>
    <p:sldId id="273" r:id="rId17"/>
    <p:sldId id="265" r:id="rId18"/>
    <p:sldId id="281" r:id="rId19"/>
    <p:sldId id="282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VIEIRA RODRIGUES DE OLIVEIRA ." initials="GVRDO." lastIdx="14" clrIdx="0">
    <p:extLst>
      <p:ext uri="{19B8F6BF-5375-455C-9EA6-DF929625EA0E}">
        <p15:presenceInfo xmlns:p15="http://schemas.microsoft.com/office/powerpoint/2012/main" userId="S::gabriel.oliveira@bandtec.com.br::a255134b-28c6-4cc8-9433-b6fe3b191e5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4DB033"/>
    <a:srgbClr val="0089D6"/>
    <a:srgbClr val="6F2C91"/>
    <a:srgbClr val="F58535"/>
    <a:srgbClr val="0091C4"/>
    <a:srgbClr val="B02F75"/>
    <a:srgbClr val="4D3495"/>
    <a:srgbClr val="6B197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446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6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6T20:47:05.906" idx="1">
    <p:pos x="10" y="10"/>
    <p:text>Matheus Fernandes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6T20:53:46.467" idx="8">
    <p:pos x="10" y="10"/>
    <p:text>Matheus Fernandes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6T20:54:12.819" idx="10">
    <p:pos x="10" y="10"/>
    <p:text>Matheus Fernandes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6T20:54:23.467" idx="11">
    <p:pos x="10" y="10"/>
    <p:text>Gabriel Selotto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6T20:54:34.883" idx="12">
    <p:pos x="10" y="10"/>
    <p:text>Gabriel Selotto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6T20:47:56.027" idx="5">
    <p:pos x="10" y="10"/>
    <p:text>Diogo Ivan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6T20:52:33.165" idx="6">
    <p:pos x="7680" y="-244"/>
    <p:text>Gabriel Vieira</p:text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6EFA-F786-4350-B5C0-B2D15D16C623}" type="datetimeFigureOut">
              <a:rPr lang="pt-BR" smtClean="0"/>
              <a:t>01/07/2020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F0FE1A-58F5-4EBF-B681-F7E9257004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7974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EB8-E196-44D9-8FC3-6021E77C51A4}" type="datetimeFigureOut">
              <a:rPr lang="pt-BR" smtClean="0"/>
              <a:t>01/07/2020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8770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EB8-E196-44D9-8FC3-6021E77C51A4}" type="datetimeFigureOut">
              <a:rPr lang="pt-BR" smtClean="0"/>
              <a:t>01/07/2020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0426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EB8-E196-44D9-8FC3-6021E77C51A4}" type="datetimeFigureOut">
              <a:rPr lang="pt-BR" smtClean="0"/>
              <a:t>01/07/2020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00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EB8-E196-44D9-8FC3-6021E77C51A4}" type="datetimeFigureOut">
              <a:rPr lang="pt-BR" smtClean="0"/>
              <a:t>01/07/2020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91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EB8-E196-44D9-8FC3-6021E77C51A4}" type="datetimeFigureOut">
              <a:rPr lang="pt-BR" smtClean="0"/>
              <a:t>01/07/2020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347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EB8-E196-44D9-8FC3-6021E77C51A4}" type="datetimeFigureOut">
              <a:rPr lang="pt-BR" smtClean="0"/>
              <a:t>01/07/2020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128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EB8-E196-44D9-8FC3-6021E77C51A4}" type="datetimeFigureOut">
              <a:rPr lang="pt-BR" smtClean="0"/>
              <a:t>01/07/2020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7236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EB8-E196-44D9-8FC3-6021E77C51A4}" type="datetimeFigureOut">
              <a:rPr lang="pt-BR" smtClean="0"/>
              <a:t>01/07/2020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864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EB8-E196-44D9-8FC3-6021E77C51A4}" type="datetimeFigureOut">
              <a:rPr lang="pt-BR" smtClean="0"/>
              <a:t>01/07/2020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658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EB8-E196-44D9-8FC3-6021E77C51A4}" type="datetimeFigureOut">
              <a:rPr lang="pt-BR" smtClean="0"/>
              <a:t>01/07/2020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7760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EB8-E196-44D9-8FC3-6021E77C51A4}" type="datetimeFigureOut">
              <a:rPr lang="pt-BR" smtClean="0"/>
              <a:t>01/07/2020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60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B4EB8-E196-44D9-8FC3-6021E77C51A4}" type="datetimeFigureOut">
              <a:rPr lang="pt-BR" smtClean="0"/>
              <a:t>01/07/2020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08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ws.amazon.com/pt/ebs/pricing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pricing/calculator/?service=mysq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comments" Target="../comments/commen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5.xml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5573D-180F-4866-BE54-008804D60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Foto preta e branca de um trem&#10;&#10;Descrição gerada automaticamente">
            <a:extLst>
              <a:ext uri="{FF2B5EF4-FFF2-40B4-BE49-F238E27FC236}">
                <a16:creationId xmlns:a16="http://schemas.microsoft.com/office/drawing/2014/main" id="{7C23A27D-0160-484F-935B-A35F5FD57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058900" cy="6858000"/>
          </a:xfr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74CB8468-EDD3-4A07-949C-144BC00FE4AE}"/>
              </a:ext>
            </a:extLst>
          </p:cNvPr>
          <p:cNvSpPr/>
          <p:nvPr/>
        </p:nvSpPr>
        <p:spPr>
          <a:xfrm>
            <a:off x="3156155" y="497758"/>
            <a:ext cx="5879690" cy="5862484"/>
          </a:xfrm>
          <a:prstGeom prst="ellipse">
            <a:avLst/>
          </a:prstGeom>
          <a:solidFill>
            <a:schemeClr val="lt1">
              <a:alpha val="6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 descr="Uma imagem contendo desenho&#10;&#10;Descrição gerada automaticamente">
            <a:extLst>
              <a:ext uri="{FF2B5EF4-FFF2-40B4-BE49-F238E27FC236}">
                <a16:creationId xmlns:a16="http://schemas.microsoft.com/office/drawing/2014/main" id="{521A7594-4FBF-41D0-8621-039C73E12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238" y="1277238"/>
            <a:ext cx="4303523" cy="430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049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D8F10-9168-4897-A64A-2723EE6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78" y="450851"/>
            <a:ext cx="4409069" cy="758825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Diagrama de Classes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0260FB3-F747-4ADD-A7B2-81FDF008C973}"/>
              </a:ext>
            </a:extLst>
          </p:cNvPr>
          <p:cNvCxnSpPr>
            <a:cxnSpLocks/>
          </p:cNvCxnSpPr>
          <p:nvPr/>
        </p:nvCxnSpPr>
        <p:spPr>
          <a:xfrm flipH="1">
            <a:off x="0" y="981076"/>
            <a:ext cx="4067177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E3A68BA6-C565-404A-85FD-C016A2F4F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AF6CD45-FF9A-425C-ABA9-A5EF73C68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547" y="1209676"/>
            <a:ext cx="10176039" cy="564832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8C5EB0C-17D5-451C-90F9-735200961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06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D8F10-9168-4897-A64A-2723EE6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78" y="450851"/>
            <a:ext cx="4409069" cy="758825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Diagrama de Arquitetura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0260FB3-F747-4ADD-A7B2-81FDF008C973}"/>
              </a:ext>
            </a:extLst>
          </p:cNvPr>
          <p:cNvCxnSpPr>
            <a:cxnSpLocks/>
          </p:cNvCxnSpPr>
          <p:nvPr/>
        </p:nvCxnSpPr>
        <p:spPr>
          <a:xfrm flipH="1">
            <a:off x="0" y="981076"/>
            <a:ext cx="4067177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E3A68BA6-C565-404A-85FD-C016A2F4F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  <a:prstGeom prst="rect">
            <a:avLst/>
          </a:prstGeom>
        </p:spPr>
      </p:pic>
      <p:pic>
        <p:nvPicPr>
          <p:cNvPr id="4" name="Imagem 3" descr="Tela de vídeo game&#10;&#10;Descrição gerada automaticamente">
            <a:extLst>
              <a:ext uri="{FF2B5EF4-FFF2-40B4-BE49-F238E27FC236}">
                <a16:creationId xmlns:a16="http://schemas.microsoft.com/office/drawing/2014/main" id="{A6CDCDD0-2BF1-4931-8031-8A7C09C7DE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588" y="1209676"/>
            <a:ext cx="7775122" cy="555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527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D8F10-9168-4897-A64A-2723EE6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947" y="450852"/>
            <a:ext cx="4682497" cy="637674"/>
          </a:xfrm>
        </p:spPr>
        <p:txBody>
          <a:bodyPr>
            <a:noAutofit/>
          </a:bodyPr>
          <a:lstStyle/>
          <a:p>
            <a:r>
              <a:rPr lang="pt-BR" sz="36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Orçamento e Custos</a:t>
            </a:r>
          </a:p>
        </p:txBody>
      </p:sp>
      <p:pic>
        <p:nvPicPr>
          <p:cNvPr id="6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2791291C-2F25-4C38-8180-07D1AFDDB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0260FB3-F747-4ADD-A7B2-81FDF008C973}"/>
              </a:ext>
            </a:extLst>
          </p:cNvPr>
          <p:cNvCxnSpPr>
            <a:cxnSpLocks/>
          </p:cNvCxnSpPr>
          <p:nvPr/>
        </p:nvCxnSpPr>
        <p:spPr>
          <a:xfrm flipH="1">
            <a:off x="167169" y="4803920"/>
            <a:ext cx="6204927" cy="9759"/>
          </a:xfrm>
          <a:prstGeom prst="line">
            <a:avLst/>
          </a:prstGeom>
          <a:ln>
            <a:noFill/>
          </a:ln>
          <a:effectLst>
            <a:glow rad="101600">
              <a:srgbClr val="6F2C91">
                <a:alpha val="60000"/>
              </a:srgbClr>
            </a:glo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Título 1">
            <a:extLst>
              <a:ext uri="{FF2B5EF4-FFF2-40B4-BE49-F238E27FC236}">
                <a16:creationId xmlns:a16="http://schemas.microsoft.com/office/drawing/2014/main" id="{E17DFFA1-7804-47BA-AADD-CF79917C97E2}"/>
              </a:ext>
            </a:extLst>
          </p:cNvPr>
          <p:cNvSpPr txBox="1">
            <a:spLocks/>
          </p:cNvSpPr>
          <p:nvPr/>
        </p:nvSpPr>
        <p:spPr>
          <a:xfrm>
            <a:off x="122813" y="2872535"/>
            <a:ext cx="2264949" cy="624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Maquina Virtual</a:t>
            </a:r>
            <a:endParaRPr lang="pt-BR" sz="1600" dirty="0">
              <a:solidFill>
                <a:srgbClr val="4D3495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pPr algn="ctr"/>
            <a:r>
              <a:rPr lang="pt-BR" sz="1600" dirty="0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(1 VCORE)</a:t>
            </a:r>
            <a:endParaRPr lang="pt-BR" sz="2000" dirty="0">
              <a:solidFill>
                <a:srgbClr val="4D3495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7BDB8907-E996-491E-8C66-0FF68089ADAC}"/>
              </a:ext>
            </a:extLst>
          </p:cNvPr>
          <p:cNvSpPr txBox="1">
            <a:spLocks/>
          </p:cNvSpPr>
          <p:nvPr/>
        </p:nvSpPr>
        <p:spPr>
          <a:xfrm>
            <a:off x="3796060" y="3767263"/>
            <a:ext cx="1236826" cy="758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800" dirty="0">
              <a:solidFill>
                <a:srgbClr val="0091C4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9162A2E-49C7-4BCC-AA83-301EC4529547}"/>
              </a:ext>
            </a:extLst>
          </p:cNvPr>
          <p:cNvSpPr/>
          <p:nvPr/>
        </p:nvSpPr>
        <p:spPr>
          <a:xfrm>
            <a:off x="56552" y="3672398"/>
            <a:ext cx="23974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Armazenamento</a:t>
            </a:r>
            <a:endParaRPr lang="pt-BR" sz="1600" dirty="0">
              <a:solidFill>
                <a:srgbClr val="4D3495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pPr algn="ctr"/>
            <a:r>
              <a:rPr lang="pt-BR" sz="1600" dirty="0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30 GB (com Backup)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4D3495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D0815CD-71A3-422E-8858-8743A189F833}"/>
              </a:ext>
            </a:extLst>
          </p:cNvPr>
          <p:cNvSpPr/>
          <p:nvPr/>
        </p:nvSpPr>
        <p:spPr>
          <a:xfrm>
            <a:off x="4976822" y="3163421"/>
            <a:ext cx="15018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solidFill>
                  <a:srgbClr val="0089D6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Compute </a:t>
            </a:r>
            <a:r>
              <a:rPr lang="pt-BR" sz="1600" dirty="0" err="1">
                <a:solidFill>
                  <a:srgbClr val="0089D6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Gen</a:t>
            </a:r>
            <a:r>
              <a:rPr lang="pt-BR" sz="1600" dirty="0">
                <a:solidFill>
                  <a:srgbClr val="0089D6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 5</a:t>
            </a:r>
            <a:endParaRPr lang="pt-BR" sz="1600" dirty="0">
              <a:solidFill>
                <a:srgbClr val="0089D6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59CAE42-A25E-4968-A308-5CE812D0A3F3}"/>
              </a:ext>
            </a:extLst>
          </p:cNvPr>
          <p:cNvSpPr/>
          <p:nvPr/>
        </p:nvSpPr>
        <p:spPr>
          <a:xfrm>
            <a:off x="4868107" y="2863713"/>
            <a:ext cx="1719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89D6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24,82 USD/mês</a:t>
            </a:r>
            <a:endParaRPr lang="pt-BR" dirty="0">
              <a:solidFill>
                <a:srgbClr val="0089D6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24617D7-E480-4F10-9F09-7063FDC9C622}"/>
              </a:ext>
            </a:extLst>
          </p:cNvPr>
          <p:cNvSpPr/>
          <p:nvPr/>
        </p:nvSpPr>
        <p:spPr>
          <a:xfrm>
            <a:off x="2439567" y="2885358"/>
            <a:ext cx="1594283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5853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5,04 USD/mês</a:t>
            </a:r>
          </a:p>
          <a:p>
            <a:pPr algn="ctr"/>
            <a:r>
              <a:rPr lang="pt-BR" sz="1600" dirty="0">
                <a:solidFill>
                  <a:srgbClr val="F5853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T2.micro*</a:t>
            </a:r>
            <a:endParaRPr lang="pt-BR" dirty="0">
              <a:solidFill>
                <a:srgbClr val="F58535"/>
              </a:solidFill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C5141A75-FF48-4A91-AD78-DC381DE67A3C}"/>
              </a:ext>
            </a:extLst>
          </p:cNvPr>
          <p:cNvSpPr/>
          <p:nvPr/>
        </p:nvSpPr>
        <p:spPr>
          <a:xfrm>
            <a:off x="4863234" y="3800334"/>
            <a:ext cx="16674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89D6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6,00 USD/mês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1AC2BADF-4D98-4C57-8BD4-817204128E02}"/>
              </a:ext>
            </a:extLst>
          </p:cNvPr>
          <p:cNvSpPr/>
          <p:nvPr/>
        </p:nvSpPr>
        <p:spPr>
          <a:xfrm>
            <a:off x="2319102" y="3775302"/>
            <a:ext cx="17839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5853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7,50 USD/mês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657DEEE-D052-4F8F-8F11-F5611A2E82B5}"/>
              </a:ext>
            </a:extLst>
          </p:cNvPr>
          <p:cNvSpPr/>
          <p:nvPr/>
        </p:nvSpPr>
        <p:spPr>
          <a:xfrm>
            <a:off x="10134317" y="6236199"/>
            <a:ext cx="20267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solidFill>
                  <a:srgbClr val="ED7D3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*Reservado por 1 ano</a:t>
            </a:r>
            <a:endParaRPr lang="pt-BR" sz="1600" dirty="0">
              <a:solidFill>
                <a:srgbClr val="ED7D31"/>
              </a:solidFill>
            </a:endParaRP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337CB8B3-BE5E-4E0C-AB36-7D245B232B8D}"/>
              </a:ext>
            </a:extLst>
          </p:cNvPr>
          <p:cNvSpPr txBox="1">
            <a:spLocks/>
          </p:cNvSpPr>
          <p:nvPr/>
        </p:nvSpPr>
        <p:spPr>
          <a:xfrm>
            <a:off x="328440" y="4835537"/>
            <a:ext cx="2264949" cy="369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Total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572EE3DB-E4AC-4A3B-9FD1-9A792A0CF5A0}"/>
              </a:ext>
            </a:extLst>
          </p:cNvPr>
          <p:cNvSpPr/>
          <p:nvPr/>
        </p:nvSpPr>
        <p:spPr>
          <a:xfrm>
            <a:off x="4776759" y="4853972"/>
            <a:ext cx="19020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89D6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30,82 USD/mês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F2DADB-D6B3-443B-90E8-E50030A5F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137" y="1794498"/>
            <a:ext cx="2165646" cy="626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ícone Arquivo, tipo, aws Livre de vscode">
            <a:extLst>
              <a:ext uri="{FF2B5EF4-FFF2-40B4-BE49-F238E27FC236}">
                <a16:creationId xmlns:a16="http://schemas.microsoft.com/office/drawing/2014/main" id="{61FF9A9B-B9CB-4F1B-87FF-0BA47C04F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78" b="89778" l="8889" r="90667">
                        <a14:foregroundMark x1="8889" y1="61778" x2="8889" y2="68889"/>
                        <a14:foregroundMark x1="27111" y1="56889" x2="42667" y2="56000"/>
                        <a14:foregroundMark x1="30222" y1="53333" x2="39111" y2="64000"/>
                        <a14:foregroundMark x1="72000" y1="58222" x2="36889" y2="60000"/>
                        <a14:foregroundMark x1="36889" y1="60000" x2="26222" y2="54222"/>
                        <a14:foregroundMark x1="32000" y1="50222" x2="27111" y2="64000"/>
                        <a14:foregroundMark x1="26222" y1="65778" x2="69333" y2="59111"/>
                        <a14:foregroundMark x1="60444" y1="54222" x2="37778" y2="48444"/>
                        <a14:foregroundMark x1="41778" y1="48444" x2="71111" y2="56000"/>
                        <a14:foregroundMark x1="66222" y1="48444" x2="72889" y2="64889"/>
                        <a14:foregroundMark x1="72889" y1="64889" x2="61333" y2="64889"/>
                        <a14:foregroundMark x1="90667" y1="56889" x2="90667" y2="64889"/>
                        <a14:foregroundMark x1="74222" y1="60000" x2="72000" y2="5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950" y="1511301"/>
            <a:ext cx="1359432" cy="135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DD1139CE-DEBB-4AE7-97E7-D1EA9D0DCBAF}"/>
              </a:ext>
            </a:extLst>
          </p:cNvPr>
          <p:cNvCxnSpPr>
            <a:cxnSpLocks/>
          </p:cNvCxnSpPr>
          <p:nvPr/>
        </p:nvCxnSpPr>
        <p:spPr>
          <a:xfrm flipH="1" flipV="1">
            <a:off x="8393553" y="3065134"/>
            <a:ext cx="25982" cy="3207155"/>
          </a:xfrm>
          <a:prstGeom prst="line">
            <a:avLst/>
          </a:prstGeom>
          <a:ln>
            <a:noFill/>
          </a:ln>
          <a:effectLst>
            <a:glow rad="101600">
              <a:srgbClr val="6F2C91">
                <a:alpha val="60000"/>
              </a:srgbClr>
            </a:glo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4FF0AC2D-7153-4E51-A82F-A7156261555C}"/>
              </a:ext>
            </a:extLst>
          </p:cNvPr>
          <p:cNvCxnSpPr>
            <a:cxnSpLocks/>
          </p:cNvCxnSpPr>
          <p:nvPr/>
        </p:nvCxnSpPr>
        <p:spPr>
          <a:xfrm flipH="1">
            <a:off x="167169" y="5569890"/>
            <a:ext cx="6236078" cy="0"/>
          </a:xfrm>
          <a:prstGeom prst="line">
            <a:avLst/>
          </a:prstGeom>
          <a:ln>
            <a:noFill/>
          </a:ln>
          <a:effectLst>
            <a:glow rad="101600">
              <a:srgbClr val="6F2C91">
                <a:alpha val="60000"/>
              </a:srgbClr>
            </a:glo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43F1286B-D19B-4EE2-A45C-527DB2F13E7A}"/>
              </a:ext>
            </a:extLst>
          </p:cNvPr>
          <p:cNvCxnSpPr>
            <a:cxnSpLocks/>
          </p:cNvCxnSpPr>
          <p:nvPr/>
        </p:nvCxnSpPr>
        <p:spPr>
          <a:xfrm flipH="1" flipV="1">
            <a:off x="4351623" y="3071955"/>
            <a:ext cx="18914" cy="3200334"/>
          </a:xfrm>
          <a:prstGeom prst="line">
            <a:avLst/>
          </a:prstGeom>
          <a:ln>
            <a:noFill/>
          </a:ln>
          <a:effectLst>
            <a:glow rad="101600">
              <a:srgbClr val="6F2C91">
                <a:alpha val="60000"/>
              </a:srgbClr>
            </a:glo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52B7FBC0-08B6-4D47-8CBF-FB2C67423420}"/>
              </a:ext>
            </a:extLst>
          </p:cNvPr>
          <p:cNvCxnSpPr>
            <a:cxnSpLocks/>
          </p:cNvCxnSpPr>
          <p:nvPr/>
        </p:nvCxnSpPr>
        <p:spPr>
          <a:xfrm flipH="1" flipV="1">
            <a:off x="2319102" y="2812098"/>
            <a:ext cx="4016108" cy="10028"/>
          </a:xfrm>
          <a:prstGeom prst="line">
            <a:avLst/>
          </a:prstGeom>
          <a:ln>
            <a:noFill/>
          </a:ln>
          <a:effectLst>
            <a:glow rad="101600">
              <a:srgbClr val="6F2C91">
                <a:alpha val="60000"/>
              </a:srgbClr>
            </a:glo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D10139BA-B057-495A-B763-2BC8E974729B}"/>
              </a:ext>
            </a:extLst>
          </p:cNvPr>
          <p:cNvCxnSpPr>
            <a:cxnSpLocks/>
          </p:cNvCxnSpPr>
          <p:nvPr/>
        </p:nvCxnSpPr>
        <p:spPr>
          <a:xfrm flipH="1" flipV="1">
            <a:off x="2215264" y="6322698"/>
            <a:ext cx="6204927" cy="1"/>
          </a:xfrm>
          <a:prstGeom prst="line">
            <a:avLst/>
          </a:prstGeom>
          <a:ln>
            <a:noFill/>
          </a:ln>
          <a:effectLst>
            <a:glow rad="101600">
              <a:srgbClr val="6F2C91">
                <a:alpha val="60000"/>
              </a:srgbClr>
            </a:glo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375FB14E-CA86-47E9-8C4E-2785BA192575}"/>
              </a:ext>
            </a:extLst>
          </p:cNvPr>
          <p:cNvCxnSpPr>
            <a:cxnSpLocks/>
          </p:cNvCxnSpPr>
          <p:nvPr/>
        </p:nvCxnSpPr>
        <p:spPr>
          <a:xfrm flipH="1">
            <a:off x="173011" y="3800334"/>
            <a:ext cx="6162199" cy="0"/>
          </a:xfrm>
          <a:prstGeom prst="line">
            <a:avLst/>
          </a:prstGeom>
          <a:ln>
            <a:noFill/>
          </a:ln>
          <a:effectLst>
            <a:glow rad="101600">
              <a:srgbClr val="6F2C91">
                <a:alpha val="60000"/>
              </a:srgbClr>
            </a:glo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B9187E0B-107E-415F-874D-9BEABB76805B}"/>
              </a:ext>
            </a:extLst>
          </p:cNvPr>
          <p:cNvCxnSpPr>
            <a:cxnSpLocks/>
          </p:cNvCxnSpPr>
          <p:nvPr/>
        </p:nvCxnSpPr>
        <p:spPr>
          <a:xfrm flipV="1">
            <a:off x="2193960" y="4020300"/>
            <a:ext cx="0" cy="2251989"/>
          </a:xfrm>
          <a:prstGeom prst="line">
            <a:avLst/>
          </a:prstGeom>
          <a:ln>
            <a:noFill/>
          </a:ln>
          <a:effectLst>
            <a:glow rad="101600">
              <a:srgbClr val="6F2C91">
                <a:alpha val="60000"/>
              </a:srgbClr>
            </a:glo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0578303F-FEEC-4140-A9C0-4DD7FD932688}"/>
              </a:ext>
            </a:extLst>
          </p:cNvPr>
          <p:cNvCxnSpPr>
            <a:cxnSpLocks/>
          </p:cNvCxnSpPr>
          <p:nvPr/>
        </p:nvCxnSpPr>
        <p:spPr>
          <a:xfrm flipH="1" flipV="1">
            <a:off x="5995579" y="3071955"/>
            <a:ext cx="42862" cy="3200334"/>
          </a:xfrm>
          <a:prstGeom prst="line">
            <a:avLst/>
          </a:prstGeom>
          <a:ln>
            <a:noFill/>
          </a:ln>
          <a:effectLst>
            <a:glow rad="101600">
              <a:srgbClr val="6F2C91">
                <a:alpha val="60000"/>
              </a:srgbClr>
            </a:glo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6CC60962-41BB-4E58-BAB5-EB81525A89FD}"/>
              </a:ext>
            </a:extLst>
          </p:cNvPr>
          <p:cNvCxnSpPr>
            <a:cxnSpLocks/>
          </p:cNvCxnSpPr>
          <p:nvPr/>
        </p:nvCxnSpPr>
        <p:spPr>
          <a:xfrm flipH="1">
            <a:off x="2" y="981076"/>
            <a:ext cx="4686298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tângulo 1045">
            <a:extLst>
              <a:ext uri="{FF2B5EF4-FFF2-40B4-BE49-F238E27FC236}">
                <a16:creationId xmlns:a16="http://schemas.microsoft.com/office/drawing/2014/main" id="{F5E2F3CD-51B3-4508-BDC2-264532DF216D}"/>
              </a:ext>
            </a:extLst>
          </p:cNvPr>
          <p:cNvSpPr/>
          <p:nvPr/>
        </p:nvSpPr>
        <p:spPr>
          <a:xfrm>
            <a:off x="2338017" y="1685771"/>
            <a:ext cx="1662509" cy="3519098"/>
          </a:xfrm>
          <a:prstGeom prst="rect">
            <a:avLst/>
          </a:prstGeom>
          <a:noFill/>
          <a:ln w="28575">
            <a:solidFill>
              <a:srgbClr val="4DB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F1DE5499-506F-4093-841D-E123E76CE476}"/>
              </a:ext>
            </a:extLst>
          </p:cNvPr>
          <p:cNvSpPr/>
          <p:nvPr/>
        </p:nvSpPr>
        <p:spPr>
          <a:xfrm>
            <a:off x="2386044" y="1392764"/>
            <a:ext cx="1566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Mais Econômico</a:t>
            </a:r>
            <a:endParaRPr lang="pt-BR" sz="1600" dirty="0">
              <a:solidFill>
                <a:srgbClr val="4DB033"/>
              </a:solidFill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A4525A92-559F-4CE8-B7FC-19B054491AD8}"/>
              </a:ext>
            </a:extLst>
          </p:cNvPr>
          <p:cNvSpPr/>
          <p:nvPr/>
        </p:nvSpPr>
        <p:spPr>
          <a:xfrm>
            <a:off x="2345110" y="4813679"/>
            <a:ext cx="17839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7D3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12,54 USD/mês</a:t>
            </a:r>
          </a:p>
        </p:txBody>
      </p:sp>
      <p:sp>
        <p:nvSpPr>
          <p:cNvPr id="35" name="Título 1">
            <a:extLst>
              <a:ext uri="{FF2B5EF4-FFF2-40B4-BE49-F238E27FC236}">
                <a16:creationId xmlns:a16="http://schemas.microsoft.com/office/drawing/2014/main" id="{E8C71C6A-245B-4123-9726-1AE979CCDFEF}"/>
              </a:ext>
            </a:extLst>
          </p:cNvPr>
          <p:cNvSpPr txBox="1">
            <a:spLocks/>
          </p:cNvSpPr>
          <p:nvPr/>
        </p:nvSpPr>
        <p:spPr>
          <a:xfrm>
            <a:off x="8073674" y="2822126"/>
            <a:ext cx="3560615" cy="624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Economia de 18,28 USD/mês</a:t>
            </a:r>
          </a:p>
        </p:txBody>
      </p:sp>
      <p:sp>
        <p:nvSpPr>
          <p:cNvPr id="36" name="Título 1">
            <a:extLst>
              <a:ext uri="{FF2B5EF4-FFF2-40B4-BE49-F238E27FC236}">
                <a16:creationId xmlns:a16="http://schemas.microsoft.com/office/drawing/2014/main" id="{42AB8EEA-854A-4DEA-A41B-D06FC74C96BB}"/>
              </a:ext>
            </a:extLst>
          </p:cNvPr>
          <p:cNvSpPr txBox="1">
            <a:spLocks/>
          </p:cNvSpPr>
          <p:nvPr/>
        </p:nvSpPr>
        <p:spPr>
          <a:xfrm>
            <a:off x="8066582" y="4579933"/>
            <a:ext cx="3560615" cy="624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Economia de 219,36 USD/ano</a:t>
            </a:r>
          </a:p>
        </p:txBody>
      </p:sp>
      <p:sp>
        <p:nvSpPr>
          <p:cNvPr id="37" name="Título 1">
            <a:extLst>
              <a:ext uri="{FF2B5EF4-FFF2-40B4-BE49-F238E27FC236}">
                <a16:creationId xmlns:a16="http://schemas.microsoft.com/office/drawing/2014/main" id="{66EE32EA-573D-4424-A663-4ED0F427AAB8}"/>
              </a:ext>
            </a:extLst>
          </p:cNvPr>
          <p:cNvSpPr txBox="1">
            <a:spLocks/>
          </p:cNvSpPr>
          <p:nvPr/>
        </p:nvSpPr>
        <p:spPr>
          <a:xfrm>
            <a:off x="3050768" y="6004027"/>
            <a:ext cx="4650763" cy="6249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Economia de </a:t>
            </a:r>
            <a:r>
              <a:rPr lang="pt-BR" sz="2400" dirty="0">
                <a:solidFill>
                  <a:srgbClr val="00B050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R$ 1184,54/ano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4613756-1831-4F23-A697-76251A3DD081}"/>
              </a:ext>
            </a:extLst>
          </p:cNvPr>
          <p:cNvSpPr/>
          <p:nvPr/>
        </p:nvSpPr>
        <p:spPr>
          <a:xfrm>
            <a:off x="3266505" y="6004027"/>
            <a:ext cx="4219291" cy="534790"/>
          </a:xfrm>
          <a:prstGeom prst="rect">
            <a:avLst/>
          </a:prstGeom>
          <a:noFill/>
          <a:ln w="28575">
            <a:solidFill>
              <a:srgbClr val="4DB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AAE6055-5C30-4A8F-B7C1-7CB71B3EAB6B}"/>
              </a:ext>
            </a:extLst>
          </p:cNvPr>
          <p:cNvSpPr/>
          <p:nvPr/>
        </p:nvSpPr>
        <p:spPr>
          <a:xfrm>
            <a:off x="7148111" y="599459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B050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**</a:t>
            </a:r>
            <a:endParaRPr lang="pt-BR" dirty="0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1B707730-B578-4127-9179-F2E9AC0ACABA}"/>
              </a:ext>
            </a:extLst>
          </p:cNvPr>
          <p:cNvSpPr/>
          <p:nvPr/>
        </p:nvSpPr>
        <p:spPr>
          <a:xfrm>
            <a:off x="10157858" y="6519446"/>
            <a:ext cx="16466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solidFill>
                  <a:srgbClr val="ED7D3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**Dólar : R$ 5,40</a:t>
            </a:r>
            <a:endParaRPr lang="pt-BR" sz="1600" dirty="0"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32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6" grpId="0" animBg="1"/>
      <p:bldP spid="28" grpId="0"/>
      <p:bldP spid="35" grpId="0"/>
      <p:bldP spid="36" grpId="0"/>
      <p:bldP spid="37" grpId="0"/>
      <p:bldP spid="41" grpId="0" animBg="1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ço Reservado para Conteúdo 9" descr="Uma imagem contendo desenho, placar&#10;&#10;Descrição gerada automaticamente">
            <a:extLst>
              <a:ext uri="{FF2B5EF4-FFF2-40B4-BE49-F238E27FC236}">
                <a16:creationId xmlns:a16="http://schemas.microsoft.com/office/drawing/2014/main" id="{5B67EE7D-12EC-4722-8642-F1940C8899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19" y="1209676"/>
            <a:ext cx="9992562" cy="5246096"/>
          </a:xfr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8A3DDD9E-D767-4715-9081-18F00E5E9DEF}"/>
              </a:ext>
            </a:extLst>
          </p:cNvPr>
          <p:cNvSpPr txBox="1">
            <a:spLocks/>
          </p:cNvSpPr>
          <p:nvPr/>
        </p:nvSpPr>
        <p:spPr>
          <a:xfrm>
            <a:off x="454478" y="419099"/>
            <a:ext cx="5495748" cy="7905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Conclusão – Evolução Pessoal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D134784-0526-488A-A65B-53E07D6BD493}"/>
              </a:ext>
            </a:extLst>
          </p:cNvPr>
          <p:cNvCxnSpPr>
            <a:cxnSpLocks/>
          </p:cNvCxnSpPr>
          <p:nvPr/>
        </p:nvCxnSpPr>
        <p:spPr>
          <a:xfrm flipH="1">
            <a:off x="3" y="981076"/>
            <a:ext cx="2598054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86B231F3-A698-402E-8852-6BFE2251DA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544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D3015-BF2C-4F21-A346-141B78D9C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576" y="1467337"/>
            <a:ext cx="6197954" cy="2086001"/>
          </a:xfrm>
        </p:spPr>
        <p:txBody>
          <a:bodyPr>
            <a:normAutofit/>
          </a:bodyPr>
          <a:lstStyle/>
          <a:p>
            <a:r>
              <a:rPr lang="pt-BR" sz="4800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Obrigado pela atenção !</a:t>
            </a:r>
            <a:endParaRPr lang="pt-BR" sz="48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pic>
        <p:nvPicPr>
          <p:cNvPr id="4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B8737E80-1A9E-4EAC-A8AF-565C5CAB1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930" y="3026893"/>
            <a:ext cx="3536140" cy="3536140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F5D25330-D628-4C42-9D50-7D50C9FF2009}"/>
              </a:ext>
            </a:extLst>
          </p:cNvPr>
          <p:cNvCxnSpPr>
            <a:cxnSpLocks/>
          </p:cNvCxnSpPr>
          <p:nvPr/>
        </p:nvCxnSpPr>
        <p:spPr>
          <a:xfrm flipH="1">
            <a:off x="3649990" y="2898058"/>
            <a:ext cx="4892020" cy="0"/>
          </a:xfrm>
          <a:prstGeom prst="line">
            <a:avLst/>
          </a:prstGeom>
          <a:ln>
            <a:solidFill>
              <a:srgbClr val="4DB033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591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A3DDD9E-D767-4715-9081-18F00E5E9DEF}"/>
              </a:ext>
            </a:extLst>
          </p:cNvPr>
          <p:cNvSpPr txBox="1">
            <a:spLocks/>
          </p:cNvSpPr>
          <p:nvPr/>
        </p:nvSpPr>
        <p:spPr>
          <a:xfrm>
            <a:off x="454478" y="419099"/>
            <a:ext cx="5495748" cy="7905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Anexos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D134784-0526-488A-A65B-53E07D6BD493}"/>
              </a:ext>
            </a:extLst>
          </p:cNvPr>
          <p:cNvCxnSpPr>
            <a:cxnSpLocks/>
          </p:cNvCxnSpPr>
          <p:nvPr/>
        </p:nvCxnSpPr>
        <p:spPr>
          <a:xfrm flipH="1">
            <a:off x="3" y="981076"/>
            <a:ext cx="2598054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86B231F3-A698-402E-8852-6BFE2251D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  <a:prstGeom prst="rect">
            <a:avLst/>
          </a:prstGeom>
        </p:spPr>
      </p:pic>
      <p:pic>
        <p:nvPicPr>
          <p:cNvPr id="1026" name="Picture 2" descr="Anexo - ícones de ferramentas de edição grátis">
            <a:extLst>
              <a:ext uri="{FF2B5EF4-FFF2-40B4-BE49-F238E27FC236}">
                <a16:creationId xmlns:a16="http://schemas.microsoft.com/office/drawing/2014/main" id="{79369D6A-53FD-4C45-AEFC-99CC73DA3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680" y="1376776"/>
            <a:ext cx="4596640" cy="459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745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D8F10-9168-4897-A64A-2723EE6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79" y="336873"/>
            <a:ext cx="6248467" cy="758825"/>
          </a:xfrm>
        </p:spPr>
        <p:txBody>
          <a:bodyPr>
            <a:noAutofit/>
          </a:bodyPr>
          <a:lstStyle/>
          <a:p>
            <a:r>
              <a:rPr lang="pt-BR" sz="3600" dirty="0" err="1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Mockups</a:t>
            </a:r>
            <a:endParaRPr lang="pt-BR" sz="3600" dirty="0">
              <a:solidFill>
                <a:srgbClr val="4DB033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6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2791291C-2F25-4C38-8180-07D1AFDDB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0260FB3-F747-4ADD-A7B2-81FDF008C973}"/>
              </a:ext>
            </a:extLst>
          </p:cNvPr>
          <p:cNvCxnSpPr>
            <a:cxnSpLocks/>
          </p:cNvCxnSpPr>
          <p:nvPr/>
        </p:nvCxnSpPr>
        <p:spPr>
          <a:xfrm flipH="1">
            <a:off x="1" y="981076"/>
            <a:ext cx="3600449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 descr="Uma imagem contendo screenshot, texto&#10;&#10;Descrição gerada automaticamente">
            <a:extLst>
              <a:ext uri="{FF2B5EF4-FFF2-40B4-BE49-F238E27FC236}">
                <a16:creationId xmlns:a16="http://schemas.microsoft.com/office/drawing/2014/main" id="{DAF14528-63E7-4900-AF7A-A3C07DC414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9" r="7358"/>
          <a:stretch/>
        </p:blipFill>
        <p:spPr>
          <a:xfrm>
            <a:off x="7014497" y="1892381"/>
            <a:ext cx="3368719" cy="4534812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34BC7073-C951-4468-9492-2585FA0F28D4}"/>
              </a:ext>
            </a:extLst>
          </p:cNvPr>
          <p:cNvSpPr txBox="1">
            <a:spLocks/>
          </p:cNvSpPr>
          <p:nvPr/>
        </p:nvSpPr>
        <p:spPr>
          <a:xfrm>
            <a:off x="1407886" y="1133556"/>
            <a:ext cx="3403229" cy="758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>
                <a:solidFill>
                  <a:srgbClr val="B02F7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Gráfico de histórico</a:t>
            </a:r>
            <a:endParaRPr lang="pt-BR" sz="3200" dirty="0">
              <a:solidFill>
                <a:srgbClr val="B02F75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11823D0E-8894-46D5-9D9D-D8553E3AF000}"/>
              </a:ext>
            </a:extLst>
          </p:cNvPr>
          <p:cNvCxnSpPr>
            <a:cxnSpLocks/>
          </p:cNvCxnSpPr>
          <p:nvPr/>
        </p:nvCxnSpPr>
        <p:spPr>
          <a:xfrm flipH="1">
            <a:off x="1248229" y="1955793"/>
            <a:ext cx="3222172" cy="0"/>
          </a:xfrm>
          <a:prstGeom prst="line">
            <a:avLst/>
          </a:prstGeom>
          <a:ln>
            <a:solidFill>
              <a:srgbClr val="4DB033"/>
            </a:solidFill>
          </a:ln>
          <a:effectLst>
            <a:glow rad="63500">
              <a:srgbClr val="4DB033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ítulo 1">
            <a:extLst>
              <a:ext uri="{FF2B5EF4-FFF2-40B4-BE49-F238E27FC236}">
                <a16:creationId xmlns:a16="http://schemas.microsoft.com/office/drawing/2014/main" id="{73342C37-5A86-428F-94F1-47C9F6F70B02}"/>
              </a:ext>
            </a:extLst>
          </p:cNvPr>
          <p:cNvSpPr txBox="1">
            <a:spLocks/>
          </p:cNvSpPr>
          <p:nvPr/>
        </p:nvSpPr>
        <p:spPr>
          <a:xfrm>
            <a:off x="7014497" y="1288400"/>
            <a:ext cx="3769617" cy="526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>
                <a:solidFill>
                  <a:srgbClr val="B02F7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Gráfico tempo real </a:t>
            </a:r>
            <a:endParaRPr lang="pt-BR" sz="3200" dirty="0">
              <a:solidFill>
                <a:srgbClr val="B02F75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7" name="Imagem 6" descr="Uma imagem contendo screenshot, texto&#10;&#10;Descrição gerada automaticamente">
            <a:extLst>
              <a:ext uri="{FF2B5EF4-FFF2-40B4-BE49-F238E27FC236}">
                <a16:creationId xmlns:a16="http://schemas.microsoft.com/office/drawing/2014/main" id="{8092B0CD-EBD8-4CCF-B60D-4532B74A61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229" y="1892381"/>
            <a:ext cx="3816333" cy="4572875"/>
          </a:xfrm>
          <a:prstGeom prst="rect">
            <a:avLst/>
          </a:prstGeom>
        </p:spPr>
      </p:pic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77FA3231-D5CD-4EAB-8528-1B775411B30C}"/>
              </a:ext>
            </a:extLst>
          </p:cNvPr>
          <p:cNvCxnSpPr>
            <a:cxnSpLocks/>
          </p:cNvCxnSpPr>
          <p:nvPr/>
        </p:nvCxnSpPr>
        <p:spPr>
          <a:xfrm flipH="1">
            <a:off x="7014497" y="2004320"/>
            <a:ext cx="2983893" cy="0"/>
          </a:xfrm>
          <a:prstGeom prst="line">
            <a:avLst/>
          </a:prstGeom>
          <a:ln>
            <a:solidFill>
              <a:srgbClr val="4DB033"/>
            </a:solidFill>
          </a:ln>
          <a:effectLst>
            <a:glow rad="63500">
              <a:srgbClr val="4DB033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328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D8F10-9168-4897-A64A-2723EE6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8" y="238540"/>
            <a:ext cx="5810864" cy="1124414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Diagrama de Classes (Completo)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0260FB3-F747-4ADD-A7B2-81FDF008C973}"/>
              </a:ext>
            </a:extLst>
          </p:cNvPr>
          <p:cNvCxnSpPr>
            <a:cxnSpLocks/>
          </p:cNvCxnSpPr>
          <p:nvPr/>
        </p:nvCxnSpPr>
        <p:spPr>
          <a:xfrm flipH="1">
            <a:off x="2" y="981076"/>
            <a:ext cx="4129546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47A08B82-963C-4891-9394-22966D814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  <a:prstGeom prst="rect">
            <a:avLst/>
          </a:prstGeom>
        </p:spPr>
      </p:pic>
      <p:pic>
        <p:nvPicPr>
          <p:cNvPr id="14" name="Espaço Reservado para Conteúdo 13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16977D7B-4CBE-4864-88B6-5E439EF793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10"/>
          <a:stretch/>
        </p:blipFill>
        <p:spPr>
          <a:xfrm>
            <a:off x="634571" y="1136351"/>
            <a:ext cx="11183618" cy="5721650"/>
          </a:xfrm>
        </p:spPr>
      </p:pic>
      <p:pic>
        <p:nvPicPr>
          <p:cNvPr id="15" name="Espaço Reservado para Conteúdo 13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DC4BBA6F-3E89-4B49-9264-D4A1D223FA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10"/>
          <a:stretch/>
        </p:blipFill>
        <p:spPr>
          <a:xfrm>
            <a:off x="-11205" y="-1"/>
            <a:ext cx="13927445" cy="712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9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D8F10-9168-4897-A64A-2723EE6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136" y="464015"/>
            <a:ext cx="5412921" cy="660399"/>
          </a:xfrm>
        </p:spPr>
        <p:txBody>
          <a:bodyPr>
            <a:normAutofit/>
          </a:bodyPr>
          <a:lstStyle/>
          <a:p>
            <a:r>
              <a:rPr lang="pt-BR" sz="320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Preços AWS</a:t>
            </a:r>
            <a:endParaRPr lang="pt-BR" sz="3200" dirty="0">
              <a:solidFill>
                <a:srgbClr val="4DB033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0260FB3-F747-4ADD-A7B2-81FDF008C973}"/>
              </a:ext>
            </a:extLst>
          </p:cNvPr>
          <p:cNvCxnSpPr>
            <a:cxnSpLocks/>
          </p:cNvCxnSpPr>
          <p:nvPr/>
        </p:nvCxnSpPr>
        <p:spPr>
          <a:xfrm flipH="1">
            <a:off x="2" y="981076"/>
            <a:ext cx="4129546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47A08B82-963C-4891-9394-22966D814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  <a:prstGeom prst="rect">
            <a:avLst/>
          </a:prstGeom>
        </p:spPr>
      </p:pic>
      <p:pic>
        <p:nvPicPr>
          <p:cNvPr id="3" name="Espaço Reservado para Conteúdo 2">
            <a:extLst>
              <a:ext uri="{FF2B5EF4-FFF2-40B4-BE49-F238E27FC236}">
                <a16:creationId xmlns:a16="http://schemas.microsoft.com/office/drawing/2014/main" id="{9B8280BA-8712-4FAE-85F5-9C11FD8EC6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5136" y="1124414"/>
            <a:ext cx="11290852" cy="5134548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29F15B75-EE9B-420D-BE6E-6C44E91CF68B}"/>
              </a:ext>
            </a:extLst>
          </p:cNvPr>
          <p:cNvSpPr/>
          <p:nvPr/>
        </p:nvSpPr>
        <p:spPr>
          <a:xfrm>
            <a:off x="3445453" y="6393985"/>
            <a:ext cx="4505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4DB033"/>
                </a:solidFill>
                <a:cs typeface="Dubai Medium" panose="020B0603030403030204" pitchFamily="34" charset="-78"/>
              </a:rPr>
              <a:t>Site: </a:t>
            </a:r>
            <a:r>
              <a:rPr lang="pt-BR" dirty="0">
                <a:hlinkClick r:id="rId4"/>
              </a:rPr>
              <a:t>https://aws.amazon.com/pt/ebs/pricing/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551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D8F10-9168-4897-A64A-2723EE6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136" y="464015"/>
            <a:ext cx="5412921" cy="660399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Preços AZURE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0260FB3-F747-4ADD-A7B2-81FDF008C973}"/>
              </a:ext>
            </a:extLst>
          </p:cNvPr>
          <p:cNvCxnSpPr>
            <a:cxnSpLocks/>
          </p:cNvCxnSpPr>
          <p:nvPr/>
        </p:nvCxnSpPr>
        <p:spPr>
          <a:xfrm flipH="1">
            <a:off x="2" y="981076"/>
            <a:ext cx="4129546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47A08B82-963C-4891-9394-22966D814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29F15B75-EE9B-420D-BE6E-6C44E91CF68B}"/>
              </a:ext>
            </a:extLst>
          </p:cNvPr>
          <p:cNvSpPr/>
          <p:nvPr/>
        </p:nvSpPr>
        <p:spPr>
          <a:xfrm>
            <a:off x="921644" y="3438123"/>
            <a:ext cx="36905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4DB033"/>
                </a:solidFill>
                <a:cs typeface="Dubai Medium" panose="020B0603030403030204" pitchFamily="34" charset="-78"/>
              </a:rPr>
              <a:t>Site: </a:t>
            </a:r>
            <a:r>
              <a:rPr lang="pt-BR" dirty="0">
                <a:hlinkClick r:id="rId3"/>
              </a:rPr>
              <a:t>https://azure.microsoft.com/en-us/pricing/calculator/?service=mysql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DB6EBA8-A074-4499-AE26-9E7A8E2F3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8666" y="-1"/>
            <a:ext cx="6939118" cy="673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278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Imagem 53" descr="Uma imagem contendo pessoa, homem, segurando, olhando&#10;&#10;Descrição gerada automaticamente">
            <a:extLst>
              <a:ext uri="{FF2B5EF4-FFF2-40B4-BE49-F238E27FC236}">
                <a16:creationId xmlns:a16="http://schemas.microsoft.com/office/drawing/2014/main" id="{79D6AF97-70F3-4587-BBF4-C4BF1C3F8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295" y="3753232"/>
            <a:ext cx="2190476" cy="194285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E6D8F10-9168-4897-A64A-2723EE6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148" y="495791"/>
            <a:ext cx="4669971" cy="606424"/>
          </a:xfrm>
          <a:effectLst>
            <a:glow rad="1816100">
              <a:srgbClr val="4DB033">
                <a:alpha val="50000"/>
              </a:srgbClr>
            </a:glow>
            <a:reflection stA="45000" endPos="3000" dir="5400000" sy="-100000" algn="bl" rotWithShape="0"/>
          </a:effectLst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Time de desenvolvimento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0260FB3-F747-4ADD-A7B2-81FDF008C973}"/>
              </a:ext>
            </a:extLst>
          </p:cNvPr>
          <p:cNvCxnSpPr>
            <a:cxnSpLocks/>
          </p:cNvCxnSpPr>
          <p:nvPr/>
        </p:nvCxnSpPr>
        <p:spPr>
          <a:xfrm flipH="1">
            <a:off x="133352" y="981076"/>
            <a:ext cx="4724398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>
            <a:extLst>
              <a:ext uri="{FF2B5EF4-FFF2-40B4-BE49-F238E27FC236}">
                <a16:creationId xmlns:a16="http://schemas.microsoft.com/office/drawing/2014/main" id="{2CB3A2B5-0E49-4087-B903-020E83004D19}"/>
              </a:ext>
            </a:extLst>
          </p:cNvPr>
          <p:cNvSpPr/>
          <p:nvPr/>
        </p:nvSpPr>
        <p:spPr>
          <a:xfrm>
            <a:off x="726889" y="1635130"/>
            <a:ext cx="1562099" cy="1428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spaço Reservado para Conteúdo 31">
            <a:extLst>
              <a:ext uri="{FF2B5EF4-FFF2-40B4-BE49-F238E27FC236}">
                <a16:creationId xmlns:a16="http://schemas.microsoft.com/office/drawing/2014/main" id="{9166673F-CF18-4448-97EE-10B130481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6778" y="3282801"/>
            <a:ext cx="1981199" cy="45403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Gabriel </a:t>
            </a:r>
            <a:r>
              <a:rPr lang="pt-BR" b="1" dirty="0" err="1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Selotto</a:t>
            </a:r>
            <a:endParaRPr lang="pt-BR" b="1" dirty="0">
              <a:solidFill>
                <a:srgbClr val="6B1979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0" indent="0">
              <a:buNone/>
            </a:pPr>
            <a:endParaRPr lang="pt-BR" b="1" dirty="0">
              <a:solidFill>
                <a:srgbClr val="6B1979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9B1D1380-4488-4108-9E57-939C65B9D093}"/>
              </a:ext>
            </a:extLst>
          </p:cNvPr>
          <p:cNvSpPr/>
          <p:nvPr/>
        </p:nvSpPr>
        <p:spPr>
          <a:xfrm>
            <a:off x="5301608" y="1458293"/>
            <a:ext cx="1562100" cy="1428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spaço Reservado para Conteúdo 31">
            <a:extLst>
              <a:ext uri="{FF2B5EF4-FFF2-40B4-BE49-F238E27FC236}">
                <a16:creationId xmlns:a16="http://schemas.microsoft.com/office/drawing/2014/main" id="{F48FBAE1-6429-4B3C-8ECD-3203697DAAB3}"/>
              </a:ext>
            </a:extLst>
          </p:cNvPr>
          <p:cNvSpPr txBox="1">
            <a:spLocks/>
          </p:cNvSpPr>
          <p:nvPr/>
        </p:nvSpPr>
        <p:spPr>
          <a:xfrm>
            <a:off x="2911933" y="5899025"/>
            <a:ext cx="1981200" cy="45403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Gabriel Vieira</a:t>
            </a:r>
          </a:p>
        </p:txBody>
      </p:sp>
      <p:sp>
        <p:nvSpPr>
          <p:cNvPr id="36" name="Espaço Reservado para Conteúdo 31">
            <a:extLst>
              <a:ext uri="{FF2B5EF4-FFF2-40B4-BE49-F238E27FC236}">
                <a16:creationId xmlns:a16="http://schemas.microsoft.com/office/drawing/2014/main" id="{4286E674-4C0A-4474-B72A-69B8FC28ACA5}"/>
              </a:ext>
            </a:extLst>
          </p:cNvPr>
          <p:cNvSpPr txBox="1">
            <a:spLocks/>
          </p:cNvSpPr>
          <p:nvPr/>
        </p:nvSpPr>
        <p:spPr>
          <a:xfrm>
            <a:off x="4680856" y="3711949"/>
            <a:ext cx="3206108" cy="435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800" i="1" dirty="0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Desenvolvedor Front-</a:t>
            </a:r>
            <a:r>
              <a:rPr lang="pt-BR" sz="1800" i="1" dirty="0" err="1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end</a:t>
            </a:r>
            <a:endParaRPr lang="pt-BR" sz="1800" i="1" dirty="0">
              <a:solidFill>
                <a:srgbClr val="4DB033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6AB54956-1E72-4EEE-B4CC-D8501ADDC57F}"/>
              </a:ext>
            </a:extLst>
          </p:cNvPr>
          <p:cNvSpPr/>
          <p:nvPr/>
        </p:nvSpPr>
        <p:spPr>
          <a:xfrm>
            <a:off x="9876328" y="1580779"/>
            <a:ext cx="1562100" cy="1428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Espaço Reservado para Conteúdo 31">
            <a:extLst>
              <a:ext uri="{FF2B5EF4-FFF2-40B4-BE49-F238E27FC236}">
                <a16:creationId xmlns:a16="http://schemas.microsoft.com/office/drawing/2014/main" id="{31D6B220-6367-43EF-894B-F0A6A384BDE7}"/>
              </a:ext>
            </a:extLst>
          </p:cNvPr>
          <p:cNvSpPr txBox="1">
            <a:spLocks/>
          </p:cNvSpPr>
          <p:nvPr/>
        </p:nvSpPr>
        <p:spPr>
          <a:xfrm>
            <a:off x="726889" y="3311252"/>
            <a:ext cx="1981200" cy="45403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Daniele Rocha</a:t>
            </a:r>
          </a:p>
        </p:txBody>
      </p:sp>
      <p:sp>
        <p:nvSpPr>
          <p:cNvPr id="39" name="Espaço Reservado para Conteúdo 31">
            <a:extLst>
              <a:ext uri="{FF2B5EF4-FFF2-40B4-BE49-F238E27FC236}">
                <a16:creationId xmlns:a16="http://schemas.microsoft.com/office/drawing/2014/main" id="{385AA6C8-E569-46B6-8DCB-C089F678C8A1}"/>
              </a:ext>
            </a:extLst>
          </p:cNvPr>
          <p:cNvSpPr txBox="1">
            <a:spLocks/>
          </p:cNvSpPr>
          <p:nvPr/>
        </p:nvSpPr>
        <p:spPr>
          <a:xfrm>
            <a:off x="9277352" y="3736831"/>
            <a:ext cx="2887435" cy="454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800" i="1" dirty="0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Desenvolvedor Back-</a:t>
            </a:r>
            <a:r>
              <a:rPr lang="pt-BR" sz="1800" i="1" dirty="0" err="1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end</a:t>
            </a:r>
            <a:endParaRPr lang="pt-BR" sz="1800" i="1" dirty="0">
              <a:solidFill>
                <a:srgbClr val="4DB033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41" name="Espaço Reservado para Conteúdo 31">
            <a:extLst>
              <a:ext uri="{FF2B5EF4-FFF2-40B4-BE49-F238E27FC236}">
                <a16:creationId xmlns:a16="http://schemas.microsoft.com/office/drawing/2014/main" id="{683737EA-0516-4761-9B84-EB82EE71544C}"/>
              </a:ext>
            </a:extLst>
          </p:cNvPr>
          <p:cNvSpPr txBox="1">
            <a:spLocks/>
          </p:cNvSpPr>
          <p:nvPr/>
        </p:nvSpPr>
        <p:spPr>
          <a:xfrm>
            <a:off x="5213028" y="3282801"/>
            <a:ext cx="1981200" cy="4540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Diogo Ivan</a:t>
            </a:r>
          </a:p>
        </p:txBody>
      </p:sp>
      <p:sp>
        <p:nvSpPr>
          <p:cNvPr id="42" name="Espaço Reservado para Conteúdo 31">
            <a:extLst>
              <a:ext uri="{FF2B5EF4-FFF2-40B4-BE49-F238E27FC236}">
                <a16:creationId xmlns:a16="http://schemas.microsoft.com/office/drawing/2014/main" id="{50D80007-CD2F-40AF-9209-FB88C6564281}"/>
              </a:ext>
            </a:extLst>
          </p:cNvPr>
          <p:cNvSpPr txBox="1">
            <a:spLocks/>
          </p:cNvSpPr>
          <p:nvPr/>
        </p:nvSpPr>
        <p:spPr>
          <a:xfrm>
            <a:off x="2923910" y="6189028"/>
            <a:ext cx="1981200" cy="371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1800" i="1" dirty="0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Scrum Master</a:t>
            </a: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6C10AADE-8F2E-4337-8725-B10A7E5DBDF9}"/>
              </a:ext>
            </a:extLst>
          </p:cNvPr>
          <p:cNvSpPr/>
          <p:nvPr/>
        </p:nvSpPr>
        <p:spPr>
          <a:xfrm>
            <a:off x="7517115" y="3946536"/>
            <a:ext cx="1562100" cy="1428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spaço Reservado para Conteúdo 31">
            <a:extLst>
              <a:ext uri="{FF2B5EF4-FFF2-40B4-BE49-F238E27FC236}">
                <a16:creationId xmlns:a16="http://schemas.microsoft.com/office/drawing/2014/main" id="{570707A1-A9AE-4C0A-BFAD-660F3219F249}"/>
              </a:ext>
            </a:extLst>
          </p:cNvPr>
          <p:cNvSpPr txBox="1">
            <a:spLocks/>
          </p:cNvSpPr>
          <p:nvPr/>
        </p:nvSpPr>
        <p:spPr>
          <a:xfrm>
            <a:off x="7056667" y="5848460"/>
            <a:ext cx="3410213" cy="4540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600" b="1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Matheus Fernandes</a:t>
            </a:r>
          </a:p>
        </p:txBody>
      </p:sp>
      <p:sp>
        <p:nvSpPr>
          <p:cNvPr id="45" name="Espaço Reservado para Conteúdo 31">
            <a:extLst>
              <a:ext uri="{FF2B5EF4-FFF2-40B4-BE49-F238E27FC236}">
                <a16:creationId xmlns:a16="http://schemas.microsoft.com/office/drawing/2014/main" id="{FDA3DEA1-EAAE-484D-97FB-91F9903F88EA}"/>
              </a:ext>
            </a:extLst>
          </p:cNvPr>
          <p:cNvSpPr txBox="1">
            <a:spLocks/>
          </p:cNvSpPr>
          <p:nvPr/>
        </p:nvSpPr>
        <p:spPr>
          <a:xfrm>
            <a:off x="7286891" y="6189028"/>
            <a:ext cx="2022548" cy="371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1800" i="1" dirty="0" err="1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Product</a:t>
            </a:r>
            <a:r>
              <a:rPr lang="pt-BR" sz="1800" i="1" dirty="0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pt-BR" sz="1800" i="1" dirty="0" err="1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Owner</a:t>
            </a:r>
            <a:endParaRPr lang="pt-BR" sz="1800" i="1" dirty="0">
              <a:solidFill>
                <a:srgbClr val="4DB033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pic>
        <p:nvPicPr>
          <p:cNvPr id="48" name="Imagem 47" descr="Pessoas posando para foto em fundo branco&#10;&#10;Descrição gerada automaticamente">
            <a:extLst>
              <a:ext uri="{FF2B5EF4-FFF2-40B4-BE49-F238E27FC236}">
                <a16:creationId xmlns:a16="http://schemas.microsoft.com/office/drawing/2014/main" id="{244EB321-E5F0-4693-85A8-7B4C17DC2E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32" y="1101270"/>
            <a:ext cx="2142857" cy="2095238"/>
          </a:xfrm>
          <a:prstGeom prst="rect">
            <a:avLst/>
          </a:prstGeom>
        </p:spPr>
      </p:pic>
      <p:pic>
        <p:nvPicPr>
          <p:cNvPr id="50" name="Imagem 49" descr="Homem falando no microfone&#10;&#10;Descrição gerada automaticamente">
            <a:extLst>
              <a:ext uri="{FF2B5EF4-FFF2-40B4-BE49-F238E27FC236}">
                <a16:creationId xmlns:a16="http://schemas.microsoft.com/office/drawing/2014/main" id="{EF1AA83F-180A-4EB2-961E-B4D64693BB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953" y="1148866"/>
            <a:ext cx="2085714" cy="2000000"/>
          </a:xfrm>
          <a:prstGeom prst="rect">
            <a:avLst/>
          </a:prstGeom>
        </p:spPr>
      </p:pic>
      <p:pic>
        <p:nvPicPr>
          <p:cNvPr id="52" name="Imagem 51" descr="Foto de rosto de pessoa&#10;&#10;Descrição gerada automaticamente">
            <a:extLst>
              <a:ext uri="{FF2B5EF4-FFF2-40B4-BE49-F238E27FC236}">
                <a16:creationId xmlns:a16="http://schemas.microsoft.com/office/drawing/2014/main" id="{8126A3B4-E4CC-4BA5-810F-E6E01A2C46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212" y="1168788"/>
            <a:ext cx="2085714" cy="1952381"/>
          </a:xfrm>
          <a:prstGeom prst="rect">
            <a:avLst/>
          </a:prstGeom>
        </p:spPr>
      </p:pic>
      <p:pic>
        <p:nvPicPr>
          <p:cNvPr id="56" name="Imagem 55" descr="Rosto de homem visto de perto&#10;&#10;Descrição gerada automaticamente">
            <a:extLst>
              <a:ext uri="{FF2B5EF4-FFF2-40B4-BE49-F238E27FC236}">
                <a16:creationId xmlns:a16="http://schemas.microsoft.com/office/drawing/2014/main" id="{C6B0459E-091C-4F84-8F39-A535D8F72F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585" y="3600438"/>
            <a:ext cx="2019048" cy="2000000"/>
          </a:xfrm>
          <a:prstGeom prst="rect">
            <a:avLst/>
          </a:prstGeom>
        </p:spPr>
      </p:pic>
      <p:sp>
        <p:nvSpPr>
          <p:cNvPr id="33" name="Espaço Reservado para Conteúdo 31">
            <a:extLst>
              <a:ext uri="{FF2B5EF4-FFF2-40B4-BE49-F238E27FC236}">
                <a16:creationId xmlns:a16="http://schemas.microsoft.com/office/drawing/2014/main" id="{97C326AB-60F9-447B-BC79-B55F71510400}"/>
              </a:ext>
            </a:extLst>
          </p:cNvPr>
          <p:cNvSpPr txBox="1">
            <a:spLocks/>
          </p:cNvSpPr>
          <p:nvPr/>
        </p:nvSpPr>
        <p:spPr>
          <a:xfrm>
            <a:off x="511632" y="3661492"/>
            <a:ext cx="2887434" cy="454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800" i="1" dirty="0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Desenvolvedor Front-</a:t>
            </a:r>
            <a:r>
              <a:rPr lang="pt-BR" sz="1800" i="1" dirty="0" err="1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end</a:t>
            </a:r>
            <a:endParaRPr lang="pt-BR" sz="1800" i="1" dirty="0">
              <a:solidFill>
                <a:srgbClr val="4DB033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pic>
        <p:nvPicPr>
          <p:cNvPr id="4" name="Imagem 3" descr="Pessoa posando para foto em fundo branco&#10;&#10;Descrição gerada automaticamente">
            <a:extLst>
              <a:ext uri="{FF2B5EF4-FFF2-40B4-BE49-F238E27FC236}">
                <a16:creationId xmlns:a16="http://schemas.microsoft.com/office/drawing/2014/main" id="{C6D8648B-7A93-4E41-9BE0-351B10D19B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59" y="1018574"/>
            <a:ext cx="2165684" cy="2117558"/>
          </a:xfrm>
          <a:prstGeom prst="rect">
            <a:avLst/>
          </a:prstGeom>
        </p:spPr>
      </p:pic>
      <p:pic>
        <p:nvPicPr>
          <p:cNvPr id="6" name="Imagem 5" descr="Mulher posando para foto em fundo branco&#10;&#10;Descrição gerada automaticamente">
            <a:extLst>
              <a:ext uri="{FF2B5EF4-FFF2-40B4-BE49-F238E27FC236}">
                <a16:creationId xmlns:a16="http://schemas.microsoft.com/office/drawing/2014/main" id="{3F0338A5-DF85-4228-AF99-3402AD6A38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49" y="1086199"/>
            <a:ext cx="2165684" cy="211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961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D8F10-9168-4897-A64A-2723EE6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79" y="450851"/>
            <a:ext cx="3848100" cy="758825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Diagrama de Solução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0260FB3-F747-4ADD-A7B2-81FDF008C973}"/>
              </a:ext>
            </a:extLst>
          </p:cNvPr>
          <p:cNvCxnSpPr>
            <a:cxnSpLocks/>
          </p:cNvCxnSpPr>
          <p:nvPr/>
        </p:nvCxnSpPr>
        <p:spPr>
          <a:xfrm flipH="1">
            <a:off x="0" y="981076"/>
            <a:ext cx="4067177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E3A68BA6-C565-404A-85FD-C016A2F4F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  <a:prstGeom prst="rect">
            <a:avLst/>
          </a:prstGeom>
        </p:spPr>
      </p:pic>
      <p:pic>
        <p:nvPicPr>
          <p:cNvPr id="8" name="Imagem 7" descr="Uma imagem contendo screenshot&#10;&#10;Descrição gerada automaticamente">
            <a:extLst>
              <a:ext uri="{FF2B5EF4-FFF2-40B4-BE49-F238E27FC236}">
                <a16:creationId xmlns:a16="http://schemas.microsoft.com/office/drawing/2014/main" id="{107F6E7A-138D-468B-A018-0082B42F9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960" y="1054110"/>
            <a:ext cx="9410079" cy="535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345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em pé, homem, caminhão, comida&#10;&#10;Descrição gerada automaticamente">
            <a:extLst>
              <a:ext uri="{FF2B5EF4-FFF2-40B4-BE49-F238E27FC236}">
                <a16:creationId xmlns:a16="http://schemas.microsoft.com/office/drawing/2014/main" id="{6E229B63-09A6-4A7B-8144-6F325F09B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129" y="0"/>
            <a:ext cx="11458385" cy="6858000"/>
          </a:xfrm>
          <a:prstGeom prst="rect">
            <a:avLst/>
          </a:prstGeom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7185F64D-4AE8-46F5-AE45-C18BF8641FE7}"/>
              </a:ext>
            </a:extLst>
          </p:cNvPr>
          <p:cNvSpPr/>
          <p:nvPr/>
        </p:nvSpPr>
        <p:spPr>
          <a:xfrm>
            <a:off x="-5863771" y="-5190270"/>
            <a:ext cx="14020800" cy="14020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D66E728F-F845-4DD6-9554-96C2B3C43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4" y="1820130"/>
            <a:ext cx="7804605" cy="164801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A </a:t>
            </a:r>
            <a:r>
              <a:rPr lang="pt-BR" dirty="0" err="1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AlPrime</a:t>
            </a:r>
            <a:r>
              <a:rPr lang="pt-BR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 é uma startup de tecnologia, especializada em monitoramento dos totens do metrô de São Paulo.  Visando para nosso clientes terem melhor controle de suas máquinas.</a:t>
            </a:r>
          </a:p>
          <a:p>
            <a:endParaRPr lang="pt-BR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6F8F262E-57E3-4AA6-98D8-47DD4B5E4177}"/>
              </a:ext>
            </a:extLst>
          </p:cNvPr>
          <p:cNvSpPr txBox="1">
            <a:spLocks/>
          </p:cNvSpPr>
          <p:nvPr/>
        </p:nvSpPr>
        <p:spPr>
          <a:xfrm>
            <a:off x="495678" y="470918"/>
            <a:ext cx="3488872" cy="984657"/>
          </a:xfrm>
          <a:prstGeom prst="rect">
            <a:avLst/>
          </a:prstGeom>
          <a:effectLst>
            <a:glow rad="1816100">
              <a:srgbClr val="4DB033">
                <a:alpha val="50000"/>
              </a:srgbClr>
            </a:glow>
            <a:reflection stA="45000" endPos="3000" dir="5400000" sy="-100000" algn="bl" rotWithShape="0"/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spc="300" dirty="0">
                <a:solidFill>
                  <a:srgbClr val="4DB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 Medium" panose="020B0603030403030204" pitchFamily="34" charset="-78"/>
                <a:cs typeface="Dubai Medium" panose="020B0603030403030204" pitchFamily="34" charset="-78"/>
              </a:rPr>
              <a:t>ALPRIME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E81E5FDC-90CA-4DC1-8D08-D7D65AF6D6C1}"/>
              </a:ext>
            </a:extLst>
          </p:cNvPr>
          <p:cNvCxnSpPr>
            <a:cxnSpLocks/>
          </p:cNvCxnSpPr>
          <p:nvPr/>
        </p:nvCxnSpPr>
        <p:spPr>
          <a:xfrm flipH="1">
            <a:off x="105154" y="1129021"/>
            <a:ext cx="2961896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52C09C9-ABD8-481C-8649-E6A03A665574}"/>
              </a:ext>
            </a:extLst>
          </p:cNvPr>
          <p:cNvSpPr txBox="1"/>
          <p:nvPr/>
        </p:nvSpPr>
        <p:spPr>
          <a:xfrm>
            <a:off x="495678" y="4639742"/>
            <a:ext cx="66673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B02F75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Facilitar a manutenção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B02F75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Reduzir os custos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B02F75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Diminuir filas</a:t>
            </a:r>
          </a:p>
          <a:p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8128CEB5-48BC-4EAD-BB8C-07FE43C5497E}"/>
              </a:ext>
            </a:extLst>
          </p:cNvPr>
          <p:cNvSpPr txBox="1">
            <a:spLocks/>
          </p:cNvSpPr>
          <p:nvPr/>
        </p:nvSpPr>
        <p:spPr>
          <a:xfrm>
            <a:off x="390524" y="3794706"/>
            <a:ext cx="3488872" cy="984657"/>
          </a:xfrm>
          <a:prstGeom prst="rect">
            <a:avLst/>
          </a:prstGeom>
          <a:effectLst>
            <a:glow rad="1816100">
              <a:srgbClr val="4DB033">
                <a:alpha val="50000"/>
              </a:srgbClr>
            </a:glow>
            <a:reflection stA="45000" endPos="3000" dir="5400000" sy="-100000" algn="bl" rotWithShape="0"/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 Medium" panose="020B0603030403030204" pitchFamily="34" charset="-78"/>
                <a:cs typeface="Dubai Medium" panose="020B0603030403030204" pitchFamily="34" charset="-78"/>
              </a:rPr>
              <a:t>Objetivos</a:t>
            </a:r>
            <a:endParaRPr lang="pt-BR" sz="40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37A5FE70-47B9-4F3D-9023-3776B8D155D0}"/>
              </a:ext>
            </a:extLst>
          </p:cNvPr>
          <p:cNvCxnSpPr>
            <a:cxnSpLocks/>
          </p:cNvCxnSpPr>
          <p:nvPr/>
        </p:nvCxnSpPr>
        <p:spPr>
          <a:xfrm flipH="1">
            <a:off x="0" y="4452809"/>
            <a:ext cx="2019300" cy="0"/>
          </a:xfrm>
          <a:prstGeom prst="line">
            <a:avLst/>
          </a:prstGeom>
          <a:ln>
            <a:solidFill>
              <a:srgbClr val="4DB033"/>
            </a:solidFill>
          </a:ln>
          <a:effectLst>
            <a:glow rad="63500">
              <a:srgbClr val="4DB033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601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id="{754DFD78-3BE8-4A44-AEFE-627F9958B576}"/>
              </a:ext>
            </a:extLst>
          </p:cNvPr>
          <p:cNvSpPr txBox="1"/>
          <p:nvPr/>
        </p:nvSpPr>
        <p:spPr>
          <a:xfrm>
            <a:off x="7201831" y="5579433"/>
            <a:ext cx="4028658" cy="86177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Daniela Rodrigues</a:t>
            </a:r>
          </a:p>
          <a:p>
            <a:pPr algn="ctr"/>
            <a:r>
              <a:rPr lang="pt-BR" sz="1600" dirty="0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Gerente de Operações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A737665-3450-4E27-91FA-44C8B9DE4E9F}"/>
              </a:ext>
            </a:extLst>
          </p:cNvPr>
          <p:cNvSpPr txBox="1"/>
          <p:nvPr/>
        </p:nvSpPr>
        <p:spPr>
          <a:xfrm>
            <a:off x="454479" y="1951865"/>
            <a:ext cx="7180013" cy="14388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Mora em São Paulo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Graduada em área de Tecnologia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Tem que estar disponível quase que 24h por dia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0A65F8B-D7C7-4B94-A4A2-8EDDB180BB5D}"/>
              </a:ext>
            </a:extLst>
          </p:cNvPr>
          <p:cNvSpPr txBox="1"/>
          <p:nvPr/>
        </p:nvSpPr>
        <p:spPr>
          <a:xfrm>
            <a:off x="49879" y="4026158"/>
            <a:ext cx="70978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pt-BR" sz="2000" dirty="0">
              <a:solidFill>
                <a:srgbClr val="6B1979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Precisa de mais previsibilidades com gastos.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Tem muitos totens pra administrar, porém poucas ferramentas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Deseja diminuir as filas e aumentar o fluxo de pessoas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Quer ter acesso a uma plataforma que pode ser usada de casa em casos de urgência.</a:t>
            </a:r>
          </a:p>
        </p:txBody>
      </p:sp>
      <p:pic>
        <p:nvPicPr>
          <p:cNvPr id="3" name="Imagem 2" descr="Mulher de casaco preto&#10;&#10;Descrição gerada automaticamente">
            <a:extLst>
              <a:ext uri="{FF2B5EF4-FFF2-40B4-BE49-F238E27FC236}">
                <a16:creationId xmlns:a16="http://schemas.microsoft.com/office/drawing/2014/main" id="{9E42E67A-0F9D-4D9C-925D-B087907C8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201" y="830263"/>
            <a:ext cx="2941917" cy="4420914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0604E3E9-86A6-4FA6-A24B-40BC536F6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79" y="434952"/>
            <a:ext cx="5164443" cy="758825"/>
          </a:xfrm>
        </p:spPr>
        <p:txBody>
          <a:bodyPr>
            <a:normAutofit fontScale="90000"/>
          </a:bodyPr>
          <a:lstStyle/>
          <a:p>
            <a:r>
              <a:rPr lang="pt-BR" sz="3200" dirty="0" err="1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Proto</a:t>
            </a:r>
            <a:r>
              <a:rPr lang="pt-BR" sz="32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 Persona – Nosso cliente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BE43AF1F-B4FA-4DD9-9ECB-20E8E04DF44A}"/>
              </a:ext>
            </a:extLst>
          </p:cNvPr>
          <p:cNvCxnSpPr>
            <a:cxnSpLocks/>
          </p:cNvCxnSpPr>
          <p:nvPr/>
        </p:nvCxnSpPr>
        <p:spPr>
          <a:xfrm flipH="1">
            <a:off x="2" y="981076"/>
            <a:ext cx="2928728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815A1FA3-74DD-4EB8-BC8F-2849BA1AA511}"/>
              </a:ext>
            </a:extLst>
          </p:cNvPr>
          <p:cNvCxnSpPr>
            <a:cxnSpLocks/>
          </p:cNvCxnSpPr>
          <p:nvPr/>
        </p:nvCxnSpPr>
        <p:spPr>
          <a:xfrm flipH="1">
            <a:off x="0" y="4116240"/>
            <a:ext cx="2822713" cy="0"/>
          </a:xfrm>
          <a:prstGeom prst="line">
            <a:avLst/>
          </a:prstGeom>
          <a:ln>
            <a:solidFill>
              <a:srgbClr val="4DB033"/>
            </a:solidFill>
          </a:ln>
          <a:effectLst>
            <a:glow rad="63500">
              <a:srgbClr val="4DB033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2EABC791-974A-44E7-BB64-3DC7C788622A}"/>
              </a:ext>
            </a:extLst>
          </p:cNvPr>
          <p:cNvSpPr/>
          <p:nvPr/>
        </p:nvSpPr>
        <p:spPr>
          <a:xfrm>
            <a:off x="454479" y="1299758"/>
            <a:ext cx="733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B02F75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Sobre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51A5396D-F32F-41D7-A0F3-4D4218CD4BFA}"/>
              </a:ext>
            </a:extLst>
          </p:cNvPr>
          <p:cNvCxnSpPr>
            <a:cxnSpLocks/>
          </p:cNvCxnSpPr>
          <p:nvPr/>
        </p:nvCxnSpPr>
        <p:spPr>
          <a:xfrm flipH="1">
            <a:off x="0" y="1625811"/>
            <a:ext cx="1187565" cy="1"/>
          </a:xfrm>
          <a:prstGeom prst="line">
            <a:avLst/>
          </a:prstGeom>
          <a:ln>
            <a:solidFill>
              <a:srgbClr val="4DB033"/>
            </a:solidFill>
          </a:ln>
          <a:effectLst>
            <a:glow rad="63500">
              <a:srgbClr val="4DB033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95E770CE-4DB7-4FBD-A29C-36153D2A2E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</p:spPr>
      </p:pic>
      <p:sp>
        <p:nvSpPr>
          <p:cNvPr id="21" name="Retângulo: Cantos Diagonais Arredondados 20">
            <a:extLst>
              <a:ext uri="{FF2B5EF4-FFF2-40B4-BE49-F238E27FC236}">
                <a16:creationId xmlns:a16="http://schemas.microsoft.com/office/drawing/2014/main" id="{BFDBED93-E577-4933-BB0D-0AE570F29C25}"/>
              </a:ext>
            </a:extLst>
          </p:cNvPr>
          <p:cNvSpPr/>
          <p:nvPr/>
        </p:nvSpPr>
        <p:spPr>
          <a:xfrm>
            <a:off x="7541128" y="5413969"/>
            <a:ext cx="3350065" cy="1143773"/>
          </a:xfrm>
          <a:prstGeom prst="round2DiagRect">
            <a:avLst>
              <a:gd name="adj1" fmla="val 50000"/>
              <a:gd name="adj2" fmla="val 0"/>
            </a:avLst>
          </a:prstGeom>
          <a:noFill/>
          <a:ln w="28575"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2F71078-96A0-4C74-99FE-6F94CE11ACAD}"/>
              </a:ext>
            </a:extLst>
          </p:cNvPr>
          <p:cNvSpPr/>
          <p:nvPr/>
        </p:nvSpPr>
        <p:spPr>
          <a:xfrm>
            <a:off x="593782" y="3753573"/>
            <a:ext cx="2222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B02F75"/>
                </a:solidFill>
              </a:rPr>
              <a:t>Dores e </a:t>
            </a:r>
            <a:r>
              <a:rPr lang="pt-BR" dirty="0">
                <a:solidFill>
                  <a:srgbClr val="B02F75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Necessidades</a:t>
            </a:r>
          </a:p>
        </p:txBody>
      </p:sp>
    </p:spTree>
    <p:extLst>
      <p:ext uri="{BB962C8B-B14F-4D97-AF65-F5344CB8AC3E}">
        <p14:creationId xmlns:p14="http://schemas.microsoft.com/office/powerpoint/2010/main" val="1603779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D8F10-9168-4897-A64A-2723EE6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78" y="450851"/>
            <a:ext cx="4682497" cy="758825"/>
          </a:xfrm>
        </p:spPr>
        <p:txBody>
          <a:bodyPr>
            <a:noAutofit/>
          </a:bodyPr>
          <a:lstStyle/>
          <a:p>
            <a:r>
              <a:rPr lang="pt-BR" sz="36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Organização do Projeto</a:t>
            </a:r>
          </a:p>
        </p:txBody>
      </p:sp>
      <p:pic>
        <p:nvPicPr>
          <p:cNvPr id="6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2791291C-2F25-4C38-8180-07D1AFDDB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0260FB3-F747-4ADD-A7B2-81FDF008C973}"/>
              </a:ext>
            </a:extLst>
          </p:cNvPr>
          <p:cNvCxnSpPr>
            <a:cxnSpLocks/>
          </p:cNvCxnSpPr>
          <p:nvPr/>
        </p:nvCxnSpPr>
        <p:spPr>
          <a:xfrm flipH="1">
            <a:off x="2" y="981076"/>
            <a:ext cx="4114798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3B5F7E5F-06FD-456D-A021-4E43B3F578DE}"/>
              </a:ext>
            </a:extLst>
          </p:cNvPr>
          <p:cNvSpPr txBox="1">
            <a:spLocks/>
          </p:cNvSpPr>
          <p:nvPr/>
        </p:nvSpPr>
        <p:spPr>
          <a:xfrm>
            <a:off x="940041" y="3517849"/>
            <a:ext cx="1396971" cy="622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rgbClr val="B02F7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Kanban</a:t>
            </a:r>
            <a:endParaRPr lang="pt-BR" sz="2000" dirty="0">
              <a:solidFill>
                <a:srgbClr val="B02F75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B3E1F8AF-9C2D-4A4A-B128-57FA6CB66969}"/>
              </a:ext>
            </a:extLst>
          </p:cNvPr>
          <p:cNvSpPr txBox="1">
            <a:spLocks/>
          </p:cNvSpPr>
          <p:nvPr/>
        </p:nvSpPr>
        <p:spPr>
          <a:xfrm>
            <a:off x="454477" y="2265139"/>
            <a:ext cx="5641523" cy="758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Metodologia e especificação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64E6004-83C7-4B41-86A9-6D389EDE7A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305" y="3006637"/>
            <a:ext cx="1522683" cy="1522683"/>
          </a:xfrm>
          <a:prstGeom prst="rect">
            <a:avLst/>
          </a:prstGeom>
        </p:spPr>
      </p:pic>
      <p:pic>
        <p:nvPicPr>
          <p:cNvPr id="15" name="Imagem 1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840A4703-1C9D-45D8-A2E8-692A55113B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763" y="2954556"/>
            <a:ext cx="1396971" cy="1396971"/>
          </a:xfrm>
          <a:prstGeom prst="rect">
            <a:avLst/>
          </a:prstGeom>
        </p:spPr>
      </p:pic>
      <p:pic>
        <p:nvPicPr>
          <p:cNvPr id="18" name="Imagem 17" descr="Desenho preto e branco&#10;&#10;Descrição gerada automaticamente">
            <a:extLst>
              <a:ext uri="{FF2B5EF4-FFF2-40B4-BE49-F238E27FC236}">
                <a16:creationId xmlns:a16="http://schemas.microsoft.com/office/drawing/2014/main" id="{FAE33A2A-0055-4879-8B3D-9AB9AF4EF9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794" y="1237888"/>
            <a:ext cx="1266716" cy="1298517"/>
          </a:xfrm>
          <a:prstGeom prst="rect">
            <a:avLst/>
          </a:pr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E17DFFA1-7804-47BA-AADD-CF79917C97E2}"/>
              </a:ext>
            </a:extLst>
          </p:cNvPr>
          <p:cNvSpPr txBox="1">
            <a:spLocks/>
          </p:cNvSpPr>
          <p:nvPr/>
        </p:nvSpPr>
        <p:spPr>
          <a:xfrm>
            <a:off x="538122" y="1507734"/>
            <a:ext cx="5641523" cy="758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GitHub</a:t>
            </a: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1ED01C81-02A5-4ACF-9723-C0483241C695}"/>
              </a:ext>
            </a:extLst>
          </p:cNvPr>
          <p:cNvSpPr txBox="1">
            <a:spLocks/>
          </p:cNvSpPr>
          <p:nvPr/>
        </p:nvSpPr>
        <p:spPr>
          <a:xfrm>
            <a:off x="518008" y="4737541"/>
            <a:ext cx="4618968" cy="622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Controle de Execução</a:t>
            </a: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0F5474DC-6AEE-4124-9A0B-78C524B3A5DF}"/>
              </a:ext>
            </a:extLst>
          </p:cNvPr>
          <p:cNvSpPr txBox="1">
            <a:spLocks/>
          </p:cNvSpPr>
          <p:nvPr/>
        </p:nvSpPr>
        <p:spPr>
          <a:xfrm>
            <a:off x="940043" y="5784296"/>
            <a:ext cx="1396971" cy="622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rgbClr val="B02F7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Discord</a:t>
            </a:r>
            <a:endParaRPr lang="pt-BR" sz="2000" dirty="0">
              <a:solidFill>
                <a:srgbClr val="B02F75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24" name="Imagem 23" descr="Uma imagem contendo chapéu, relógio, camisa, quarto&#10;&#10;Descrição gerada automaticamente">
            <a:extLst>
              <a:ext uri="{FF2B5EF4-FFF2-40B4-BE49-F238E27FC236}">
                <a16:creationId xmlns:a16="http://schemas.microsoft.com/office/drawing/2014/main" id="{6FB6EF3B-78AB-4E02-82C0-465DBFE38F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616" y="4888740"/>
            <a:ext cx="1219263" cy="1219263"/>
          </a:xfrm>
          <a:prstGeom prst="rect">
            <a:avLst/>
          </a:prstGeom>
        </p:spPr>
      </p:pic>
      <p:sp>
        <p:nvSpPr>
          <p:cNvPr id="25" name="Título 1">
            <a:extLst>
              <a:ext uri="{FF2B5EF4-FFF2-40B4-BE49-F238E27FC236}">
                <a16:creationId xmlns:a16="http://schemas.microsoft.com/office/drawing/2014/main" id="{88F0DB40-19D6-481C-879D-D31C6B2B5C82}"/>
              </a:ext>
            </a:extLst>
          </p:cNvPr>
          <p:cNvSpPr txBox="1">
            <a:spLocks/>
          </p:cNvSpPr>
          <p:nvPr/>
        </p:nvSpPr>
        <p:spPr>
          <a:xfrm>
            <a:off x="940042" y="2987436"/>
            <a:ext cx="3174755" cy="622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B02F7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Metodologia Scrum</a:t>
            </a:r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11EA0AC0-54FF-4220-AE9C-CFAB5437B943}"/>
              </a:ext>
            </a:extLst>
          </p:cNvPr>
          <p:cNvSpPr txBox="1">
            <a:spLocks/>
          </p:cNvSpPr>
          <p:nvPr/>
        </p:nvSpPr>
        <p:spPr>
          <a:xfrm>
            <a:off x="940042" y="5334380"/>
            <a:ext cx="1396971" cy="622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rgbClr val="B02F7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Planner</a:t>
            </a:r>
            <a:endParaRPr lang="pt-BR" sz="2000" dirty="0">
              <a:solidFill>
                <a:srgbClr val="B02F75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28" name="Imagem 27" descr="Uma imagem contendo relógio&#10;&#10;Descrição gerada automaticamente">
            <a:extLst>
              <a:ext uri="{FF2B5EF4-FFF2-40B4-BE49-F238E27FC236}">
                <a16:creationId xmlns:a16="http://schemas.microsoft.com/office/drawing/2014/main" id="{E36447D3-C1F6-4088-8559-CD4D0DC2028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89" t="28413" r="38869" b="25211"/>
          <a:stretch/>
        </p:blipFill>
        <p:spPr>
          <a:xfrm>
            <a:off x="5823688" y="5048967"/>
            <a:ext cx="993918" cy="1139272"/>
          </a:xfrm>
          <a:prstGeom prst="rect">
            <a:avLst/>
          </a:prstGeom>
        </p:spPr>
      </p:pic>
      <p:sp>
        <p:nvSpPr>
          <p:cNvPr id="17" name="Título 1">
            <a:extLst>
              <a:ext uri="{FF2B5EF4-FFF2-40B4-BE49-F238E27FC236}">
                <a16:creationId xmlns:a16="http://schemas.microsoft.com/office/drawing/2014/main" id="{DE9E4F40-71B9-4085-95FA-A0FEF0D7D45B}"/>
              </a:ext>
            </a:extLst>
          </p:cNvPr>
          <p:cNvSpPr txBox="1">
            <a:spLocks/>
          </p:cNvSpPr>
          <p:nvPr/>
        </p:nvSpPr>
        <p:spPr>
          <a:xfrm>
            <a:off x="940041" y="4054234"/>
            <a:ext cx="3711472" cy="622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B02F7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Padrão de projeto no Java</a:t>
            </a:r>
          </a:p>
        </p:txBody>
      </p:sp>
    </p:spTree>
    <p:extLst>
      <p:ext uri="{BB962C8B-B14F-4D97-AF65-F5344CB8AC3E}">
        <p14:creationId xmlns:p14="http://schemas.microsoft.com/office/powerpoint/2010/main" val="3470094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D8F10-9168-4897-A64A-2723EE6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082" y="333768"/>
            <a:ext cx="4747552" cy="758825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Nosso site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0260FB3-F747-4ADD-A7B2-81FDF008C973}"/>
              </a:ext>
            </a:extLst>
          </p:cNvPr>
          <p:cNvCxnSpPr>
            <a:cxnSpLocks/>
          </p:cNvCxnSpPr>
          <p:nvPr/>
        </p:nvCxnSpPr>
        <p:spPr>
          <a:xfrm flipH="1">
            <a:off x="1" y="981076"/>
            <a:ext cx="3619499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0ACEF69C-A13B-4E42-B000-34DD5A462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8B27CFD-14FE-4C48-9269-EDA1C068F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367" y="1409307"/>
            <a:ext cx="1028700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86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D8F10-9168-4897-A64A-2723EE6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29" y="462039"/>
            <a:ext cx="3393621" cy="679383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Inovação - RPA</a:t>
            </a:r>
            <a:endParaRPr lang="pt-BR" sz="3200" dirty="0">
              <a:solidFill>
                <a:srgbClr val="4DB033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0260FB3-F747-4ADD-A7B2-81FDF008C973}"/>
              </a:ext>
            </a:extLst>
          </p:cNvPr>
          <p:cNvCxnSpPr>
            <a:cxnSpLocks/>
          </p:cNvCxnSpPr>
          <p:nvPr/>
        </p:nvCxnSpPr>
        <p:spPr>
          <a:xfrm flipH="1">
            <a:off x="1" y="981076"/>
            <a:ext cx="2000249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91101F4B-3D5E-4DA2-B01E-F889604FD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5ABAEEBF-E8EA-48ED-A9D5-D5A1A7CBD0FD}"/>
              </a:ext>
            </a:extLst>
          </p:cNvPr>
          <p:cNvSpPr txBox="1">
            <a:spLocks/>
          </p:cNvSpPr>
          <p:nvPr/>
        </p:nvSpPr>
        <p:spPr>
          <a:xfrm>
            <a:off x="224970" y="1741042"/>
            <a:ext cx="8296178" cy="3522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O que é um “RPA”?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D3495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A importância do RPA no mercado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D3495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Como o RPA fez a diferença em nosso </a:t>
            </a:r>
          </a:p>
          <a:p>
            <a:r>
              <a:rPr lang="pt-BR" sz="2800" dirty="0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     projeto</a:t>
            </a:r>
          </a:p>
        </p:txBody>
      </p:sp>
      <p:pic>
        <p:nvPicPr>
          <p:cNvPr id="1026" name="Picture 2" descr="PRTi Digital: Parceiro Autorizado da UiPath no Brasil - PRTi Digital">
            <a:extLst>
              <a:ext uri="{FF2B5EF4-FFF2-40B4-BE49-F238E27FC236}">
                <a16:creationId xmlns:a16="http://schemas.microsoft.com/office/drawing/2014/main" id="{41114AAA-660E-404C-B12E-B78F415A3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51845"/>
            <a:ext cx="3764359" cy="136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5F34EE8-E7C5-47D3-93FF-6A8E5B4CD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1121" y="2285362"/>
            <a:ext cx="5525271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676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D8F10-9168-4897-A64A-2723EE6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602" y="444965"/>
            <a:ext cx="6056720" cy="660399"/>
          </a:xfrm>
        </p:spPr>
        <p:txBody>
          <a:bodyPr>
            <a:noAutofit/>
          </a:bodyPr>
          <a:lstStyle/>
          <a:p>
            <a:r>
              <a:rPr lang="pt-BR" sz="36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E como o sistema funciona?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0260FB3-F747-4ADD-A7B2-81FDF008C973}"/>
              </a:ext>
            </a:extLst>
          </p:cNvPr>
          <p:cNvCxnSpPr>
            <a:cxnSpLocks/>
          </p:cNvCxnSpPr>
          <p:nvPr/>
        </p:nvCxnSpPr>
        <p:spPr>
          <a:xfrm flipH="1">
            <a:off x="2" y="981076"/>
            <a:ext cx="3156153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47A08B82-963C-4891-9394-22966D814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  <a:prstGeom prst="rect">
            <a:avLst/>
          </a:prstGeom>
        </p:spPr>
      </p:pic>
      <p:pic>
        <p:nvPicPr>
          <p:cNvPr id="20" name="Imagem 19" descr="Uma imagem contendo animal, invertebrado, luz, desenho&#10;&#10;Descrição gerada automaticamente">
            <a:extLst>
              <a:ext uri="{FF2B5EF4-FFF2-40B4-BE49-F238E27FC236}">
                <a16:creationId xmlns:a16="http://schemas.microsoft.com/office/drawing/2014/main" id="{B8A26010-3201-4C94-A90B-94D89BEF6E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897" y="2546696"/>
            <a:ext cx="3481514" cy="144212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8325296-8EEF-4C43-A05B-3803C1665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3927" y="1752038"/>
            <a:ext cx="5062807" cy="466099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A1C2D19-6C41-471B-92B5-C83E261F70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464" y="2099941"/>
            <a:ext cx="4666636" cy="377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26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D8F10-9168-4897-A64A-2723EE6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136" y="464015"/>
            <a:ext cx="5412921" cy="660399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Diagrama Lógico BD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0260FB3-F747-4ADD-A7B2-81FDF008C973}"/>
              </a:ext>
            </a:extLst>
          </p:cNvPr>
          <p:cNvCxnSpPr>
            <a:cxnSpLocks/>
          </p:cNvCxnSpPr>
          <p:nvPr/>
        </p:nvCxnSpPr>
        <p:spPr>
          <a:xfrm flipH="1">
            <a:off x="2" y="981076"/>
            <a:ext cx="4129546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47A08B82-963C-4891-9394-22966D814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  <a:prstGeom prst="rect">
            <a:avLst/>
          </a:prstGeom>
        </p:spPr>
      </p:pic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4515B11F-236B-4500-9418-CB51AE0BE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6A046E5-D4A8-49F6-86A8-BE89087CB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187" y="1024456"/>
            <a:ext cx="7007671" cy="583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64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5545</TotalTime>
  <Words>346</Words>
  <Application>Microsoft Office PowerPoint</Application>
  <PresentationFormat>Widescreen</PresentationFormat>
  <Paragraphs>84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Dubai</vt:lpstr>
      <vt:lpstr>Dubai Medium</vt:lpstr>
      <vt:lpstr>Office Theme</vt:lpstr>
      <vt:lpstr>Apresentação do PowerPoint</vt:lpstr>
      <vt:lpstr>Time de desenvolvimento</vt:lpstr>
      <vt:lpstr>Apresentação do PowerPoint</vt:lpstr>
      <vt:lpstr>Proto Persona – Nosso cliente</vt:lpstr>
      <vt:lpstr>Organização do Projeto</vt:lpstr>
      <vt:lpstr>Nosso site</vt:lpstr>
      <vt:lpstr>Inovação - RPA</vt:lpstr>
      <vt:lpstr>E como o sistema funciona?</vt:lpstr>
      <vt:lpstr>Diagrama Lógico BD</vt:lpstr>
      <vt:lpstr>Diagrama de Classes</vt:lpstr>
      <vt:lpstr>Diagrama de Arquitetura</vt:lpstr>
      <vt:lpstr>Orçamento e Custos</vt:lpstr>
      <vt:lpstr>Apresentação do PowerPoint</vt:lpstr>
      <vt:lpstr>Obrigado pela atenção !</vt:lpstr>
      <vt:lpstr>Apresentação do PowerPoint</vt:lpstr>
      <vt:lpstr>Mockups</vt:lpstr>
      <vt:lpstr>Diagrama de Classes (Completo)</vt:lpstr>
      <vt:lpstr>Preços AWS</vt:lpstr>
      <vt:lpstr>Preços AZURE</vt:lpstr>
      <vt:lpstr>Diagrama de Solução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GABRIEL VIEIRA RODRIGUES DE OLIVEIRA .</dc:creator>
  <cp:lastModifiedBy>GABRIEL VIEIRA RODRIGUES DE OLIVEIRA .</cp:lastModifiedBy>
  <cp:revision>101</cp:revision>
  <dcterms:created xsi:type="dcterms:W3CDTF">2020-05-05T19:41:05Z</dcterms:created>
  <dcterms:modified xsi:type="dcterms:W3CDTF">2020-07-02T01:00:37Z</dcterms:modified>
</cp:coreProperties>
</file>