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8"/>
  </p:notesMasterIdLst>
  <p:sldIdLst>
    <p:sldId id="256" r:id="rId2"/>
    <p:sldId id="257" r:id="rId3"/>
    <p:sldId id="272" r:id="rId4"/>
    <p:sldId id="258" r:id="rId5"/>
    <p:sldId id="273" r:id="rId6"/>
    <p:sldId id="261" r:id="rId7"/>
    <p:sldId id="259" r:id="rId8"/>
    <p:sldId id="282" r:id="rId9"/>
    <p:sldId id="277" r:id="rId10"/>
    <p:sldId id="271" r:id="rId11"/>
    <p:sldId id="281" r:id="rId12"/>
    <p:sldId id="280" r:id="rId13"/>
    <p:sldId id="286" r:id="rId14"/>
    <p:sldId id="287" r:id="rId15"/>
    <p:sldId id="288" r:id="rId16"/>
    <p:sldId id="289" r:id="rId17"/>
    <p:sldId id="290" r:id="rId18"/>
    <p:sldId id="284" r:id="rId19"/>
    <p:sldId id="285" r:id="rId20"/>
    <p:sldId id="283" r:id="rId21"/>
    <p:sldId id="279" r:id="rId22"/>
    <p:sldId id="275" r:id="rId23"/>
    <p:sldId id="26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70" r:id="rId36"/>
    <p:sldId id="27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43" autoAdjust="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85473-BA4F-45F4-ADF2-FB7BE9E1DAF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D35BA-F4BD-4AFD-A50A-5E1EA62F9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D35BA-F4BD-4AFD-A50A-5E1EA62F968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stalling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pps-for-android/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ntarworldpanel.com/Global/News/While-Android-Leads-iOS-and-Windows-Are-Growing-At-A-Faster-Pace" TargetMode="External"/><Relationship Id="rId4" Type="http://schemas.openxmlformats.org/officeDocument/2006/relationships/hyperlink" Target="http://developer.android.com/design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workflow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101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Zaki Anwar Hamdani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droid-System-Architecture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90600"/>
            <a:ext cx="7924800" cy="5594964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24712"/>
          </a:xfrm>
        </p:spPr>
        <p:txBody>
          <a:bodyPr/>
          <a:lstStyle/>
          <a:p>
            <a:r>
              <a:rPr lang="en-US" dirty="0" smtClean="0"/>
              <a:t>Framework Layer</a:t>
            </a:r>
            <a:endParaRPr lang="en-US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381000" y="2209801"/>
          <a:ext cx="8305800" cy="411479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52393"/>
                <a:gridCol w="6753407"/>
              </a:tblGrid>
              <a:tr h="46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Feature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Role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View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System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Used to build an application, including lists, grids, text</a:t>
                      </a:r>
                      <a:b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boxes, buttons, and embedded web browser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Content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Provider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Enabling applications to access data from other </a:t>
                      </a:r>
                      <a:b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applications or to share their own data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Resource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Manager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Providing access to non-code resources (localized strings, graphics, and layout files)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Notification Manager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Enabling all applications to display customer alerts in the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status bar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  <a:tr h="72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Manager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Managing the lifecycle of applications and providing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common navigation back stack.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Gulim" pitchFamily="34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Broadcast receiver</a:t>
            </a:r>
          </a:p>
          <a:p>
            <a:r>
              <a:rPr lang="en-US" dirty="0" smtClean="0"/>
              <a:t>Content provider</a:t>
            </a:r>
          </a:p>
          <a:p>
            <a:r>
              <a:rPr lang="en-US" dirty="0" smtClean="0"/>
              <a:t>Intent</a:t>
            </a:r>
          </a:p>
          <a:p>
            <a:r>
              <a:rPr lang="en-US" dirty="0" err="1" smtClean="0"/>
              <a:t>AndroidManifest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 Use Case.</a:t>
            </a:r>
          </a:p>
          <a:p>
            <a:r>
              <a:rPr lang="en-US" dirty="0" smtClean="0"/>
              <a:t>Represent one thing (Activity) that user an do.</a:t>
            </a:r>
          </a:p>
          <a:p>
            <a:r>
              <a:rPr lang="en-US" dirty="0" smtClean="0"/>
              <a:t>A typical application may have multiple Activities.</a:t>
            </a:r>
          </a:p>
          <a:p>
            <a:r>
              <a:rPr lang="en-US" dirty="0" smtClean="0"/>
              <a:t>Each Activity extends </a:t>
            </a:r>
            <a:r>
              <a:rPr lang="en-US" dirty="0" err="1" smtClean="0"/>
              <a:t>android.app.Activity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Each Activity has a window to draw contents.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Visual interface</a:t>
            </a:r>
          </a:p>
          <a:p>
            <a:r>
              <a:rPr lang="en-US" dirty="0" smtClean="0"/>
              <a:t>Runs in background</a:t>
            </a:r>
          </a:p>
          <a:p>
            <a:r>
              <a:rPr lang="en-US" dirty="0" smtClean="0"/>
              <a:t>Examples are Downloading, Playing Music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class </a:t>
            </a:r>
            <a:r>
              <a:rPr lang="en-US" dirty="0" err="1" smtClean="0"/>
              <a:t>android.content.BroadcastReceiver</a:t>
            </a:r>
            <a:endParaRPr lang="en-US" dirty="0" smtClean="0"/>
          </a:p>
          <a:p>
            <a:r>
              <a:rPr lang="en-US" dirty="0" smtClean="0"/>
              <a:t>It receives and (may) react to broadcast announcements.</a:t>
            </a:r>
          </a:p>
          <a:p>
            <a:r>
              <a:rPr lang="en-US" dirty="0" smtClean="0"/>
              <a:t>For Example, Low Battery, Time zone changed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interchange data between different Applications</a:t>
            </a:r>
          </a:p>
          <a:p>
            <a:r>
              <a:rPr lang="en-US" dirty="0" smtClean="0"/>
              <a:t>This is only way to exchange/transfer data between different Apps, that is, no shared memory, no shared files etc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Intent to start either an Activity, Service or </a:t>
            </a:r>
            <a:r>
              <a:rPr lang="en-US" dirty="0" err="1" smtClean="0"/>
              <a:t>Braodcast</a:t>
            </a:r>
            <a:r>
              <a:rPr lang="en-US" dirty="0" smtClean="0"/>
              <a:t> Receiver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and Version</a:t>
            </a:r>
          </a:p>
          <a:p>
            <a:r>
              <a:rPr lang="en-US" dirty="0" smtClean="0"/>
              <a:t>SDK 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Activities</a:t>
            </a:r>
          </a:p>
          <a:p>
            <a:r>
              <a:rPr lang="en-US" dirty="0" smtClean="0"/>
              <a:t>Permissions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500" dirty="0" smtClean="0"/>
              <a:t>&lt;?xml version=</a:t>
            </a:r>
            <a:r>
              <a:rPr lang="en-US" sz="3500" i="1" dirty="0" smtClean="0"/>
              <a:t>"1.0" encoding="utf-8"?&gt;</a:t>
            </a:r>
          </a:p>
          <a:p>
            <a:pPr>
              <a:buNone/>
            </a:pPr>
            <a:r>
              <a:rPr lang="en-US" sz="3500" dirty="0" smtClean="0"/>
              <a:t>&lt;manifest </a:t>
            </a:r>
            <a:r>
              <a:rPr lang="en-US" sz="3500" dirty="0" err="1" smtClean="0"/>
              <a:t>xmlns:android</a:t>
            </a:r>
            <a:r>
              <a:rPr lang="en-US" sz="3500" dirty="0" smtClean="0"/>
              <a:t>=</a:t>
            </a:r>
            <a:r>
              <a:rPr lang="en-US" sz="3500" i="1" dirty="0" smtClean="0"/>
              <a:t>"http://schemas.android.com/apk/res/android"</a:t>
            </a:r>
          </a:p>
          <a:p>
            <a:pPr>
              <a:buNone/>
            </a:pPr>
            <a:r>
              <a:rPr lang="en-US" sz="3500" dirty="0" smtClean="0"/>
              <a:t>    package=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org.melbjvm.android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</a:t>
            </a:r>
            <a:r>
              <a:rPr lang="en-US" sz="3500" dirty="0" err="1" smtClean="0"/>
              <a:t>android:versionCode</a:t>
            </a:r>
            <a:r>
              <a:rPr lang="en-US" sz="3500" dirty="0" smtClean="0"/>
              <a:t>=</a:t>
            </a:r>
            <a:r>
              <a:rPr lang="en-US" sz="3500" i="1" dirty="0" smtClean="0"/>
              <a:t>"1"</a:t>
            </a:r>
          </a:p>
          <a:p>
            <a:pPr>
              <a:buNone/>
            </a:pPr>
            <a:r>
              <a:rPr lang="en-US" sz="3500" dirty="0" smtClean="0"/>
              <a:t>    </a:t>
            </a:r>
            <a:r>
              <a:rPr lang="en-US" sz="3500" dirty="0" err="1" smtClean="0"/>
              <a:t>android:versionName</a:t>
            </a:r>
            <a:r>
              <a:rPr lang="en-US" sz="3500" dirty="0" smtClean="0"/>
              <a:t>=</a:t>
            </a:r>
            <a:r>
              <a:rPr lang="en-US" sz="3500" i="1" dirty="0" smtClean="0"/>
              <a:t>"1.0" &gt;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&lt;uses-</a:t>
            </a:r>
            <a:r>
              <a:rPr lang="en-US" sz="3500" dirty="0" err="1" smtClean="0"/>
              <a:t>sdk</a:t>
            </a: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android:minSdkVersion</a:t>
            </a:r>
            <a:r>
              <a:rPr lang="en-US" sz="3500" dirty="0" smtClean="0"/>
              <a:t>=</a:t>
            </a:r>
            <a:r>
              <a:rPr lang="en-US" sz="3500" i="1" dirty="0" smtClean="0"/>
              <a:t>"8"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android:targetSdkVersion</a:t>
            </a:r>
            <a:r>
              <a:rPr lang="en-US" sz="3500" dirty="0" smtClean="0"/>
              <a:t>=</a:t>
            </a:r>
            <a:r>
              <a:rPr lang="en-US" sz="3500" i="1" dirty="0" smtClean="0"/>
              <a:t>"17" /&gt;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&lt;application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android:allowBackup</a:t>
            </a:r>
            <a:r>
              <a:rPr lang="en-US" sz="3500" dirty="0" smtClean="0"/>
              <a:t>=</a:t>
            </a:r>
            <a:r>
              <a:rPr lang="en-US" sz="3500" i="1" dirty="0" smtClean="0"/>
              <a:t>"true"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android:icon</a:t>
            </a:r>
            <a:r>
              <a:rPr lang="en-US" sz="3500" dirty="0" smtClean="0"/>
              <a:t>=</a:t>
            </a:r>
            <a:r>
              <a:rPr lang="en-US" sz="3500" i="1" dirty="0" smtClean="0"/>
              <a:t>"@</a:t>
            </a:r>
            <a:r>
              <a:rPr lang="en-US" sz="3500" i="1" dirty="0" err="1" smtClean="0"/>
              <a:t>drawable</a:t>
            </a:r>
            <a:r>
              <a:rPr lang="en-US" sz="3500" i="1" dirty="0" smtClean="0"/>
              <a:t>/</a:t>
            </a:r>
            <a:r>
              <a:rPr lang="en-US" sz="3500" i="1" dirty="0" err="1" smtClean="0"/>
              <a:t>ic_launcher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android:label</a:t>
            </a:r>
            <a:r>
              <a:rPr lang="en-US" sz="3500" dirty="0" smtClean="0"/>
              <a:t>=</a:t>
            </a:r>
            <a:r>
              <a:rPr lang="en-US" sz="3500" i="1" dirty="0" smtClean="0"/>
              <a:t>"@string/</a:t>
            </a:r>
            <a:r>
              <a:rPr lang="en-US" sz="3500" i="1" dirty="0" err="1" smtClean="0"/>
              <a:t>app_name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    </a:t>
            </a:r>
            <a:r>
              <a:rPr lang="en-US" sz="3500" dirty="0" err="1" smtClean="0"/>
              <a:t>android:theme</a:t>
            </a:r>
            <a:r>
              <a:rPr lang="en-US" sz="3500" dirty="0" smtClean="0"/>
              <a:t>=</a:t>
            </a:r>
            <a:r>
              <a:rPr lang="en-US" sz="3500" i="1" dirty="0" smtClean="0"/>
              <a:t>"@style/</a:t>
            </a:r>
            <a:r>
              <a:rPr lang="en-US" sz="3500" i="1" dirty="0" err="1" smtClean="0"/>
              <a:t>AppTheme</a:t>
            </a:r>
            <a:r>
              <a:rPr lang="en-US" sz="3500" i="1" dirty="0" smtClean="0"/>
              <a:t>" &gt;</a:t>
            </a:r>
          </a:p>
          <a:p>
            <a:pPr>
              <a:buNone/>
            </a:pPr>
            <a:r>
              <a:rPr lang="en-US" sz="3500" dirty="0" smtClean="0"/>
              <a:t>        &lt;activity</a:t>
            </a:r>
          </a:p>
          <a:p>
            <a:pPr>
              <a:buNone/>
            </a:pPr>
            <a:r>
              <a:rPr lang="en-US" sz="3500" dirty="0" smtClean="0"/>
              <a:t>           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org.melbjvm.android.MainActivity</a:t>
            </a:r>
            <a:r>
              <a:rPr lang="en-US" sz="3500" i="1" dirty="0" smtClean="0"/>
              <a:t>"</a:t>
            </a:r>
          </a:p>
          <a:p>
            <a:pPr>
              <a:buNone/>
            </a:pPr>
            <a:r>
              <a:rPr lang="en-US" sz="3500" dirty="0" smtClean="0"/>
              <a:t>            </a:t>
            </a:r>
            <a:r>
              <a:rPr lang="en-US" sz="3500" dirty="0" err="1" smtClean="0"/>
              <a:t>android:label</a:t>
            </a:r>
            <a:r>
              <a:rPr lang="en-US" sz="3500" dirty="0" smtClean="0"/>
              <a:t>=</a:t>
            </a:r>
            <a:r>
              <a:rPr lang="en-US" sz="3500" i="1" dirty="0" smtClean="0"/>
              <a:t>"@string/</a:t>
            </a:r>
            <a:r>
              <a:rPr lang="en-US" sz="3500" i="1" dirty="0" err="1" smtClean="0"/>
              <a:t>app_name</a:t>
            </a:r>
            <a:r>
              <a:rPr lang="en-US" sz="3500" i="1" dirty="0" smtClean="0"/>
              <a:t>" &gt;</a:t>
            </a:r>
          </a:p>
          <a:p>
            <a:pPr>
              <a:buNone/>
            </a:pPr>
            <a:r>
              <a:rPr lang="en-US" sz="3500" dirty="0" smtClean="0"/>
              <a:t>            &lt;intent-filter&gt;</a:t>
            </a:r>
          </a:p>
          <a:p>
            <a:pPr>
              <a:buNone/>
            </a:pPr>
            <a:r>
              <a:rPr lang="en-US" sz="3500" dirty="0" smtClean="0"/>
              <a:t>                &lt;action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android.intent.action.MAIN</a:t>
            </a:r>
            <a:r>
              <a:rPr lang="en-US" sz="3500" i="1" dirty="0" smtClean="0"/>
              <a:t>" /&gt;</a:t>
            </a:r>
          </a:p>
          <a:p>
            <a:pPr>
              <a:buNone/>
            </a:pPr>
            <a:r>
              <a:rPr lang="en-US" sz="3500" dirty="0" smtClean="0"/>
              <a:t>                &lt;category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android.intent.category.LAUNCHER</a:t>
            </a:r>
            <a:r>
              <a:rPr lang="en-US" sz="3500" i="1" dirty="0" smtClean="0"/>
              <a:t>" /&gt;</a:t>
            </a:r>
          </a:p>
          <a:p>
            <a:pPr>
              <a:buNone/>
            </a:pPr>
            <a:r>
              <a:rPr lang="en-US" sz="3500" dirty="0" smtClean="0"/>
              <a:t>            &lt;/intent-filter&gt;</a:t>
            </a:r>
          </a:p>
          <a:p>
            <a:pPr>
              <a:buNone/>
            </a:pPr>
            <a:r>
              <a:rPr lang="en-US" sz="3500" dirty="0" smtClean="0"/>
              <a:t>        &lt;/activity&gt;</a:t>
            </a:r>
          </a:p>
          <a:p>
            <a:pPr>
              <a:buNone/>
            </a:pPr>
            <a:r>
              <a:rPr lang="en-US" sz="3500" dirty="0" smtClean="0"/>
              <a:t>    &lt;/application&gt;</a:t>
            </a:r>
          </a:p>
          <a:p>
            <a:pPr>
              <a:buNone/>
            </a:pPr>
            <a:r>
              <a:rPr lang="en-US" sz="3500" dirty="0" smtClean="0"/>
              <a:t>    &lt;uses-permission </a:t>
            </a:r>
            <a:r>
              <a:rPr lang="en-US" sz="3500" dirty="0" err="1" smtClean="0"/>
              <a:t>android:name</a:t>
            </a:r>
            <a:r>
              <a:rPr lang="en-US" sz="3500" dirty="0" smtClean="0"/>
              <a:t>=</a:t>
            </a:r>
            <a:r>
              <a:rPr lang="en-US" sz="3500" i="1" dirty="0" smtClean="0"/>
              <a:t>"</a:t>
            </a:r>
            <a:r>
              <a:rPr lang="en-US" sz="3500" i="1" dirty="0" err="1" smtClean="0"/>
              <a:t>android.permission.SEND_SMS</a:t>
            </a:r>
            <a:r>
              <a:rPr lang="en-US" sz="3500" i="1" dirty="0" smtClean="0"/>
              <a:t>" /&gt;</a:t>
            </a:r>
          </a:p>
          <a:p>
            <a:pPr>
              <a:buNone/>
            </a:pPr>
            <a:r>
              <a:rPr lang="en-US" sz="3500" dirty="0" smtClean="0"/>
              <a:t>&lt;/manifest&gt;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Zaki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Developer</a:t>
            </a:r>
          </a:p>
          <a:p>
            <a:r>
              <a:rPr lang="en-US" dirty="0" smtClean="0"/>
              <a:t>Has spend over seven years in Banking and Financial Services industry</a:t>
            </a:r>
          </a:p>
          <a:p>
            <a:r>
              <a:rPr lang="en-US" dirty="0" smtClean="0"/>
              <a:t>Passion for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Confucius said….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“I hear and I forget,</a:t>
            </a:r>
          </a:p>
          <a:p>
            <a:pPr algn="ctr">
              <a:buNone/>
            </a:pPr>
            <a:r>
              <a:rPr lang="en-US" dirty="0" smtClean="0"/>
              <a:t>I see and I remember,</a:t>
            </a:r>
          </a:p>
          <a:p>
            <a:pPr algn="ctr">
              <a:buNone/>
            </a:pPr>
            <a:r>
              <a:rPr lang="en-US" dirty="0" smtClean="0"/>
              <a:t>I do and I understand.”</a:t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r>
              <a:rPr lang="en-US" dirty="0" smtClean="0"/>
              <a:t>So let us do it……</a:t>
            </a:r>
            <a:endParaRPr lang="en-US" dirty="0"/>
          </a:p>
        </p:txBody>
      </p:sp>
      <p:pic>
        <p:nvPicPr>
          <p:cNvPr id="1026" name="Picture 2" descr="http://www.lyfe.freeserve.co.uk/art/confuciu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962400"/>
            <a:ext cx="2105025" cy="226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simple Android App and run it on Emulator</a:t>
            </a:r>
          </a:p>
          <a:p>
            <a:r>
              <a:rPr lang="en-US" dirty="0" smtClean="0"/>
              <a:t>Run the same on your phone</a:t>
            </a:r>
          </a:p>
          <a:p>
            <a:r>
              <a:rPr lang="en-US" dirty="0" smtClean="0"/>
              <a:t>Use a simple Web Service in our App</a:t>
            </a:r>
          </a:p>
          <a:p>
            <a:r>
              <a:rPr lang="en-US" dirty="0" smtClean="0"/>
              <a:t>Use Simple Graphics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</a:p>
          <a:p>
            <a:r>
              <a:rPr lang="en-US" dirty="0" smtClean="0">
                <a:hlinkClick r:id="rId2"/>
              </a:rPr>
              <a:t>http://developer.android.com/sdk/installing/index.html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uses Eclipse IDE and its Cool!!!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First Android App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2952" y="1953691"/>
            <a:ext cx="4438096" cy="43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683937" cy="613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 descr="undefin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57200"/>
            <a:ext cx="476250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3300266" cy="59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1066800"/>
            <a:ext cx="79327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4864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426889"/>
            <a:ext cx="8339686" cy="597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863" y="1276350"/>
            <a:ext cx="60102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Embedded Programming</a:t>
            </a:r>
          </a:p>
          <a:p>
            <a:r>
              <a:rPr lang="en-US" dirty="0" smtClean="0"/>
              <a:t>Hardware Dependant</a:t>
            </a:r>
          </a:p>
          <a:p>
            <a:r>
              <a:rPr lang="en-US" dirty="0" smtClean="0"/>
              <a:t>J2ME</a:t>
            </a:r>
          </a:p>
          <a:p>
            <a:r>
              <a:rPr lang="en-US" dirty="0" err="1" smtClean="0"/>
              <a:t>Symbian</a:t>
            </a:r>
            <a:endParaRPr lang="en-US" dirty="0" smtClean="0"/>
          </a:p>
          <a:p>
            <a:r>
              <a:rPr lang="en-US" dirty="0" err="1" smtClean="0"/>
              <a:t>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1023938"/>
            <a:ext cx="6732587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57213"/>
            <a:ext cx="51816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1028700"/>
            <a:ext cx="673258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1276350"/>
            <a:ext cx="59912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514350"/>
            <a:ext cx="6513513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2"/>
              </a:rPr>
              <a:t>http://developer.android.com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3"/>
              </a:rPr>
              <a:t>http://code.google.com/p/apps-for-android/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4"/>
              </a:rPr>
              <a:t>http://developer.android.com/design/index.html</a:t>
            </a:r>
            <a:r>
              <a:rPr lang="en-US" dirty="0" smtClean="0"/>
              <a:t> 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>
                <a:hlinkClick r:id="rId5"/>
              </a:rPr>
              <a:t>http://www.kantarworldpanel.com/Global/News/While-Android-Leads-iOS-and-Windows-Are-Growing-At-A-Faster-Pace</a:t>
            </a: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Operating System from Google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Linux based</a:t>
            </a:r>
          </a:p>
          <a:p>
            <a:r>
              <a:rPr lang="en-US" dirty="0" smtClean="0"/>
              <a:t>Intended for mobile computing platforms</a:t>
            </a:r>
          </a:p>
          <a:p>
            <a:r>
              <a:rPr lang="en-US" dirty="0" smtClean="0"/>
              <a:t>It is the world's most widely used Smart Phone platform since Q4 2010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7037" y="914400"/>
            <a:ext cx="2366963" cy="177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J2ME extension</a:t>
            </a:r>
          </a:p>
          <a:p>
            <a:r>
              <a:rPr lang="en-US" dirty="0" smtClean="0"/>
              <a:t>Simply an Application Layer</a:t>
            </a:r>
          </a:p>
          <a:p>
            <a:r>
              <a:rPr lang="en-US" dirty="0" smtClean="0"/>
              <a:t>A mobile phone handset</a:t>
            </a:r>
          </a:p>
          <a:p>
            <a:r>
              <a:rPr lang="en-US" dirty="0" smtClean="0"/>
              <a:t>Google’s answer to </a:t>
            </a:r>
            <a:r>
              <a:rPr lang="en-US" dirty="0" err="1" smtClean="0"/>
              <a:t>iPhone</a:t>
            </a:r>
            <a:r>
              <a:rPr lang="en-US" dirty="0" smtClean="0"/>
              <a:t> !!!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Learn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Newness</a:t>
            </a:r>
            <a:endParaRPr lang="en-US" dirty="0" smtClean="0"/>
          </a:p>
          <a:p>
            <a:r>
              <a:rPr lang="en-US" dirty="0" smtClean="0"/>
              <a:t>Coolness</a:t>
            </a:r>
          </a:p>
          <a:p>
            <a:r>
              <a:rPr lang="en-US" dirty="0" err="1" smtClean="0"/>
              <a:t>Googleness</a:t>
            </a:r>
            <a:endParaRPr lang="en-US" dirty="0" smtClean="0"/>
          </a:p>
          <a:p>
            <a:r>
              <a:rPr lang="en-US" dirty="0" err="1" smtClean="0"/>
              <a:t>Javaness</a:t>
            </a:r>
            <a:endParaRPr lang="en-US" dirty="0" smtClean="0"/>
          </a:p>
          <a:p>
            <a:r>
              <a:rPr lang="en-US" dirty="0" err="1" smtClean="0"/>
              <a:t>Universalness</a:t>
            </a:r>
            <a:endParaRPr lang="en-US" dirty="0" smtClean="0"/>
          </a:p>
          <a:p>
            <a:r>
              <a:rPr lang="en-US" dirty="0" smtClean="0"/>
              <a:t>Future of all devices</a:t>
            </a:r>
          </a:p>
          <a:p>
            <a:r>
              <a:rPr lang="en-US" dirty="0" smtClean="0"/>
              <a:t>Android went ahead of </a:t>
            </a:r>
          </a:p>
          <a:p>
            <a:pPr>
              <a:buNone/>
            </a:pPr>
            <a:r>
              <a:rPr lang="en-US" dirty="0" smtClean="0"/>
              <a:t>Apple in Apr’13 with 51.7% </a:t>
            </a:r>
          </a:p>
          <a:p>
            <a:pPr>
              <a:buNone/>
            </a:pPr>
            <a:r>
              <a:rPr lang="en-US" dirty="0" smtClean="0"/>
              <a:t>market Share</a:t>
            </a:r>
          </a:p>
        </p:txBody>
      </p:sp>
      <p:pic>
        <p:nvPicPr>
          <p:cNvPr id="4" name="Picture 2" descr="Android-powered microwave brings cooking to the Google 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04800"/>
            <a:ext cx="3038475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gadgetreview.com/wp-content/uploads/2011/11/Im-Watch-650x35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4" y="4343400"/>
            <a:ext cx="4643436" cy="2514600"/>
          </a:xfrm>
          <a:prstGeom prst="rect">
            <a:avLst/>
          </a:prstGeom>
          <a:noFill/>
        </p:spPr>
      </p:pic>
      <p:pic>
        <p:nvPicPr>
          <p:cNvPr id="6" name="Picture 2" descr="http://static.knowyourmobile.com/sites/knowyourmobilecom/files/styles/gallery_wide/public/galaxy_n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209800"/>
            <a:ext cx="3886200" cy="2210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Stands for Software Development Kit</a:t>
            </a:r>
          </a:p>
          <a:p>
            <a:r>
              <a:rPr lang="en-US" dirty="0" smtClean="0"/>
              <a:t>It’s free</a:t>
            </a:r>
          </a:p>
          <a:p>
            <a:r>
              <a:rPr lang="en-US" dirty="0" smtClean="0"/>
              <a:t>Contains API for App Development</a:t>
            </a:r>
          </a:p>
          <a:p>
            <a:r>
              <a:rPr lang="en-US" dirty="0" smtClean="0"/>
              <a:t>API for telephony like GSM, EDGE, 3G and Location</a:t>
            </a:r>
          </a:p>
          <a:p>
            <a:r>
              <a:rPr lang="en-US" dirty="0" smtClean="0"/>
              <a:t>IPC Message passing</a:t>
            </a:r>
          </a:p>
          <a:p>
            <a:r>
              <a:rPr lang="en-US" dirty="0" smtClean="0"/>
              <a:t>Graphics Library OpenGL ES</a:t>
            </a:r>
          </a:p>
          <a:p>
            <a:r>
              <a:rPr lang="en-US" dirty="0" smtClean="0"/>
              <a:t>Integrated with 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</a:t>
            </a:r>
            <a:r>
              <a:rPr lang="en-US" dirty="0" err="1" smtClean="0"/>
              <a:t>IntelliJ</a:t>
            </a:r>
            <a:r>
              <a:rPr lang="en-US" dirty="0" smtClean="0"/>
              <a:t>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recently added full-cycle Android development support in both the free Community Edition and the Ultimate edition</a:t>
            </a:r>
          </a:p>
          <a:p>
            <a:r>
              <a:rPr lang="en-US" dirty="0" smtClean="0"/>
              <a:t>The IDE ensures compatibility with the latest Android SDK and offers a smart code editor with completion, quick navigation between code and resources, a graphical debugger, unit testing support using Android Testing Framework, and the ability to run applications in either the emulator or a USB-connected device.</a:t>
            </a:r>
          </a:p>
          <a:p>
            <a:r>
              <a:rPr lang="en-US" dirty="0" smtClean="0">
                <a:hlinkClick r:id="rId2"/>
              </a:rPr>
              <a:t>http://developer.android.com/tools/workflow/index.html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need 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endParaRPr lang="en-US" dirty="0" smtClean="0"/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/>
              <a:t>Not Really</a:t>
            </a: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/>
              <a:t>Though little slow, but an emulator that is part of the Android SDK can be used for development.</a:t>
            </a:r>
          </a:p>
          <a:p>
            <a:pPr marL="425450" indent="-320675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  <a:tab pos="9410700" algn="l"/>
              </a:tabLst>
            </a:pPr>
            <a:r>
              <a:rPr lang="en-US" dirty="0" smtClean="0"/>
              <a:t>(Google has </a:t>
            </a:r>
            <a:r>
              <a:rPr lang="en-US" dirty="0" err="1" smtClean="0"/>
              <a:t>earelier</a:t>
            </a:r>
            <a:r>
              <a:rPr lang="en-US" dirty="0" smtClean="0"/>
              <a:t> distributed free phones to developers fulfilling certain criteria)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2500</TotalTime>
  <Words>698</Words>
  <Application>Microsoft Office PowerPoint</Application>
  <PresentationFormat>On-screen Show (4:3)</PresentationFormat>
  <Paragraphs>187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Android 101</vt:lpstr>
      <vt:lpstr>About Zaki</vt:lpstr>
      <vt:lpstr>Before Android</vt:lpstr>
      <vt:lpstr>What is Android?</vt:lpstr>
      <vt:lpstr>What It is NOT</vt:lpstr>
      <vt:lpstr>Why Learn it</vt:lpstr>
      <vt:lpstr>Android SDK</vt:lpstr>
      <vt:lpstr>Love IntelliJ IDEA?</vt:lpstr>
      <vt:lpstr>Do You need phone?</vt:lpstr>
      <vt:lpstr>Architecture</vt:lpstr>
      <vt:lpstr>Framework Layer</vt:lpstr>
      <vt:lpstr>Developer Perspective</vt:lpstr>
      <vt:lpstr>Activity</vt:lpstr>
      <vt:lpstr>Service</vt:lpstr>
      <vt:lpstr>Broadcast Receiver</vt:lpstr>
      <vt:lpstr>Content Provider</vt:lpstr>
      <vt:lpstr>Intent</vt:lpstr>
      <vt:lpstr>AndroidManifest.xml</vt:lpstr>
      <vt:lpstr>Slide 19</vt:lpstr>
      <vt:lpstr>What Next???</vt:lpstr>
      <vt:lpstr>What we will do</vt:lpstr>
      <vt:lpstr>Starting with SDK</vt:lpstr>
      <vt:lpstr>Creating First Android App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Questions and Answers</vt:lpstr>
      <vt:lpstr>Further Help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Date with Android</dc:title>
  <dc:creator/>
  <cp:lastModifiedBy>OEM</cp:lastModifiedBy>
  <cp:revision>97</cp:revision>
  <dcterms:created xsi:type="dcterms:W3CDTF">2006-08-16T00:00:00Z</dcterms:created>
  <dcterms:modified xsi:type="dcterms:W3CDTF">2013-07-02T04:28:54Z</dcterms:modified>
</cp:coreProperties>
</file>