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1" d="100"/>
          <a:sy n="91" d="100"/>
        </p:scale>
        <p:origin x="1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9803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29197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5502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2976384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935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3016803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1186612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175901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319813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1C84D-4DE3-4677-8EAF-C726472D7BD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278243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61C84D-4DE3-4677-8EAF-C726472D7BD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50228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61C84D-4DE3-4677-8EAF-C726472D7BDA}"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238478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61C84D-4DE3-4677-8EAF-C726472D7BDA}"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121976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1C84D-4DE3-4677-8EAF-C726472D7BDA}"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307025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61C84D-4DE3-4677-8EAF-C726472D7BD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175392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1C84D-4DE3-4677-8EAF-C726472D7BD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4363-224B-439E-9ECF-705085FB7815}" type="slidenum">
              <a:rPr lang="en-US" smtClean="0"/>
              <a:t>‹#›</a:t>
            </a:fld>
            <a:endParaRPr lang="en-US"/>
          </a:p>
        </p:txBody>
      </p:sp>
    </p:spTree>
    <p:extLst>
      <p:ext uri="{BB962C8B-B14F-4D97-AF65-F5344CB8AC3E}">
        <p14:creationId xmlns:p14="http://schemas.microsoft.com/office/powerpoint/2010/main" val="222440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61C84D-4DE3-4677-8EAF-C726472D7BDA}" type="datetimeFigureOut">
              <a:rPr lang="en-US" smtClean="0"/>
              <a:t>5/6/2021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CF4363-224B-439E-9ECF-705085FB7815}" type="slidenum">
              <a:rPr lang="en-US" smtClean="0"/>
              <a:t>‹#›</a:t>
            </a:fld>
            <a:endParaRPr lang="en-US"/>
          </a:p>
        </p:txBody>
      </p:sp>
    </p:spTree>
    <p:extLst>
      <p:ext uri="{BB962C8B-B14F-4D97-AF65-F5344CB8AC3E}">
        <p14:creationId xmlns:p14="http://schemas.microsoft.com/office/powerpoint/2010/main" val="1055380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C502-8193-4F35-9324-A1197274889D}"/>
              </a:ext>
            </a:extLst>
          </p:cNvPr>
          <p:cNvSpPr>
            <a:spLocks noGrp="1"/>
          </p:cNvSpPr>
          <p:nvPr>
            <p:ph type="ctrTitle"/>
          </p:nvPr>
        </p:nvSpPr>
        <p:spPr/>
        <p:txBody>
          <a:bodyPr/>
          <a:lstStyle/>
          <a:p>
            <a:pPr algn="l"/>
            <a:r>
              <a:rPr lang="en-US" sz="36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Detection of Diabetic Retinopathy using Deep Learning</a:t>
            </a:r>
            <a:br>
              <a:rPr lang="en-US" sz="3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accent6">
                  <a:lumMod val="75000"/>
                </a:schemeClr>
              </a:solidFill>
            </a:endParaRPr>
          </a:p>
        </p:txBody>
      </p:sp>
      <p:sp>
        <p:nvSpPr>
          <p:cNvPr id="3" name="Subtitle 2">
            <a:extLst>
              <a:ext uri="{FF2B5EF4-FFF2-40B4-BE49-F238E27FC236}">
                <a16:creationId xmlns:a16="http://schemas.microsoft.com/office/drawing/2014/main" id="{C09B3F6B-1EEF-4EDD-A2BD-985FC8758A2D}"/>
              </a:ext>
            </a:extLst>
          </p:cNvPr>
          <p:cNvSpPr>
            <a:spLocks noGrp="1"/>
          </p:cNvSpPr>
          <p:nvPr>
            <p:ph type="subTitle" idx="1"/>
          </p:nvPr>
        </p:nvSpPr>
        <p:spPr/>
        <p:txBody>
          <a:bodyPr>
            <a:normAutofit lnSpcReduction="10000"/>
          </a:bodyPr>
          <a:lstStyle/>
          <a:p>
            <a:pPr algn="l"/>
            <a:r>
              <a:rPr lang="en-US" dirty="0">
                <a:solidFill>
                  <a:schemeClr val="accent6">
                    <a:lumMod val="75000"/>
                  </a:schemeClr>
                </a:solidFill>
              </a:rPr>
              <a:t>Team Members :</a:t>
            </a:r>
          </a:p>
          <a:p>
            <a:pPr algn="l"/>
            <a:r>
              <a:rPr lang="en-US" dirty="0" err="1">
                <a:solidFill>
                  <a:schemeClr val="accent6">
                    <a:lumMod val="75000"/>
                  </a:schemeClr>
                </a:solidFill>
              </a:rPr>
              <a:t>Gonuguntla</a:t>
            </a:r>
            <a:r>
              <a:rPr lang="en-US" dirty="0">
                <a:solidFill>
                  <a:schemeClr val="accent6">
                    <a:lumMod val="75000"/>
                  </a:schemeClr>
                </a:solidFill>
              </a:rPr>
              <a:t> Venkata Sai Goutham</a:t>
            </a:r>
          </a:p>
          <a:p>
            <a:pPr algn="l"/>
            <a:r>
              <a:rPr lang="en-US" dirty="0">
                <a:solidFill>
                  <a:schemeClr val="accent6">
                    <a:lumMod val="75000"/>
                  </a:schemeClr>
                </a:solidFill>
              </a:rPr>
              <a:t>A20450688</a:t>
            </a:r>
          </a:p>
        </p:txBody>
      </p:sp>
    </p:spTree>
    <p:extLst>
      <p:ext uri="{BB962C8B-B14F-4D97-AF65-F5344CB8AC3E}">
        <p14:creationId xmlns:p14="http://schemas.microsoft.com/office/powerpoint/2010/main" val="275326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DF92C6-CD01-4719-AD72-ED8E8E453A1B}"/>
              </a:ext>
            </a:extLst>
          </p:cNvPr>
          <p:cNvSpPr txBox="1"/>
          <p:nvPr/>
        </p:nvSpPr>
        <p:spPr>
          <a:xfrm>
            <a:off x="318782" y="562062"/>
            <a:ext cx="41273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Model-3 Performance:</a:t>
            </a:r>
          </a:p>
        </p:txBody>
      </p:sp>
      <p:sp>
        <p:nvSpPr>
          <p:cNvPr id="6" name="TextBox 5">
            <a:extLst>
              <a:ext uri="{FF2B5EF4-FFF2-40B4-BE49-F238E27FC236}">
                <a16:creationId xmlns:a16="http://schemas.microsoft.com/office/drawing/2014/main" id="{3C236C71-C915-44CC-9962-5653DDD56344}"/>
              </a:ext>
            </a:extLst>
          </p:cNvPr>
          <p:cNvSpPr txBox="1"/>
          <p:nvPr/>
        </p:nvSpPr>
        <p:spPr>
          <a:xfrm>
            <a:off x="318782" y="1107347"/>
            <a:ext cx="273481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Train vs valid Accuracy</a:t>
            </a:r>
          </a:p>
          <a:p>
            <a:endParaRPr lang="en-US" dirty="0"/>
          </a:p>
        </p:txBody>
      </p:sp>
      <p:pic>
        <p:nvPicPr>
          <p:cNvPr id="7" name="Picture 6">
            <a:extLst>
              <a:ext uri="{FF2B5EF4-FFF2-40B4-BE49-F238E27FC236}">
                <a16:creationId xmlns:a16="http://schemas.microsoft.com/office/drawing/2014/main" id="{227B6037-2175-45B0-A07C-DA8CCF9C62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4982" y="1929631"/>
            <a:ext cx="4724400" cy="3352800"/>
          </a:xfrm>
          <a:prstGeom prst="rect">
            <a:avLst/>
          </a:prstGeom>
          <a:noFill/>
          <a:ln>
            <a:noFill/>
          </a:ln>
        </p:spPr>
      </p:pic>
    </p:spTree>
    <p:extLst>
      <p:ext uri="{BB962C8B-B14F-4D97-AF65-F5344CB8AC3E}">
        <p14:creationId xmlns:p14="http://schemas.microsoft.com/office/powerpoint/2010/main" val="16309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F131-7680-4F5A-8462-951691343B81}"/>
              </a:ext>
            </a:extLst>
          </p:cNvPr>
          <p:cNvSpPr>
            <a:spLocks noGrp="1"/>
          </p:cNvSpPr>
          <p:nvPr>
            <p:ph type="title"/>
          </p:nvPr>
        </p:nvSpPr>
        <p:spPr>
          <a:xfrm>
            <a:off x="677334" y="609600"/>
            <a:ext cx="7904604" cy="858473"/>
          </a:xfrm>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a:t>
            </a:r>
          </a:p>
        </p:txBody>
      </p:sp>
      <p:graphicFrame>
        <p:nvGraphicFramePr>
          <p:cNvPr id="4" name="Content Placeholder 3">
            <a:extLst>
              <a:ext uri="{FF2B5EF4-FFF2-40B4-BE49-F238E27FC236}">
                <a16:creationId xmlns:a16="http://schemas.microsoft.com/office/drawing/2014/main" id="{4144FC4A-BE93-4163-9C25-7DB8896952C2}"/>
              </a:ext>
            </a:extLst>
          </p:cNvPr>
          <p:cNvGraphicFramePr>
            <a:graphicFrameLocks noGrp="1"/>
          </p:cNvGraphicFramePr>
          <p:nvPr>
            <p:ph idx="1"/>
            <p:extLst>
              <p:ext uri="{D42A27DB-BD31-4B8C-83A1-F6EECF244321}">
                <p14:modId xmlns:p14="http://schemas.microsoft.com/office/powerpoint/2010/main" val="1727812291"/>
              </p:ext>
            </p:extLst>
          </p:nvPr>
        </p:nvGraphicFramePr>
        <p:xfrm>
          <a:off x="1048047" y="1996579"/>
          <a:ext cx="6107762" cy="2641697"/>
        </p:xfrm>
        <a:graphic>
          <a:graphicData uri="http://schemas.openxmlformats.org/drawingml/2006/table">
            <a:tbl>
              <a:tblPr firstRow="1" firstCol="1" bandRow="1">
                <a:tableStyleId>{5C22544A-7EE6-4342-B048-85BDC9FD1C3A}</a:tableStyleId>
              </a:tblPr>
              <a:tblGrid>
                <a:gridCol w="2249214">
                  <a:extLst>
                    <a:ext uri="{9D8B030D-6E8A-4147-A177-3AD203B41FA5}">
                      <a16:colId xmlns:a16="http://schemas.microsoft.com/office/drawing/2014/main" val="2532264231"/>
                    </a:ext>
                  </a:extLst>
                </a:gridCol>
                <a:gridCol w="3858548">
                  <a:extLst>
                    <a:ext uri="{9D8B030D-6E8A-4147-A177-3AD203B41FA5}">
                      <a16:colId xmlns:a16="http://schemas.microsoft.com/office/drawing/2014/main" val="4018633065"/>
                    </a:ext>
                  </a:extLst>
                </a:gridCol>
              </a:tblGrid>
              <a:tr h="612674">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885800"/>
                  </a:ext>
                </a:extLst>
              </a:tr>
              <a:tr h="612674">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Base Model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6818474"/>
                  </a:ext>
                </a:extLst>
              </a:tr>
              <a:tr h="612674">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Custom Inception v3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769831"/>
                  </a:ext>
                </a:extLst>
              </a:tr>
              <a:tr h="803675">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Custom inception v3 – data augmented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0025915"/>
                  </a:ext>
                </a:extLst>
              </a:tr>
            </a:tbl>
          </a:graphicData>
        </a:graphic>
      </p:graphicFrame>
    </p:spTree>
    <p:extLst>
      <p:ext uri="{BB962C8B-B14F-4D97-AF65-F5344CB8AC3E}">
        <p14:creationId xmlns:p14="http://schemas.microsoft.com/office/powerpoint/2010/main" val="30432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7511-69C2-4E39-8A0F-50E450889A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57C0B3-128C-4AEA-B483-5E49524DFBD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Detecting Diabetic Retinopathy using Deep Learning by </a:t>
            </a:r>
            <a:r>
              <a:rPr lang="en-US" dirty="0" err="1">
                <a:latin typeface="Times New Roman" panose="02020603050405020304" pitchFamily="18" charset="0"/>
                <a:cs typeface="Times New Roman" panose="02020603050405020304" pitchFamily="18" charset="0"/>
              </a:rPr>
              <a:t>Yashal</a:t>
            </a:r>
            <a:r>
              <a:rPr lang="en-US" dirty="0">
                <a:latin typeface="Times New Roman" panose="02020603050405020304" pitchFamily="18" charset="0"/>
                <a:cs typeface="Times New Roman" panose="02020603050405020304" pitchFamily="18" charset="0"/>
              </a:rPr>
              <a:t> Shakti Kanungo, Bhargav Srinivasan, Dr. Savita Choudhary.</a:t>
            </a:r>
          </a:p>
          <a:p>
            <a:r>
              <a:rPr lang="en-US" i="0" dirty="0">
                <a:solidFill>
                  <a:srgbClr val="333333"/>
                </a:solidFill>
                <a:effectLst/>
                <a:latin typeface="Times New Roman" panose="02020603050405020304" pitchFamily="18" charset="0"/>
                <a:cs typeface="Times New Roman" panose="02020603050405020304" pitchFamily="18" charset="0"/>
              </a:rPr>
              <a:t>Rethinking the Inception Architecture for Computer Vision by Christian Szeged, Vincent </a:t>
            </a:r>
            <a:r>
              <a:rPr lang="en-US" i="0" dirty="0" err="1">
                <a:solidFill>
                  <a:srgbClr val="333333"/>
                </a:solidFill>
                <a:effectLst/>
                <a:latin typeface="Times New Roman" panose="02020603050405020304" pitchFamily="18" charset="0"/>
                <a:cs typeface="Times New Roman" panose="02020603050405020304" pitchFamily="18" charset="0"/>
              </a:rPr>
              <a:t>Vanhoucke</a:t>
            </a:r>
            <a:r>
              <a:rPr lang="en-US" dirty="0">
                <a:solidFill>
                  <a:srgbClr val="333333"/>
                </a:solidFill>
                <a:latin typeface="Times New Roman" panose="02020603050405020304" pitchFamily="18" charset="0"/>
                <a:cs typeface="Times New Roman" panose="02020603050405020304" pitchFamily="18" charset="0"/>
              </a:rPr>
              <a:t>, </a:t>
            </a:r>
            <a:r>
              <a:rPr lang="en-US" i="0" dirty="0">
                <a:solidFill>
                  <a:srgbClr val="333333"/>
                </a:solidFill>
                <a:effectLst/>
                <a:latin typeface="Times New Roman" panose="02020603050405020304" pitchFamily="18" charset="0"/>
                <a:cs typeface="Times New Roman" panose="02020603050405020304" pitchFamily="18" charset="0"/>
              </a:rPr>
              <a:t>Sergey </a:t>
            </a:r>
            <a:r>
              <a:rPr lang="en-US" i="0" dirty="0" err="1">
                <a:solidFill>
                  <a:srgbClr val="333333"/>
                </a:solidFill>
                <a:effectLst/>
                <a:latin typeface="Times New Roman" panose="02020603050405020304" pitchFamily="18" charset="0"/>
                <a:cs typeface="Times New Roman" panose="02020603050405020304" pitchFamily="18" charset="0"/>
              </a:rPr>
              <a:t>Ioffe</a:t>
            </a:r>
            <a:r>
              <a:rPr lang="en-US" dirty="0">
                <a:solidFill>
                  <a:srgbClr val="333333"/>
                </a:solidFill>
                <a:latin typeface="Times New Roman" panose="02020603050405020304" pitchFamily="18" charset="0"/>
                <a:cs typeface="Times New Roman" panose="02020603050405020304" pitchFamily="18" charset="0"/>
              </a:rPr>
              <a:t>, </a:t>
            </a:r>
            <a:r>
              <a:rPr lang="en-US" i="0" dirty="0">
                <a:solidFill>
                  <a:srgbClr val="333333"/>
                </a:solidFill>
                <a:effectLst/>
                <a:latin typeface="Times New Roman" panose="02020603050405020304" pitchFamily="18" charset="0"/>
                <a:cs typeface="Times New Roman" panose="02020603050405020304" pitchFamily="18" charset="0"/>
              </a:rPr>
              <a:t>Jon </a:t>
            </a:r>
            <a:r>
              <a:rPr lang="en-US" i="0" dirty="0" err="1">
                <a:solidFill>
                  <a:srgbClr val="333333"/>
                </a:solidFill>
                <a:effectLst/>
                <a:latin typeface="Times New Roman" panose="02020603050405020304" pitchFamily="18" charset="0"/>
                <a:cs typeface="Times New Roman" panose="02020603050405020304" pitchFamily="18" charset="0"/>
              </a:rPr>
              <a:t>Shlens</a:t>
            </a:r>
            <a:r>
              <a:rPr lang="en-US" dirty="0">
                <a:solidFill>
                  <a:srgbClr val="333333"/>
                </a:solidFill>
                <a:latin typeface="Times New Roman" panose="02020603050405020304" pitchFamily="18" charset="0"/>
                <a:cs typeface="Times New Roman" panose="02020603050405020304" pitchFamily="18" charset="0"/>
              </a:rPr>
              <a:t>,</a:t>
            </a:r>
            <a:r>
              <a:rPr lang="en-US" i="0" dirty="0">
                <a:solidFill>
                  <a:srgbClr val="333333"/>
                </a:solidFill>
                <a:effectLst/>
                <a:latin typeface="Times New Roman" panose="02020603050405020304" pitchFamily="18" charset="0"/>
                <a:cs typeface="Times New Roman" panose="02020603050405020304" pitchFamily="18" charset="0"/>
              </a:rPr>
              <a:t> Zbigniew </a:t>
            </a:r>
            <a:r>
              <a:rPr lang="en-US" i="0" dirty="0" err="1">
                <a:solidFill>
                  <a:srgbClr val="333333"/>
                </a:solidFill>
                <a:effectLst/>
                <a:latin typeface="Times New Roman" panose="02020603050405020304" pitchFamily="18" charset="0"/>
                <a:cs typeface="Times New Roman" panose="02020603050405020304" pitchFamily="18" charset="0"/>
              </a:rPr>
              <a:t>Wojna</a:t>
            </a:r>
            <a:r>
              <a:rPr lang="en-US" dirty="0">
                <a:solidFill>
                  <a:srgbClr val="333333"/>
                </a:solidFill>
                <a:latin typeface="Times New Roman" panose="02020603050405020304" pitchFamily="18" charset="0"/>
                <a:cs typeface="Times New Roman" panose="02020603050405020304" pitchFamily="18" charset="0"/>
              </a:rPr>
              <a:t>.</a:t>
            </a:r>
            <a:endParaRPr lang="en-US" i="0" dirty="0">
              <a:solidFill>
                <a:srgbClr val="333333"/>
              </a:solidFill>
              <a:effectLst/>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68002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F0446-9F0C-4845-AC76-94A3DA20A592}"/>
              </a:ext>
            </a:extLst>
          </p:cNvPr>
          <p:cNvSpPr>
            <a:spLocks noGrp="1"/>
          </p:cNvSpPr>
          <p:nvPr>
            <p:ph idx="1"/>
          </p:nvPr>
        </p:nvSpPr>
        <p:spPr/>
        <p:txBody>
          <a:bodyPr>
            <a:normAutofit/>
          </a:bodyPr>
          <a:lstStyle/>
          <a:p>
            <a:pPr marL="0" indent="0" algn="ctr">
              <a:buNone/>
            </a:pPr>
            <a:r>
              <a:rPr lang="en-US" sz="8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94026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B571-4D8D-4876-8E2D-4507B87B57A4}"/>
              </a:ext>
            </a:extLst>
          </p:cNvPr>
          <p:cNvSpPr>
            <a:spLocks noGrp="1"/>
          </p:cNvSpPr>
          <p:nvPr>
            <p:ph type="title"/>
          </p:nvPr>
        </p:nvSpPr>
        <p:spPr>
          <a:xfrm>
            <a:off x="677334" y="609600"/>
            <a:ext cx="6352640" cy="715861"/>
          </a:xfrm>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What is Diabetic Retinopathy?</a:t>
            </a:r>
          </a:p>
        </p:txBody>
      </p:sp>
      <p:sp>
        <p:nvSpPr>
          <p:cNvPr id="3" name="Content Placeholder 2">
            <a:extLst>
              <a:ext uri="{FF2B5EF4-FFF2-40B4-BE49-F238E27FC236}">
                <a16:creationId xmlns:a16="http://schemas.microsoft.com/office/drawing/2014/main" id="{D1546CD9-EC4F-4554-A643-D388A6F7269A}"/>
              </a:ext>
            </a:extLst>
          </p:cNvPr>
          <p:cNvSpPr>
            <a:spLocks noGrp="1"/>
          </p:cNvSpPr>
          <p:nvPr>
            <p:ph idx="1"/>
          </p:nvPr>
        </p:nvSpPr>
        <p:spPr>
          <a:xfrm>
            <a:off x="489357" y="1632082"/>
            <a:ext cx="9053895" cy="2403023"/>
          </a:xfrm>
        </p:spPr>
        <p:txBody>
          <a:bodyPr>
            <a:normAutofit fontScale="32500" lnSpcReduction="20000"/>
          </a:bodyPr>
          <a:lstStyle/>
          <a:p>
            <a:pPr>
              <a:buSzPct val="100000"/>
              <a:buFont typeface="Arial" panose="020B0604020202020204" pitchFamily="34" charset="0"/>
              <a:buChar char="•"/>
            </a:pPr>
            <a:r>
              <a:rPr lang="en-US" sz="6400" b="0" i="0" dirty="0">
                <a:solidFill>
                  <a:srgbClr val="000000"/>
                </a:solidFill>
                <a:effectLst/>
                <a:latin typeface="Times New Roman" panose="02020603050405020304" pitchFamily="18" charset="0"/>
                <a:cs typeface="Times New Roman" panose="02020603050405020304" pitchFamily="18" charset="0"/>
              </a:rPr>
              <a:t>Diabetic retinopathy is a serious sight-threatening complication of diabetes.</a:t>
            </a:r>
          </a:p>
          <a:p>
            <a:pPr>
              <a:buSzPct val="100000"/>
              <a:buFont typeface="Arial" panose="020B0604020202020204" pitchFamily="34" charset="0"/>
              <a:buChar char="•"/>
            </a:pPr>
            <a:r>
              <a:rPr lang="en-US" sz="6400" b="0" i="0" dirty="0">
                <a:solidFill>
                  <a:srgbClr val="232323"/>
                </a:solidFill>
                <a:effectLst/>
                <a:latin typeface="Times New Roman" panose="02020603050405020304" pitchFamily="18" charset="0"/>
                <a:cs typeface="Times New Roman" panose="02020603050405020304" pitchFamily="18" charset="0"/>
              </a:rPr>
              <a:t>Diabetic retinopathy (DR) is one of the most important causes of visual loss worldwide and is the principal cause of impaired vision in patients between 25 and 74 years of age. </a:t>
            </a:r>
          </a:p>
          <a:p>
            <a:pPr>
              <a:buSzPct val="100000"/>
              <a:buFont typeface="Arial" panose="020B0604020202020204" pitchFamily="34" charset="0"/>
              <a:buChar char="•"/>
            </a:pPr>
            <a:r>
              <a:rPr lang="en-US" sz="6400" b="0" i="0" dirty="0">
                <a:solidFill>
                  <a:srgbClr val="232323"/>
                </a:solidFill>
                <a:effectLst/>
                <a:latin typeface="Times New Roman" panose="02020603050405020304" pitchFamily="18" charset="0"/>
                <a:cs typeface="Times New Roman" panose="02020603050405020304" pitchFamily="18" charset="0"/>
              </a:rPr>
              <a:t>The vast majority of patients who develop DR have no symptoms until the very late stages</a:t>
            </a:r>
            <a:endParaRPr lang="en-US" sz="6400" b="0" i="0" dirty="0">
              <a:solidFill>
                <a:srgbClr val="000000"/>
              </a:solidFill>
              <a:effectLst/>
              <a:latin typeface="Times New Roman" panose="02020603050405020304" pitchFamily="18" charset="0"/>
              <a:cs typeface="Times New Roman" panose="02020603050405020304" pitchFamily="18" charset="0"/>
            </a:endParaRPr>
          </a:p>
          <a:p>
            <a:pPr>
              <a:buSzPct val="100000"/>
              <a:buFont typeface="Arial" panose="020B0604020202020204" pitchFamily="34" charset="0"/>
              <a:buChar char="•"/>
            </a:pPr>
            <a:endParaRPr lang="en-US" sz="6400" dirty="0">
              <a:solidFill>
                <a:srgbClr val="000000"/>
              </a:solidFill>
              <a:latin typeface="Times New Roman" panose="02020603050405020304" pitchFamily="18" charset="0"/>
              <a:cs typeface="Times New Roman" panose="02020603050405020304" pitchFamily="18" charset="0"/>
            </a:endParaRPr>
          </a:p>
          <a:p>
            <a:pPr marL="0" indent="0">
              <a:buSzPct val="100000"/>
              <a:buNone/>
            </a:pPr>
            <a:endParaRPr lang="en-US" sz="6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1026" name="Picture 2" descr="Google researchers use deep learning to detect diabetic retinopathy with  upwards of 90 percent accuracy | MobiHealthNews">
            <a:extLst>
              <a:ext uri="{FF2B5EF4-FFF2-40B4-BE49-F238E27FC236}">
                <a16:creationId xmlns:a16="http://schemas.microsoft.com/office/drawing/2014/main" id="{CBCB054E-198F-4844-87AD-43B63F73E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135" y="3788751"/>
            <a:ext cx="6128508" cy="344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CA5A-27F5-49BE-AD0E-C4D73443EAD1}"/>
              </a:ext>
            </a:extLst>
          </p:cNvPr>
          <p:cNvSpPr>
            <a:spLocks noGrp="1"/>
          </p:cNvSpPr>
          <p:nvPr>
            <p:ph type="title"/>
          </p:nvPr>
        </p:nvSpPr>
        <p:spPr>
          <a:xfrm>
            <a:off x="677334" y="609600"/>
            <a:ext cx="8596668" cy="707472"/>
          </a:xfrm>
        </p:spPr>
        <p:txBody>
          <a:bodyPr>
            <a:normAutofit fontScale="90000"/>
          </a:bodyPr>
          <a:lstStyle/>
          <a:p>
            <a:pPr algn="ctr"/>
            <a:r>
              <a:rPr lang="en-US" sz="3600" b="1" i="0" dirty="0">
                <a:solidFill>
                  <a:schemeClr val="accent6">
                    <a:lumMod val="75000"/>
                  </a:schemeClr>
                </a:solidFill>
                <a:effectLst/>
                <a:latin typeface="Times New Roman" panose="02020603050405020304" pitchFamily="18" charset="0"/>
                <a:cs typeface="Times New Roman" panose="02020603050405020304" pitchFamily="18" charset="0"/>
              </a:rPr>
              <a:t>Problem Statement</a:t>
            </a:r>
            <a:br>
              <a:rPr lang="en-US" sz="3600" b="1" i="0" dirty="0">
                <a:solidFill>
                  <a:schemeClr val="accent6">
                    <a:lumMod val="75000"/>
                  </a:schemeClr>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364E889-70B9-416D-B0AE-13AD5CD5958B}"/>
              </a:ext>
            </a:extLst>
          </p:cNvPr>
          <p:cNvSpPr>
            <a:spLocks noGrp="1"/>
          </p:cNvSpPr>
          <p:nvPr>
            <p:ph idx="1"/>
          </p:nvPr>
        </p:nvSpPr>
        <p:spPr>
          <a:xfrm>
            <a:off x="234892" y="1439136"/>
            <a:ext cx="8976220" cy="1790625"/>
          </a:xfrm>
        </p:spPr>
        <p:txBody>
          <a:bodyPr>
            <a:normAutofit fontScale="92500" lnSpcReduction="10000"/>
          </a:bodyPr>
          <a:lstStyle/>
          <a:p>
            <a:pPr marL="0" indent="0">
              <a:buSzPct val="100000"/>
              <a:buNone/>
            </a:pPr>
            <a:r>
              <a:rPr lang="en-US" sz="1800" b="0" i="0" dirty="0">
                <a:solidFill>
                  <a:srgbClr val="000000"/>
                </a:solidFill>
                <a:effectLst/>
                <a:latin typeface="Times New Roman" panose="02020603050405020304" pitchFamily="18" charset="0"/>
                <a:cs typeface="Times New Roman" panose="02020603050405020304" pitchFamily="18" charset="0"/>
              </a:rPr>
              <a:t>The leading cause of blindness is diabetic retinopathy, millions of people are affected by this disease. One out of two people having diabetics suffer from diabetic retinopathy. </a:t>
            </a:r>
          </a:p>
          <a:p>
            <a:pPr marL="0" indent="0">
              <a:buSzPct val="100000"/>
              <a:buNone/>
            </a:pPr>
            <a:r>
              <a:rPr lang="en-US" sz="1800" b="0" i="0" dirty="0">
                <a:solidFill>
                  <a:srgbClr val="000000"/>
                </a:solidFill>
                <a:effectLst/>
                <a:latin typeface="Times New Roman" panose="02020603050405020304" pitchFamily="18" charset="0"/>
                <a:cs typeface="Times New Roman" panose="02020603050405020304" pitchFamily="18" charset="0"/>
              </a:rPr>
              <a:t>Currently, in India technicians capture the images and rely on the highly-trained doctors to diagnose diabetic retinopathy by studying the fundus images whereas manually checking the fundus images is time consuming and costly.</a:t>
            </a:r>
          </a:p>
          <a:p>
            <a:pPr marL="0" indent="0">
              <a:buSzPct val="100000"/>
              <a:buNone/>
            </a:pPr>
            <a:r>
              <a:rPr lang="en-US" sz="1800" b="0" i="0" dirty="0">
                <a:solidFill>
                  <a:srgbClr val="000000"/>
                </a:solidFill>
                <a:effectLst/>
                <a:latin typeface="Times New Roman" panose="02020603050405020304" pitchFamily="18" charset="0"/>
                <a:cs typeface="Times New Roman" panose="02020603050405020304" pitchFamily="18" charset="0"/>
              </a:rPr>
              <a:t>It takes lots of knowledge and effort for a human to diagnose retinopathy in early stages </a:t>
            </a:r>
          </a:p>
          <a:p>
            <a:endParaRPr lang="en-US" dirty="0"/>
          </a:p>
        </p:txBody>
      </p:sp>
      <p:sp>
        <p:nvSpPr>
          <p:cNvPr id="4" name="TextBox 3">
            <a:extLst>
              <a:ext uri="{FF2B5EF4-FFF2-40B4-BE49-F238E27FC236}">
                <a16:creationId xmlns:a16="http://schemas.microsoft.com/office/drawing/2014/main" id="{B24B91F4-83DE-4112-B670-E347CE81793A}"/>
              </a:ext>
            </a:extLst>
          </p:cNvPr>
          <p:cNvSpPr txBox="1"/>
          <p:nvPr/>
        </p:nvSpPr>
        <p:spPr>
          <a:xfrm>
            <a:off x="356505" y="3699545"/>
            <a:ext cx="8976220" cy="2485232"/>
          </a:xfrm>
          <a:prstGeom prst="rect">
            <a:avLst/>
          </a:prstGeom>
          <a:noFill/>
        </p:spPr>
        <p:txBody>
          <a:bodyPr wrap="square" rtlCol="0">
            <a:spAutoFit/>
          </a:bodyPr>
          <a:lstStyle/>
          <a:p>
            <a:pPr marL="0" marR="0" algn="ctr">
              <a:lnSpc>
                <a:spcPct val="107000"/>
              </a:lnSpc>
              <a:spcBef>
                <a:spcPts val="0"/>
              </a:spcBef>
              <a:spcAft>
                <a:spcPts val="800"/>
              </a:spcAft>
            </a:pPr>
            <a:r>
              <a:rPr lang="en-US" sz="3200" b="1"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Proposed Solution</a:t>
            </a:r>
          </a:p>
          <a:p>
            <a:pPr marL="0" marR="0">
              <a:lnSpc>
                <a:spcPct val="107000"/>
              </a:lnSpc>
              <a:spcBef>
                <a:spcPts val="0"/>
              </a:spcBef>
              <a:spcAft>
                <a:spcPts val="800"/>
              </a:spcAft>
            </a:pPr>
            <a:r>
              <a:rPr lang="en-US" sz="1700" dirty="0">
                <a:solidFill>
                  <a:srgbClr val="000000"/>
                </a:solidFill>
                <a:latin typeface="Times New Roman" panose="02020603050405020304" pitchFamily="18" charset="0"/>
                <a:cs typeface="Times New Roman" panose="02020603050405020304" pitchFamily="18" charset="0"/>
              </a:rPr>
              <a:t>In order to overcome above problem we can implement convolutional neural network a deep learning algorithm which can take image as input and classify the severity of disease.</a:t>
            </a:r>
          </a:p>
          <a:p>
            <a:pPr marL="0" marR="0" algn="just">
              <a:lnSpc>
                <a:spcPct val="107000"/>
              </a:lnSpc>
              <a:spcBef>
                <a:spcPts val="0"/>
              </a:spcBef>
              <a:spcAft>
                <a:spcPts val="800"/>
              </a:spcAft>
            </a:pPr>
            <a:r>
              <a:rPr lang="en-US" sz="1700" dirty="0">
                <a:solidFill>
                  <a:srgbClr val="000000"/>
                </a:solidFill>
                <a:latin typeface="Times New Roman" panose="02020603050405020304" pitchFamily="18" charset="0"/>
                <a:cs typeface="Times New Roman" panose="02020603050405020304" pitchFamily="18" charset="0"/>
              </a:rPr>
              <a:t>In this process, Kaggle has created a competition </a:t>
            </a:r>
            <a:r>
              <a:rPr lang="en-US" sz="1700" b="1" dirty="0">
                <a:solidFill>
                  <a:srgbClr val="000000"/>
                </a:solidFill>
                <a:latin typeface="Times New Roman" panose="02020603050405020304" pitchFamily="18" charset="0"/>
                <a:cs typeface="Times New Roman" panose="02020603050405020304" pitchFamily="18" charset="0"/>
              </a:rPr>
              <a:t>Asia Pacific Tele-Ophthalmology Society (APTOS)</a:t>
            </a:r>
            <a:r>
              <a:rPr lang="en-US" sz="1700" dirty="0">
                <a:solidFill>
                  <a:srgbClr val="000000"/>
                </a:solidFill>
                <a:latin typeface="Times New Roman" panose="02020603050405020304" pitchFamily="18" charset="0"/>
                <a:cs typeface="Times New Roman" panose="02020603050405020304" pitchFamily="18" charset="0"/>
              </a:rPr>
              <a:t> sponsored blindness detection, </a:t>
            </a:r>
            <a:r>
              <a:rPr lang="en-US" sz="1700" b="1" dirty="0">
                <a:solidFill>
                  <a:srgbClr val="000000"/>
                </a:solidFill>
                <a:latin typeface="Times New Roman" panose="02020603050405020304" pitchFamily="18" charset="0"/>
                <a:cs typeface="Times New Roman" panose="02020603050405020304" pitchFamily="18" charset="0"/>
              </a:rPr>
              <a:t>California Health Care Foundation [CHCF] </a:t>
            </a:r>
            <a:r>
              <a:rPr lang="en-US" sz="1700" dirty="0">
                <a:solidFill>
                  <a:srgbClr val="000000"/>
                </a:solidFill>
                <a:latin typeface="Times New Roman" panose="02020603050405020304" pitchFamily="18" charset="0"/>
                <a:cs typeface="Times New Roman" panose="02020603050405020304" pitchFamily="18" charset="0"/>
              </a:rPr>
              <a:t>sponsored Diabetic Retinopathy Detection competition by providing around 3662 scans of eye fundus to train and test the model.</a:t>
            </a:r>
          </a:p>
        </p:txBody>
      </p:sp>
    </p:spTree>
    <p:extLst>
      <p:ext uri="{BB962C8B-B14F-4D97-AF65-F5344CB8AC3E}">
        <p14:creationId xmlns:p14="http://schemas.microsoft.com/office/powerpoint/2010/main" val="135614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2571-830C-43AB-BE49-4D0F03485739}"/>
              </a:ext>
            </a:extLst>
          </p:cNvPr>
          <p:cNvSpPr>
            <a:spLocks noGrp="1"/>
          </p:cNvSpPr>
          <p:nvPr>
            <p:ph type="title"/>
          </p:nvPr>
        </p:nvSpPr>
        <p:spPr>
          <a:xfrm>
            <a:off x="475998" y="592822"/>
            <a:ext cx="1092743" cy="422246"/>
          </a:xfrm>
        </p:spPr>
        <p:txBody>
          <a:bodyPr>
            <a:normAutofit fontScale="90000"/>
          </a:bodyPr>
          <a:lstStyle/>
          <a:p>
            <a:pPr marL="0" marR="0">
              <a:lnSpc>
                <a:spcPct val="107000"/>
              </a:lnSpc>
              <a:spcBef>
                <a:spcPts val="0"/>
              </a:spcBef>
              <a:spcAft>
                <a:spcPts val="800"/>
              </a:spcAft>
            </a:pPr>
            <a:r>
              <a:rPr lang="en-US" sz="3200" b="1" dirty="0">
                <a:solidFill>
                  <a:schemeClr val="accent6">
                    <a:lumMod val="75000"/>
                  </a:schemeClr>
                </a:solidFill>
                <a:latin typeface="Times New Roman" panose="02020603050405020304" pitchFamily="18" charset="0"/>
                <a:cs typeface="Times New Roman" panose="02020603050405020304" pitchFamily="18" charset="0"/>
              </a:rPr>
              <a:t>Data:</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3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822858-2B9E-4693-9DD8-439DE9382E63}"/>
              </a:ext>
            </a:extLst>
          </p:cNvPr>
          <p:cNvSpPr txBox="1"/>
          <p:nvPr/>
        </p:nvSpPr>
        <p:spPr>
          <a:xfrm>
            <a:off x="1568741" y="705926"/>
            <a:ext cx="8825219" cy="3561296"/>
          </a:xfrm>
          <a:prstGeom prst="rect">
            <a:avLst/>
          </a:prstGeom>
          <a:noFill/>
        </p:spPr>
        <p:txBody>
          <a:bodyPr wrap="square" rtlCol="0">
            <a:spAutoFit/>
          </a:bodyPr>
          <a:lstStyle/>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Kaggle dataset is used  which is of 9.52GB in size and contains 3662 train and test fundus images. </a:t>
            </a: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are 5 target labels ranging from 0 to 4 which tells the severity of diabetic retinopathy by seeing the fundus images. </a:t>
            </a: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These numerical labels are encoded as categories which are given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 : 'No DR',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 'Mild',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 'Moderate',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 'Severe',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 'Proliferative DR'}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607E356-A7AF-47BE-8F2E-D9FD438258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49944" y="2486574"/>
            <a:ext cx="5021580" cy="3528060"/>
          </a:xfrm>
          <a:prstGeom prst="rect">
            <a:avLst/>
          </a:prstGeom>
          <a:noFill/>
          <a:ln>
            <a:noFill/>
          </a:ln>
        </p:spPr>
      </p:pic>
    </p:spTree>
    <p:extLst>
      <p:ext uri="{BB962C8B-B14F-4D97-AF65-F5344CB8AC3E}">
        <p14:creationId xmlns:p14="http://schemas.microsoft.com/office/powerpoint/2010/main" val="358469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4E237D-09D8-486B-9EAB-082ACBF448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6667" y="2649984"/>
            <a:ext cx="4358640" cy="4057015"/>
          </a:xfrm>
          <a:prstGeom prst="rect">
            <a:avLst/>
          </a:prstGeom>
          <a:noFill/>
          <a:ln>
            <a:noFill/>
          </a:ln>
        </p:spPr>
      </p:pic>
      <p:sp>
        <p:nvSpPr>
          <p:cNvPr id="5" name="TextBox 4">
            <a:extLst>
              <a:ext uri="{FF2B5EF4-FFF2-40B4-BE49-F238E27FC236}">
                <a16:creationId xmlns:a16="http://schemas.microsoft.com/office/drawing/2014/main" id="{63AA32A5-1CB8-4141-A36B-78EAF096A156}"/>
              </a:ext>
            </a:extLst>
          </p:cNvPr>
          <p:cNvSpPr txBox="1"/>
          <p:nvPr/>
        </p:nvSpPr>
        <p:spPr>
          <a:xfrm>
            <a:off x="167779" y="511133"/>
            <a:ext cx="8187656" cy="2339102"/>
          </a:xfrm>
          <a:prstGeom prst="rect">
            <a:avLst/>
          </a:prstGeom>
          <a:noFill/>
        </p:spPr>
        <p:txBody>
          <a:bodyPr wrap="square" rtlCol="0">
            <a:spAutoFit/>
          </a:bodyPr>
          <a:lstStyle/>
          <a:p>
            <a:r>
              <a:rPr lang="en-US" sz="2000" b="1" dirty="0">
                <a:solidFill>
                  <a:schemeClr val="accent6">
                    <a:lumMod val="75000"/>
                  </a:schemeClr>
                </a:solidFill>
                <a:latin typeface="Times New Roman" panose="02020603050405020304" pitchFamily="18" charset="0"/>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I have applied stratified data sampling method and splits are defined as below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2453 images for training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1209 images for validation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1928 images for test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Below image represents a sample of training dataset using </a:t>
            </a:r>
            <a:r>
              <a:rPr lang="en-US" dirty="0" err="1">
                <a:latin typeface="Times New Roman" panose="02020603050405020304" pitchFamily="18" charset="0"/>
                <a:cs typeface="Times New Roman" panose="02020603050405020304" pitchFamily="18" charset="0"/>
              </a:rPr>
              <a:t>ImageDataGenerator</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1318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2D718-A02C-4AA3-9E87-7824359FB305}"/>
              </a:ext>
            </a:extLst>
          </p:cNvPr>
          <p:cNvSpPr txBox="1"/>
          <p:nvPr/>
        </p:nvSpPr>
        <p:spPr>
          <a:xfrm>
            <a:off x="536895" y="453006"/>
            <a:ext cx="4840448" cy="646331"/>
          </a:xfrm>
          <a:prstGeom prst="rect">
            <a:avLst/>
          </a:prstGeom>
          <a:noFill/>
        </p:spPr>
        <p:txBody>
          <a:bodyPr wrap="square" rtlCol="0">
            <a:spAutoFit/>
          </a:bodyPr>
          <a:lstStyle/>
          <a:p>
            <a:r>
              <a:rPr lang="en-US" sz="3600" b="1" dirty="0">
                <a:solidFill>
                  <a:schemeClr val="accent6">
                    <a:lumMod val="75000"/>
                  </a:schemeClr>
                </a:solidFill>
                <a:latin typeface="Times New Roman" panose="02020603050405020304" pitchFamily="18" charset="0"/>
                <a:cs typeface="Times New Roman" panose="02020603050405020304" pitchFamily="18" charset="0"/>
              </a:rPr>
              <a:t>Model Building</a:t>
            </a:r>
          </a:p>
        </p:txBody>
      </p:sp>
      <p:sp>
        <p:nvSpPr>
          <p:cNvPr id="5" name="TextBox 4">
            <a:extLst>
              <a:ext uri="{FF2B5EF4-FFF2-40B4-BE49-F238E27FC236}">
                <a16:creationId xmlns:a16="http://schemas.microsoft.com/office/drawing/2014/main" id="{A3D5FDAC-32BD-429E-871B-6C51F5D1A628}"/>
              </a:ext>
            </a:extLst>
          </p:cNvPr>
          <p:cNvSpPr txBox="1"/>
          <p:nvPr/>
        </p:nvSpPr>
        <p:spPr>
          <a:xfrm>
            <a:off x="612396" y="1099337"/>
            <a:ext cx="13925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Model-1:</a:t>
            </a:r>
          </a:p>
        </p:txBody>
      </p:sp>
      <p:pic>
        <p:nvPicPr>
          <p:cNvPr id="6" name="Picture 5">
            <a:extLst>
              <a:ext uri="{FF2B5EF4-FFF2-40B4-BE49-F238E27FC236}">
                <a16:creationId xmlns:a16="http://schemas.microsoft.com/office/drawing/2014/main" id="{FD60298B-00E3-4EEB-B36F-D1D181D27892}"/>
              </a:ext>
            </a:extLst>
          </p:cNvPr>
          <p:cNvPicPr/>
          <p:nvPr/>
        </p:nvPicPr>
        <p:blipFill>
          <a:blip r:embed="rId2"/>
          <a:stretch>
            <a:fillRect/>
          </a:stretch>
        </p:blipFill>
        <p:spPr>
          <a:xfrm>
            <a:off x="959842" y="1864651"/>
            <a:ext cx="5943600" cy="1574165"/>
          </a:xfrm>
          <a:prstGeom prst="rect">
            <a:avLst/>
          </a:prstGeom>
        </p:spPr>
      </p:pic>
      <p:pic>
        <p:nvPicPr>
          <p:cNvPr id="7" name="Picture 6">
            <a:extLst>
              <a:ext uri="{FF2B5EF4-FFF2-40B4-BE49-F238E27FC236}">
                <a16:creationId xmlns:a16="http://schemas.microsoft.com/office/drawing/2014/main" id="{1A292D3B-5D58-4E7E-BA1A-4DCB5122A86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6954" y="3720128"/>
            <a:ext cx="4800600" cy="3352800"/>
          </a:xfrm>
          <a:prstGeom prst="rect">
            <a:avLst/>
          </a:prstGeom>
          <a:noFill/>
          <a:ln>
            <a:noFill/>
          </a:ln>
        </p:spPr>
      </p:pic>
      <p:sp>
        <p:nvSpPr>
          <p:cNvPr id="8" name="TextBox 7">
            <a:extLst>
              <a:ext uri="{FF2B5EF4-FFF2-40B4-BE49-F238E27FC236}">
                <a16:creationId xmlns:a16="http://schemas.microsoft.com/office/drawing/2014/main" id="{BD512324-A1AE-4B4F-A530-3C65AE17041F}"/>
              </a:ext>
            </a:extLst>
          </p:cNvPr>
          <p:cNvSpPr txBox="1"/>
          <p:nvPr/>
        </p:nvSpPr>
        <p:spPr>
          <a:xfrm>
            <a:off x="0" y="1461472"/>
            <a:ext cx="1094763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Model architecture: The architecture consists of couple of convolutional layers, max pooling before a fully connected dense layer</a:t>
            </a:r>
          </a:p>
        </p:txBody>
      </p:sp>
      <p:sp>
        <p:nvSpPr>
          <p:cNvPr id="9" name="TextBox 8">
            <a:extLst>
              <a:ext uri="{FF2B5EF4-FFF2-40B4-BE49-F238E27FC236}">
                <a16:creationId xmlns:a16="http://schemas.microsoft.com/office/drawing/2014/main" id="{EEA61BB8-9FFD-4C70-9345-AD5008397465}"/>
              </a:ext>
            </a:extLst>
          </p:cNvPr>
          <p:cNvSpPr txBox="1"/>
          <p:nvPr/>
        </p:nvSpPr>
        <p:spPr>
          <a:xfrm>
            <a:off x="83890" y="3656901"/>
            <a:ext cx="223986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Model Performance</a:t>
            </a:r>
          </a:p>
        </p:txBody>
      </p:sp>
    </p:spTree>
    <p:extLst>
      <p:ext uri="{BB962C8B-B14F-4D97-AF65-F5344CB8AC3E}">
        <p14:creationId xmlns:p14="http://schemas.microsoft.com/office/powerpoint/2010/main" val="131014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3F726-1374-4525-8E24-962DA26803E6}"/>
              </a:ext>
            </a:extLst>
          </p:cNvPr>
          <p:cNvSpPr txBox="1"/>
          <p:nvPr/>
        </p:nvSpPr>
        <p:spPr>
          <a:xfrm>
            <a:off x="402672" y="536895"/>
            <a:ext cx="2902590" cy="707886"/>
          </a:xfrm>
          <a:prstGeom prst="rect">
            <a:avLst/>
          </a:prstGeom>
          <a:noFill/>
        </p:spPr>
        <p:txBody>
          <a:bodyPr wrap="square" rtlCol="0">
            <a:spAutoFit/>
          </a:bodyPr>
          <a:lstStyle/>
          <a:p>
            <a:r>
              <a:rPr lang="en-US" sz="2000" dirty="0">
                <a:solidFill>
                  <a:schemeClr val="accent6">
                    <a:lumMod val="75000"/>
                  </a:schemeClr>
                </a:solidFill>
                <a:latin typeface="Times New Roman" panose="02020603050405020304" pitchFamily="18" charset="0"/>
                <a:cs typeface="Times New Roman" panose="02020603050405020304" pitchFamily="18" charset="0"/>
              </a:rPr>
              <a:t>Model 2</a:t>
            </a:r>
          </a:p>
          <a:p>
            <a:r>
              <a:rPr lang="en-US" sz="2000" dirty="0">
                <a:latin typeface="Times New Roman" panose="02020603050405020304" pitchFamily="18" charset="0"/>
                <a:cs typeface="Times New Roman" panose="02020603050405020304" pitchFamily="18" charset="0"/>
              </a:rPr>
              <a:t>Inception Architecture:</a:t>
            </a:r>
          </a:p>
        </p:txBody>
      </p:sp>
      <p:pic>
        <p:nvPicPr>
          <p:cNvPr id="5" name="Picture 4">
            <a:extLst>
              <a:ext uri="{FF2B5EF4-FFF2-40B4-BE49-F238E27FC236}">
                <a16:creationId xmlns:a16="http://schemas.microsoft.com/office/drawing/2014/main" id="{561CE7C4-168E-490B-B5C2-F15D849CC5E4}"/>
              </a:ext>
            </a:extLst>
          </p:cNvPr>
          <p:cNvPicPr/>
          <p:nvPr/>
        </p:nvPicPr>
        <p:blipFill>
          <a:blip r:embed="rId2">
            <a:extLst>
              <a:ext uri="{28A0092B-C50C-407E-A947-70E740481C1C}">
                <a14:useLocalDpi xmlns:a14="http://schemas.microsoft.com/office/drawing/2010/main" val="0"/>
              </a:ext>
            </a:extLst>
          </a:blip>
          <a:stretch>
            <a:fillRect/>
          </a:stretch>
        </p:blipFill>
        <p:spPr>
          <a:xfrm>
            <a:off x="109056" y="1693347"/>
            <a:ext cx="3749880" cy="2970931"/>
          </a:xfrm>
          <a:prstGeom prst="rect">
            <a:avLst/>
          </a:prstGeom>
        </p:spPr>
      </p:pic>
      <p:pic>
        <p:nvPicPr>
          <p:cNvPr id="6" name="Picture 5">
            <a:extLst>
              <a:ext uri="{FF2B5EF4-FFF2-40B4-BE49-F238E27FC236}">
                <a16:creationId xmlns:a16="http://schemas.microsoft.com/office/drawing/2014/main" id="{5CF84A74-92E4-4038-8660-7A76DC9546E2}"/>
              </a:ext>
            </a:extLst>
          </p:cNvPr>
          <p:cNvPicPr/>
          <p:nvPr/>
        </p:nvPicPr>
        <p:blipFill>
          <a:blip r:embed="rId3">
            <a:extLst>
              <a:ext uri="{28A0092B-C50C-407E-A947-70E740481C1C}">
                <a14:useLocalDpi xmlns:a14="http://schemas.microsoft.com/office/drawing/2010/main" val="0"/>
              </a:ext>
            </a:extLst>
          </a:blip>
          <a:stretch>
            <a:fillRect/>
          </a:stretch>
        </p:blipFill>
        <p:spPr>
          <a:xfrm>
            <a:off x="6454629" y="1346001"/>
            <a:ext cx="3335323" cy="3519614"/>
          </a:xfrm>
          <a:prstGeom prst="rect">
            <a:avLst/>
          </a:prstGeom>
        </p:spPr>
      </p:pic>
      <p:sp>
        <p:nvSpPr>
          <p:cNvPr id="7" name="TextBox 6">
            <a:extLst>
              <a:ext uri="{FF2B5EF4-FFF2-40B4-BE49-F238E27FC236}">
                <a16:creationId xmlns:a16="http://schemas.microsoft.com/office/drawing/2014/main" id="{D533766E-A8C7-4FA4-80A5-E73F410B2675}"/>
              </a:ext>
            </a:extLst>
          </p:cNvPr>
          <p:cNvSpPr txBox="1"/>
          <p:nvPr/>
        </p:nvSpPr>
        <p:spPr>
          <a:xfrm>
            <a:off x="620786" y="5164652"/>
            <a:ext cx="2318857" cy="369332"/>
          </a:xfrm>
          <a:prstGeom prst="rect">
            <a:avLst/>
          </a:prstGeom>
          <a:noFill/>
        </p:spPr>
        <p:txBody>
          <a:bodyPr wrap="square" rtlCol="0">
            <a:spAutoFit/>
          </a:bodyPr>
          <a:lstStyle/>
          <a:p>
            <a:r>
              <a:rPr lang="en-US" dirty="0"/>
              <a:t>Figure:1(a):Naive</a:t>
            </a:r>
          </a:p>
        </p:txBody>
      </p:sp>
      <p:sp>
        <p:nvSpPr>
          <p:cNvPr id="8" name="TextBox 7">
            <a:extLst>
              <a:ext uri="{FF2B5EF4-FFF2-40B4-BE49-F238E27FC236}">
                <a16:creationId xmlns:a16="http://schemas.microsoft.com/office/drawing/2014/main" id="{5DF9F375-4CB6-4BE5-879C-CC8375E27B2B}"/>
              </a:ext>
            </a:extLst>
          </p:cNvPr>
          <p:cNvSpPr txBox="1"/>
          <p:nvPr/>
        </p:nvSpPr>
        <p:spPr>
          <a:xfrm>
            <a:off x="7001312" y="5142667"/>
            <a:ext cx="2318857" cy="369332"/>
          </a:xfrm>
          <a:prstGeom prst="rect">
            <a:avLst/>
          </a:prstGeom>
          <a:noFill/>
        </p:spPr>
        <p:txBody>
          <a:bodyPr wrap="square" rtlCol="0">
            <a:spAutoFit/>
          </a:bodyPr>
          <a:lstStyle/>
          <a:p>
            <a:r>
              <a:rPr lang="en-US" dirty="0"/>
              <a:t>Figure:1(b):Modified </a:t>
            </a:r>
          </a:p>
        </p:txBody>
      </p:sp>
      <p:sp>
        <p:nvSpPr>
          <p:cNvPr id="9" name="Arrow: Right 8">
            <a:extLst>
              <a:ext uri="{FF2B5EF4-FFF2-40B4-BE49-F238E27FC236}">
                <a16:creationId xmlns:a16="http://schemas.microsoft.com/office/drawing/2014/main" id="{E52DCDED-EB07-481D-822A-C542C0B1F3B5}"/>
              </a:ext>
            </a:extLst>
          </p:cNvPr>
          <p:cNvSpPr/>
          <p:nvPr/>
        </p:nvSpPr>
        <p:spPr>
          <a:xfrm>
            <a:off x="4571301" y="3149017"/>
            <a:ext cx="994794" cy="5599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921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84D8F-822D-4283-9E37-8599D9606F30}"/>
              </a:ext>
            </a:extLst>
          </p:cNvPr>
          <p:cNvPicPr/>
          <p:nvPr/>
        </p:nvPicPr>
        <p:blipFill rotWithShape="1">
          <a:blip r:embed="rId2">
            <a:extLst>
              <a:ext uri="{28A0092B-C50C-407E-A947-70E740481C1C}">
                <a14:useLocalDpi xmlns:a14="http://schemas.microsoft.com/office/drawing/2010/main" val="0"/>
              </a:ext>
            </a:extLst>
          </a:blip>
          <a:srcRect t="7125" b="238"/>
          <a:stretch/>
        </p:blipFill>
        <p:spPr bwMode="auto">
          <a:xfrm>
            <a:off x="582965" y="1792934"/>
            <a:ext cx="5931156" cy="3272132"/>
          </a:xfrm>
          <a:prstGeom prst="rect">
            <a:avLst/>
          </a:prstGeom>
          <a:noFill/>
          <a:ln>
            <a:noFill/>
          </a:ln>
        </p:spPr>
      </p:pic>
      <p:sp>
        <p:nvSpPr>
          <p:cNvPr id="5" name="TextBox 4">
            <a:extLst>
              <a:ext uri="{FF2B5EF4-FFF2-40B4-BE49-F238E27FC236}">
                <a16:creationId xmlns:a16="http://schemas.microsoft.com/office/drawing/2014/main" id="{3E3DC4E1-1707-4AD6-BA24-66FAEB94273C}"/>
              </a:ext>
            </a:extLst>
          </p:cNvPr>
          <p:cNvSpPr txBox="1"/>
          <p:nvPr/>
        </p:nvSpPr>
        <p:spPr>
          <a:xfrm>
            <a:off x="343949" y="545284"/>
            <a:ext cx="320459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Model-2 Performance</a:t>
            </a:r>
          </a:p>
        </p:txBody>
      </p:sp>
      <p:sp>
        <p:nvSpPr>
          <p:cNvPr id="6" name="TextBox 5">
            <a:extLst>
              <a:ext uri="{FF2B5EF4-FFF2-40B4-BE49-F238E27FC236}">
                <a16:creationId xmlns:a16="http://schemas.microsoft.com/office/drawing/2014/main" id="{A8C1EAE3-4DA3-4CA7-A97B-A83F505DAB66}"/>
              </a:ext>
            </a:extLst>
          </p:cNvPr>
          <p:cNvSpPr txBox="1"/>
          <p:nvPr/>
        </p:nvSpPr>
        <p:spPr>
          <a:xfrm>
            <a:off x="343949" y="1199626"/>
            <a:ext cx="28522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Train vs valid Accuracy</a:t>
            </a:r>
          </a:p>
        </p:txBody>
      </p:sp>
    </p:spTree>
    <p:extLst>
      <p:ext uri="{BB962C8B-B14F-4D97-AF65-F5344CB8AC3E}">
        <p14:creationId xmlns:p14="http://schemas.microsoft.com/office/powerpoint/2010/main" val="386101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A27DB1-A1CC-4FBB-869B-678203F44A89}"/>
              </a:ext>
            </a:extLst>
          </p:cNvPr>
          <p:cNvSpPr txBox="1"/>
          <p:nvPr/>
        </p:nvSpPr>
        <p:spPr>
          <a:xfrm>
            <a:off x="222307" y="759204"/>
            <a:ext cx="9349532" cy="101566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Augmentation: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have applied width shift, height shift and horizontal flip on each of images and after the augmentations the images are shown below</a:t>
            </a:r>
            <a:endParaRPr lang="en-US"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D28D7851-DC01-4C35-8993-013E0EC0B2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4866" y="1928287"/>
            <a:ext cx="4390588" cy="3415501"/>
          </a:xfrm>
          <a:prstGeom prst="rect">
            <a:avLst/>
          </a:prstGeom>
          <a:noFill/>
          <a:ln>
            <a:noFill/>
          </a:ln>
        </p:spPr>
      </p:pic>
      <p:pic>
        <p:nvPicPr>
          <p:cNvPr id="8" name="Picture 7">
            <a:extLst>
              <a:ext uri="{FF2B5EF4-FFF2-40B4-BE49-F238E27FC236}">
                <a16:creationId xmlns:a16="http://schemas.microsoft.com/office/drawing/2014/main" id="{6CB3CE38-D58F-4FD5-B035-AEA6BE133C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250" y="2041782"/>
            <a:ext cx="3963800" cy="3302006"/>
          </a:xfrm>
          <a:prstGeom prst="rect">
            <a:avLst/>
          </a:prstGeom>
          <a:noFill/>
          <a:ln>
            <a:noFill/>
          </a:ln>
        </p:spPr>
      </p:pic>
      <p:sp>
        <p:nvSpPr>
          <p:cNvPr id="9" name="Arrow: Right 8">
            <a:extLst>
              <a:ext uri="{FF2B5EF4-FFF2-40B4-BE49-F238E27FC236}">
                <a16:creationId xmlns:a16="http://schemas.microsoft.com/office/drawing/2014/main" id="{A671C153-8A6E-410D-BAA1-1DC8102108E9}"/>
              </a:ext>
            </a:extLst>
          </p:cNvPr>
          <p:cNvSpPr/>
          <p:nvPr/>
        </p:nvSpPr>
        <p:spPr>
          <a:xfrm>
            <a:off x="4431484" y="3181525"/>
            <a:ext cx="931178" cy="4949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C095F5-403D-426F-81AE-6C8D6D858299}"/>
              </a:ext>
            </a:extLst>
          </p:cNvPr>
          <p:cNvSpPr txBox="1"/>
          <p:nvPr/>
        </p:nvSpPr>
        <p:spPr>
          <a:xfrm>
            <a:off x="914401" y="5670958"/>
            <a:ext cx="2457974" cy="369332"/>
          </a:xfrm>
          <a:prstGeom prst="rect">
            <a:avLst/>
          </a:prstGeom>
          <a:noFill/>
        </p:spPr>
        <p:txBody>
          <a:bodyPr wrap="square" rtlCol="0">
            <a:spAutoFit/>
          </a:bodyPr>
          <a:lstStyle/>
          <a:p>
            <a:r>
              <a:rPr lang="en-US" dirty="0"/>
              <a:t>Before Augmentation</a:t>
            </a:r>
          </a:p>
        </p:txBody>
      </p:sp>
      <p:sp>
        <p:nvSpPr>
          <p:cNvPr id="11" name="TextBox 10">
            <a:extLst>
              <a:ext uri="{FF2B5EF4-FFF2-40B4-BE49-F238E27FC236}">
                <a16:creationId xmlns:a16="http://schemas.microsoft.com/office/drawing/2014/main" id="{EB63C3D6-7F17-454E-87EE-12350B7BC3E5}"/>
              </a:ext>
            </a:extLst>
          </p:cNvPr>
          <p:cNvSpPr txBox="1"/>
          <p:nvPr/>
        </p:nvSpPr>
        <p:spPr>
          <a:xfrm>
            <a:off x="6249798" y="5620516"/>
            <a:ext cx="3053593" cy="369332"/>
          </a:xfrm>
          <a:prstGeom prst="rect">
            <a:avLst/>
          </a:prstGeom>
          <a:noFill/>
        </p:spPr>
        <p:txBody>
          <a:bodyPr wrap="square" rtlCol="0">
            <a:spAutoFit/>
          </a:bodyPr>
          <a:lstStyle/>
          <a:p>
            <a:r>
              <a:rPr lang="en-US" dirty="0"/>
              <a:t>After Augmentation</a:t>
            </a:r>
          </a:p>
        </p:txBody>
      </p:sp>
      <p:sp>
        <p:nvSpPr>
          <p:cNvPr id="12" name="TextBox 11">
            <a:extLst>
              <a:ext uri="{FF2B5EF4-FFF2-40B4-BE49-F238E27FC236}">
                <a16:creationId xmlns:a16="http://schemas.microsoft.com/office/drawing/2014/main" id="{90BEA240-983A-4918-8478-F70DFEF04CD2}"/>
              </a:ext>
            </a:extLst>
          </p:cNvPr>
          <p:cNvSpPr txBox="1"/>
          <p:nvPr/>
        </p:nvSpPr>
        <p:spPr>
          <a:xfrm>
            <a:off x="197141" y="285803"/>
            <a:ext cx="268028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Model 3: Inception V3 with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108456"/>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TotalTime>
  <Words>523</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Detection of Diabetic Retinopathy using Deep Learning </vt:lpstr>
      <vt:lpstr>What is Diabetic Retinopathy?</vt:lpstr>
      <vt:lpstr>Problem Statement </vt:lpstr>
      <vt:lpstr>Data: </vt:lpstr>
      <vt:lpstr>PowerPoint Presentation</vt:lpstr>
      <vt:lpstr>PowerPoint Presentation</vt:lpstr>
      <vt:lpstr>PowerPoint Presentation</vt:lpstr>
      <vt:lpstr>PowerPoint Presentation</vt:lpstr>
      <vt:lpstr>PowerPoint Presentation</vt:lpstr>
      <vt:lpstr>PowerPoint Presentation</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Diabetic Retinopathy using Deep Learning</dc:title>
  <dc:creator>Gvs Goutham</dc:creator>
  <cp:lastModifiedBy>Gvs Goutham</cp:lastModifiedBy>
  <cp:revision>20</cp:revision>
  <dcterms:created xsi:type="dcterms:W3CDTF">2021-05-05T01:28:07Z</dcterms:created>
  <dcterms:modified xsi:type="dcterms:W3CDTF">2021-05-06T17:52:20Z</dcterms:modified>
</cp:coreProperties>
</file>