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8" r:id="rId4"/>
    <p:sldId id="258" r:id="rId5"/>
    <p:sldId id="270" r:id="rId6"/>
    <p:sldId id="275" r:id="rId7"/>
    <p:sldId id="259" r:id="rId8"/>
    <p:sldId id="260" r:id="rId9"/>
    <p:sldId id="269" r:id="rId10"/>
    <p:sldId id="277" r:id="rId11"/>
    <p:sldId id="272" r:id="rId12"/>
    <p:sldId id="276" r:id="rId13"/>
    <p:sldId id="278" r:id="rId14"/>
    <p:sldId id="273" r:id="rId15"/>
    <p:sldId id="279"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85" d="100"/>
          <a:sy n="85" d="100"/>
        </p:scale>
        <p:origin x="572" y="60"/>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V SANTOSH" userId="c689ddfaa0313ccd" providerId="LiveId" clId="{0C6377ED-B459-4EA7-ADE8-256BC7C6FB85}"/>
    <pc:docChg chg="undo custSel addSld delSld modSld addSection delSection">
      <pc:chgData name="G V SANTOSH" userId="c689ddfaa0313ccd" providerId="LiveId" clId="{0C6377ED-B459-4EA7-ADE8-256BC7C6FB85}" dt="2024-12-04T18:11:27.958" v="102" actId="47"/>
      <pc:docMkLst>
        <pc:docMk/>
      </pc:docMkLst>
      <pc:sldChg chg="modSp mod">
        <pc:chgData name="G V SANTOSH" userId="c689ddfaa0313ccd" providerId="LiveId" clId="{0C6377ED-B459-4EA7-ADE8-256BC7C6FB85}" dt="2024-12-04T15:43:15.341" v="33" actId="1076"/>
        <pc:sldMkLst>
          <pc:docMk/>
          <pc:sldMk cId="0" sldId="259"/>
        </pc:sldMkLst>
        <pc:spChg chg="mod">
          <ac:chgData name="G V SANTOSH" userId="c689ddfaa0313ccd" providerId="LiveId" clId="{0C6377ED-B459-4EA7-ADE8-256BC7C6FB85}" dt="2024-12-04T15:43:15.341" v="33" actId="1076"/>
          <ac:spMkLst>
            <pc:docMk/>
            <pc:sldMk cId="0" sldId="259"/>
            <ac:spMk id="80" creationId="{00000000-0000-0000-0000-000000000000}"/>
          </ac:spMkLst>
        </pc:spChg>
      </pc:sldChg>
      <pc:sldChg chg="delSp del mod">
        <pc:chgData name="G V SANTOSH" userId="c689ddfaa0313ccd" providerId="LiveId" clId="{0C6377ED-B459-4EA7-ADE8-256BC7C6FB85}" dt="2024-12-04T18:11:27.958" v="102" actId="47"/>
        <pc:sldMkLst>
          <pc:docMk/>
          <pc:sldMk cId="0" sldId="267"/>
        </pc:sldMkLst>
        <pc:spChg chg="del">
          <ac:chgData name="G V SANTOSH" userId="c689ddfaa0313ccd" providerId="LiveId" clId="{0C6377ED-B459-4EA7-ADE8-256BC7C6FB85}" dt="2024-12-04T18:10:22.596" v="93" actId="478"/>
          <ac:spMkLst>
            <pc:docMk/>
            <pc:sldMk cId="0" sldId="267"/>
            <ac:spMk id="134" creationId="{00000000-0000-0000-0000-000000000000}"/>
          </ac:spMkLst>
        </pc:spChg>
      </pc:sldChg>
      <pc:sldChg chg="modSp mod">
        <pc:chgData name="G V SANTOSH" userId="c689ddfaa0313ccd" providerId="LiveId" clId="{0C6377ED-B459-4EA7-ADE8-256BC7C6FB85}" dt="2024-12-03T01:53:59.829" v="31" actId="1076"/>
        <pc:sldMkLst>
          <pc:docMk/>
          <pc:sldMk cId="0" sldId="268"/>
        </pc:sldMkLst>
        <pc:spChg chg="mod">
          <ac:chgData name="G V SANTOSH" userId="c689ddfaa0313ccd" providerId="LiveId" clId="{0C6377ED-B459-4EA7-ADE8-256BC7C6FB85}" dt="2024-12-03T01:53:59.829" v="31" actId="1076"/>
          <ac:spMkLst>
            <pc:docMk/>
            <pc:sldMk cId="0" sldId="268"/>
            <ac:spMk id="7" creationId="{F75DDF66-EA77-2A53-3326-4A7188B32C11}"/>
          </ac:spMkLst>
        </pc:spChg>
      </pc:sldChg>
      <pc:sldChg chg="addSp delSp modSp mod">
        <pc:chgData name="G V SANTOSH" userId="c689ddfaa0313ccd" providerId="LiveId" clId="{0C6377ED-B459-4EA7-ADE8-256BC7C6FB85}" dt="2024-12-04T18:06:23.019" v="66" actId="1076"/>
        <pc:sldMkLst>
          <pc:docMk/>
          <pc:sldMk cId="0" sldId="272"/>
        </pc:sldMkLst>
        <pc:picChg chg="add mod">
          <ac:chgData name="G V SANTOSH" userId="c689ddfaa0313ccd" providerId="LiveId" clId="{0C6377ED-B459-4EA7-ADE8-256BC7C6FB85}" dt="2024-12-04T18:06:23.019" v="66" actId="1076"/>
          <ac:picMkLst>
            <pc:docMk/>
            <pc:sldMk cId="0" sldId="272"/>
            <ac:picMk id="3" creationId="{4B49F558-6414-68AF-315C-1876DB6B9763}"/>
          </ac:picMkLst>
        </pc:picChg>
        <pc:picChg chg="add mod">
          <ac:chgData name="G V SANTOSH" userId="c689ddfaa0313ccd" providerId="LiveId" clId="{0C6377ED-B459-4EA7-ADE8-256BC7C6FB85}" dt="2024-12-04T18:04:17.056" v="45" actId="1076"/>
          <ac:picMkLst>
            <pc:docMk/>
            <pc:sldMk cId="0" sldId="272"/>
            <ac:picMk id="6" creationId="{14FE9DFE-9E3F-0043-17F9-61811CBB24F8}"/>
          </ac:picMkLst>
        </pc:picChg>
        <pc:picChg chg="del">
          <ac:chgData name="G V SANTOSH" userId="c689ddfaa0313ccd" providerId="LiveId" clId="{0C6377ED-B459-4EA7-ADE8-256BC7C6FB85}" dt="2024-12-04T18:03:24.841" v="34" actId="478"/>
          <ac:picMkLst>
            <pc:docMk/>
            <pc:sldMk cId="0" sldId="272"/>
            <ac:picMk id="7" creationId="{18B24D63-3627-730C-3D16-7AB915D33085}"/>
          </ac:picMkLst>
        </pc:picChg>
        <pc:picChg chg="del">
          <ac:chgData name="G V SANTOSH" userId="c689ddfaa0313ccd" providerId="LiveId" clId="{0C6377ED-B459-4EA7-ADE8-256BC7C6FB85}" dt="2024-12-04T18:03:42.455" v="42" actId="478"/>
          <ac:picMkLst>
            <pc:docMk/>
            <pc:sldMk cId="0" sldId="272"/>
            <ac:picMk id="9" creationId="{E5440370-D358-2B7C-D1D4-DA8294B703B3}"/>
          </ac:picMkLst>
        </pc:picChg>
      </pc:sldChg>
      <pc:sldChg chg="modSp add mod">
        <pc:chgData name="G V SANTOSH" userId="c689ddfaa0313ccd" providerId="LiveId" clId="{0C6377ED-B459-4EA7-ADE8-256BC7C6FB85}" dt="2024-12-04T18:11:12.607" v="101" actId="122"/>
        <pc:sldMkLst>
          <pc:docMk/>
          <pc:sldMk cId="0" sldId="273"/>
        </pc:sldMkLst>
        <pc:spChg chg="mod">
          <ac:chgData name="G V SANTOSH" userId="c689ddfaa0313ccd" providerId="LiveId" clId="{0C6377ED-B459-4EA7-ADE8-256BC7C6FB85}" dt="2024-12-04T18:11:12.607" v="101" actId="122"/>
          <ac:spMkLst>
            <pc:docMk/>
            <pc:sldMk cId="0" sldId="273"/>
            <ac:spMk id="3" creationId="{00000000-0000-0000-0000-000000000000}"/>
          </ac:spMkLst>
        </pc:spChg>
      </pc:sldChg>
      <pc:sldChg chg="addSp delSp modSp mod">
        <pc:chgData name="G V SANTOSH" userId="c689ddfaa0313ccd" providerId="LiveId" clId="{0C6377ED-B459-4EA7-ADE8-256BC7C6FB85}" dt="2024-12-04T18:06:14.460" v="65" actId="1076"/>
        <pc:sldMkLst>
          <pc:docMk/>
          <pc:sldMk cId="3211098059" sldId="276"/>
        </pc:sldMkLst>
        <pc:picChg chg="add mod">
          <ac:chgData name="G V SANTOSH" userId="c689ddfaa0313ccd" providerId="LiveId" clId="{0C6377ED-B459-4EA7-ADE8-256BC7C6FB85}" dt="2024-12-04T18:06:14.460" v="65" actId="1076"/>
          <ac:picMkLst>
            <pc:docMk/>
            <pc:sldMk cId="3211098059" sldId="276"/>
            <ac:picMk id="3" creationId="{1FFCA99C-7897-BC15-0BEC-9FABB3F82339}"/>
          </ac:picMkLst>
        </pc:picChg>
        <pc:picChg chg="del">
          <ac:chgData name="G V SANTOSH" userId="c689ddfaa0313ccd" providerId="LiveId" clId="{0C6377ED-B459-4EA7-ADE8-256BC7C6FB85}" dt="2024-12-04T18:04:43.978" v="46" actId="478"/>
          <ac:picMkLst>
            <pc:docMk/>
            <pc:sldMk cId="3211098059" sldId="276"/>
            <ac:picMk id="6" creationId="{22AB57E7-B1EA-C58B-BCD1-0B77D867E8C9}"/>
          </ac:picMkLst>
        </pc:picChg>
        <pc:picChg chg="add mod">
          <ac:chgData name="G V SANTOSH" userId="c689ddfaa0313ccd" providerId="LiveId" clId="{0C6377ED-B459-4EA7-ADE8-256BC7C6FB85}" dt="2024-12-04T18:06:07.780" v="64" actId="14100"/>
          <ac:picMkLst>
            <pc:docMk/>
            <pc:sldMk cId="3211098059" sldId="276"/>
            <ac:picMk id="7" creationId="{4E73977F-AD6E-5A91-8390-9ABF07A2A0FB}"/>
          </ac:picMkLst>
        </pc:picChg>
        <pc:picChg chg="del">
          <ac:chgData name="G V SANTOSH" userId="c689ddfaa0313ccd" providerId="LiveId" clId="{0C6377ED-B459-4EA7-ADE8-256BC7C6FB85}" dt="2024-12-04T18:04:44.712" v="47" actId="478"/>
          <ac:picMkLst>
            <pc:docMk/>
            <pc:sldMk cId="3211098059" sldId="276"/>
            <ac:picMk id="8" creationId="{A431F7D2-00B1-40E4-76EF-88E56CC9250E}"/>
          </ac:picMkLst>
        </pc:picChg>
        <pc:picChg chg="del">
          <ac:chgData name="G V SANTOSH" userId="c689ddfaa0313ccd" providerId="LiveId" clId="{0C6377ED-B459-4EA7-ADE8-256BC7C6FB85}" dt="2024-12-04T18:04:45.339" v="48" actId="478"/>
          <ac:picMkLst>
            <pc:docMk/>
            <pc:sldMk cId="3211098059" sldId="276"/>
            <ac:picMk id="10" creationId="{A59638E1-6920-1C63-84FE-115B558DBE02}"/>
          </ac:picMkLst>
        </pc:picChg>
        <pc:picChg chg="del">
          <ac:chgData name="G V SANTOSH" userId="c689ddfaa0313ccd" providerId="LiveId" clId="{0C6377ED-B459-4EA7-ADE8-256BC7C6FB85}" dt="2024-12-04T18:04:45.986" v="49" actId="478"/>
          <ac:picMkLst>
            <pc:docMk/>
            <pc:sldMk cId="3211098059" sldId="276"/>
            <ac:picMk id="12" creationId="{8620E887-CDB7-AB9F-0E63-1B2647306EAB}"/>
          </ac:picMkLst>
        </pc:picChg>
      </pc:sldChg>
      <pc:sldChg chg="addSp delSp modSp add mod">
        <pc:chgData name="G V SANTOSH" userId="c689ddfaa0313ccd" providerId="LiveId" clId="{0C6377ED-B459-4EA7-ADE8-256BC7C6FB85}" dt="2024-12-04T18:09:02.688" v="89" actId="1076"/>
        <pc:sldMkLst>
          <pc:docMk/>
          <pc:sldMk cId="526423414" sldId="278"/>
        </pc:sldMkLst>
        <pc:picChg chg="del">
          <ac:chgData name="G V SANTOSH" userId="c689ddfaa0313ccd" providerId="LiveId" clId="{0C6377ED-B459-4EA7-ADE8-256BC7C6FB85}" dt="2024-12-04T18:06:52.735" v="68" actId="478"/>
          <ac:picMkLst>
            <pc:docMk/>
            <pc:sldMk cId="526423414" sldId="278"/>
            <ac:picMk id="3" creationId="{F0B448B1-1E30-A879-0BAC-1EA3AD763261}"/>
          </ac:picMkLst>
        </pc:picChg>
        <pc:picChg chg="add mod">
          <ac:chgData name="G V SANTOSH" userId="c689ddfaa0313ccd" providerId="LiveId" clId="{0C6377ED-B459-4EA7-ADE8-256BC7C6FB85}" dt="2024-12-04T18:08:15.056" v="82" actId="1076"/>
          <ac:picMkLst>
            <pc:docMk/>
            <pc:sldMk cId="526423414" sldId="278"/>
            <ac:picMk id="6" creationId="{932FB953-7A48-445B-2BFE-ADE67CFAE49E}"/>
          </ac:picMkLst>
        </pc:picChg>
        <pc:picChg chg="del">
          <ac:chgData name="G V SANTOSH" userId="c689ddfaa0313ccd" providerId="LiveId" clId="{0C6377ED-B459-4EA7-ADE8-256BC7C6FB85}" dt="2024-12-04T18:07:12.260" v="72" actId="478"/>
          <ac:picMkLst>
            <pc:docMk/>
            <pc:sldMk cId="526423414" sldId="278"/>
            <ac:picMk id="7" creationId="{7EF89E86-311B-CD53-58EA-47EDEEEC8A2D}"/>
          </ac:picMkLst>
        </pc:picChg>
        <pc:picChg chg="add mod">
          <ac:chgData name="G V SANTOSH" userId="c689ddfaa0313ccd" providerId="LiveId" clId="{0C6377ED-B459-4EA7-ADE8-256BC7C6FB85}" dt="2024-12-04T18:09:02.688" v="89" actId="1076"/>
          <ac:picMkLst>
            <pc:docMk/>
            <pc:sldMk cId="526423414" sldId="278"/>
            <ac:picMk id="8" creationId="{937B0BE3-0098-3074-4FB4-D038BAFF4571}"/>
          </ac:picMkLst>
        </pc:picChg>
        <pc:picChg chg="add mod">
          <ac:chgData name="G V SANTOSH" userId="c689ddfaa0313ccd" providerId="LiveId" clId="{0C6377ED-B459-4EA7-ADE8-256BC7C6FB85}" dt="2024-12-04T18:08:54.578" v="88" actId="1076"/>
          <ac:picMkLst>
            <pc:docMk/>
            <pc:sldMk cId="526423414" sldId="278"/>
            <ac:picMk id="9" creationId="{EE6BF614-BA46-5A4F-47F2-C73A970C953E}"/>
          </ac:picMkLst>
        </pc:picChg>
      </pc:sldChg>
      <pc:sldChg chg="add">
        <pc:chgData name="G V SANTOSH" userId="c689ddfaa0313ccd" providerId="LiveId" clId="{0C6377ED-B459-4EA7-ADE8-256BC7C6FB85}" dt="2024-12-04T18:10:18.278" v="92" actId="2890"/>
        <pc:sldMkLst>
          <pc:docMk/>
          <pc:sldMk cId="3496340825"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9663160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188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fd1057461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fd1057461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485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fd1057461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fd1057461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1318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d1057461b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d1057461b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111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fd1057461b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fd1057461b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061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FF198D3F-4FC9-BA37-E1CC-FEA3951AADA9}"/>
            </a:ext>
          </a:extLst>
        </p:cNvPr>
        <p:cNvGrpSpPr/>
        <p:nvPr/>
      </p:nvGrpSpPr>
      <p:grpSpPr>
        <a:xfrm>
          <a:off x="0" y="0"/>
          <a:ext cx="0" cy="0"/>
          <a:chOff x="0" y="0"/>
          <a:chExt cx="0" cy="0"/>
        </a:xfrm>
      </p:grpSpPr>
      <p:sp>
        <p:nvSpPr>
          <p:cNvPr id="131" name="Google Shape;131;g2fd1057461b_0_72:notes">
            <a:extLst>
              <a:ext uri="{FF2B5EF4-FFF2-40B4-BE49-F238E27FC236}">
                <a16:creationId xmlns:a16="http://schemas.microsoft.com/office/drawing/2014/main" id="{AB36DFC5-8836-923C-7FF8-8442DB0BBF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fd1057461b_0_72:notes">
            <a:extLst>
              <a:ext uri="{FF2B5EF4-FFF2-40B4-BE49-F238E27FC236}">
                <a16:creationId xmlns:a16="http://schemas.microsoft.com/office/drawing/2014/main" id="{256958EF-7B26-3753-B0ED-A1193BDD40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358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1898314"/>
            <a:ext cx="8520600" cy="1013700"/>
          </a:xfrm>
          <a:prstGeom prst="rect">
            <a:avLst/>
          </a:prstGeom>
        </p:spPr>
        <p:txBody>
          <a:bodyPr spcFirstLastPara="1" wrap="square" lIns="91425" tIns="91425" rIns="91425" bIns="91425" anchor="t" anchorCtr="0">
            <a:noAutofit/>
          </a:bodyPr>
          <a:lstStyle/>
          <a:p>
            <a:pPr marL="0" indent="0" algn="ctr">
              <a:buNone/>
            </a:pPr>
            <a:r>
              <a:rPr lang="en-US" sz="4000" b="1" dirty="0">
                <a:solidFill>
                  <a:schemeClr val="tx1"/>
                </a:solidFill>
                <a:latin typeface="Times New Roman" pitchFamily="18" charset="0"/>
                <a:cs typeface="Times New Roman" pitchFamily="18" charset="0"/>
              </a:rPr>
              <a:t>ONLINE VOTING SYSTEM</a:t>
            </a:r>
            <a:endParaRPr lang="en-IN" sz="4000" b="1" dirty="0">
              <a:solidFill>
                <a:schemeClr val="tx1"/>
              </a:solidFill>
              <a:latin typeface="Times New Roman" pitchFamily="18" charset="0"/>
              <a:cs typeface="Times New Roman" pitchFamily="18" charset="0"/>
            </a:endParaRPr>
          </a:p>
        </p:txBody>
      </p:sp>
      <p:pic>
        <p:nvPicPr>
          <p:cNvPr id="55" name="Google Shape;55;p13"/>
          <p:cNvPicPr preferRelativeResize="0"/>
          <p:nvPr/>
        </p:nvPicPr>
        <p:blipFill>
          <a:blip r:embed="rId3">
            <a:alphaModFix/>
          </a:blip>
          <a:stretch>
            <a:fillRect/>
          </a:stretch>
        </p:blipFill>
        <p:spPr>
          <a:xfrm>
            <a:off x="132347" y="97725"/>
            <a:ext cx="4307305" cy="1358084"/>
          </a:xfrm>
          <a:prstGeom prst="rect">
            <a:avLst/>
          </a:prstGeom>
          <a:noFill/>
          <a:ln>
            <a:noFill/>
          </a:ln>
        </p:spPr>
      </p:pic>
      <p:sp>
        <p:nvSpPr>
          <p:cNvPr id="56" name="Google Shape;56;p13"/>
          <p:cNvSpPr txBox="1"/>
          <p:nvPr/>
        </p:nvSpPr>
        <p:spPr>
          <a:xfrm>
            <a:off x="-1" y="3899338"/>
            <a:ext cx="4439653" cy="838661"/>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spAutoFit/>
          </a:bodyPr>
          <a:lstStyle/>
          <a:p>
            <a:pPr marL="0" lvl="0" indent="0" algn="ctr" rtl="0">
              <a:lnSpc>
                <a:spcPct val="100000"/>
              </a:lnSpc>
              <a:spcBef>
                <a:spcPts val="0"/>
              </a:spcBef>
              <a:spcAft>
                <a:spcPts val="0"/>
              </a:spcAft>
              <a:buNone/>
            </a:pPr>
            <a:r>
              <a:rPr lang="en" sz="2000" b="1" dirty="0">
                <a:solidFill>
                  <a:schemeClr val="tx1"/>
                </a:solidFill>
                <a:latin typeface="Times New Roman" panose="02020603050405020304" pitchFamily="18" charset="0"/>
                <a:cs typeface="Times New Roman" panose="02020603050405020304" pitchFamily="18" charset="0"/>
              </a:rPr>
              <a:t>PRESENTED BY</a:t>
            </a:r>
            <a:endParaRPr sz="2000" dirty="0">
              <a:solidFill>
                <a:schemeClr val="tx1"/>
              </a:solidFill>
              <a:latin typeface="Times New Roman" panose="02020603050405020304" pitchFamily="18" charset="0"/>
              <a:ea typeface="Calibri"/>
              <a:cs typeface="Times New Roman" panose="02020603050405020304" pitchFamily="18" charset="0"/>
              <a:sym typeface="Calibri"/>
            </a:endParaRPr>
          </a:p>
          <a:p>
            <a:pPr marL="0" lvl="0" indent="0" algn="ctr" rtl="0">
              <a:lnSpc>
                <a:spcPct val="100000"/>
              </a:lnSpc>
              <a:spcBef>
                <a:spcPts val="300"/>
              </a:spcBef>
              <a:spcAft>
                <a:spcPts val="0"/>
              </a:spcAft>
              <a:buNone/>
            </a:pPr>
            <a:r>
              <a:rPr lang="en" sz="2000" b="1" dirty="0">
                <a:solidFill>
                  <a:schemeClr val="tx1"/>
                </a:solidFill>
                <a:latin typeface="Times New Roman" panose="02020603050405020304" pitchFamily="18" charset="0"/>
                <a:cs typeface="Times New Roman" panose="02020603050405020304" pitchFamily="18" charset="0"/>
              </a:rPr>
              <a:t>2303811710421188 – G V SANTOSH</a:t>
            </a:r>
            <a:endParaRPr sz="1800" b="1" dirty="0">
              <a:solidFill>
                <a:schemeClr val="tx1"/>
              </a:solidFill>
              <a:latin typeface="Times New Roman" panose="02020603050405020304" pitchFamily="18" charset="0"/>
              <a:cs typeface="Times New Roman" panose="02020603050405020304" pitchFamily="18" charset="0"/>
            </a:endParaRPr>
          </a:p>
        </p:txBody>
      </p:sp>
      <p:sp>
        <p:nvSpPr>
          <p:cNvPr id="57" name="Google Shape;57;p13"/>
          <p:cNvSpPr txBox="1"/>
          <p:nvPr/>
        </p:nvSpPr>
        <p:spPr>
          <a:xfrm>
            <a:off x="4932946" y="3630033"/>
            <a:ext cx="3899354" cy="1415742"/>
          </a:xfrm>
          <a:prstGeom prst="rect">
            <a:avLst/>
          </a:prstGeom>
          <a:noFill/>
          <a:ln>
            <a:noFill/>
          </a:ln>
        </p:spPr>
        <p:txBody>
          <a:bodyPr spcFirstLastPara="1" wrap="square" lIns="91425" tIns="91425" rIns="91425" bIns="91425" anchor="t" anchorCtr="0">
            <a:spAutoFit/>
          </a:bodyPr>
          <a:lstStyle/>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p>
          <a:p>
            <a:pPr algn="just">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chemeClr val="tx1"/>
                </a:solidFill>
                <a:latin typeface="Arial Narrow" pitchFamily="34" charset="0"/>
                <a:cs typeface="Arial" pitchFamily="34" charset="0"/>
              </a:rPr>
              <a:t>			</a:t>
            </a:r>
            <a:r>
              <a:rPr lang="en-US" altLang="en-US" sz="2000" b="1" dirty="0">
                <a:solidFill>
                  <a:schemeClr val="tx1"/>
                </a:solidFill>
                <a:latin typeface="Times New Roman" panose="02020603050405020304" pitchFamily="18" charset="0"/>
                <a:cs typeface="Times New Roman" panose="02020603050405020304" pitchFamily="18" charset="0"/>
              </a:rPr>
              <a:t>SUPERVISOR                                                                                		</a:t>
            </a:r>
            <a:r>
              <a:rPr lang="sv-SE" sz="2000" b="1" dirty="0">
                <a:latin typeface="Times New Roman" panose="02020603050405020304" pitchFamily="18" charset="0"/>
                <a:cs typeface="Times New Roman" panose="02020603050405020304" pitchFamily="18" charset="0"/>
              </a:rPr>
              <a:t>Mr.A.Malarmannan,M.E.,</a:t>
            </a:r>
            <a:r>
              <a:rPr lang="en-US" altLang="en-US" sz="2000" b="1" dirty="0">
                <a:solidFill>
                  <a:schemeClr val="tx1"/>
                </a:solidFill>
                <a:latin typeface="Times New Roman" panose="02020603050405020304" pitchFamily="18" charset="0"/>
                <a:cs typeface="Times New Roman" panose="02020603050405020304" pitchFamily="18" charset="0"/>
              </a:rPr>
              <a:t>,                                                                                                      				AP/CSE</a:t>
            </a:r>
            <a:r>
              <a:rPr lang="en-US" altLang="en-US" sz="2000" b="1" dirty="0">
                <a:solidFill>
                  <a:schemeClr val="tx1"/>
                </a:solidFill>
                <a:latin typeface="Arial Narrow" pitchFamily="34" charset="0"/>
                <a:cs typeface="Arial" pitchFamily="34" charset="0"/>
              </a:rPr>
              <a:t>.</a:t>
            </a:r>
            <a:endParaRPr lang="en-US" altLang="en-US" sz="1800" b="1" dirty="0">
              <a:solidFill>
                <a:schemeClr val="tx1"/>
              </a:solidFill>
              <a:latin typeface="Arial Narrow" pitchFamily="34" charset="0"/>
              <a:cs typeface="Arial" pitchFamily="34" charset="0"/>
            </a:endParaRPr>
          </a:p>
        </p:txBody>
      </p:sp>
      <p:pic>
        <p:nvPicPr>
          <p:cNvPr id="58" name="Google Shape;58;p13"/>
          <p:cNvPicPr preferRelativeResize="0"/>
          <p:nvPr/>
        </p:nvPicPr>
        <p:blipFill rotWithShape="1">
          <a:blip r:embed="rId4">
            <a:alphaModFix/>
          </a:blip>
          <a:srcRect/>
          <a:stretch/>
        </p:blipFill>
        <p:spPr>
          <a:xfrm>
            <a:off x="8139713" y="216571"/>
            <a:ext cx="799740"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a:extLst>
            <a:ext uri="{FF2B5EF4-FFF2-40B4-BE49-F238E27FC236}">
              <a16:creationId xmlns:a16="http://schemas.microsoft.com/office/drawing/2014/main" id="{D2825A43-DBF3-EA97-ED7C-B25D1135A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B25B0D-C653-6664-7EC7-384927D72603}"/>
              </a:ext>
            </a:extLst>
          </p:cNvPr>
          <p:cNvSpPr>
            <a:spLocks noGrp="1"/>
          </p:cNvSpPr>
          <p:nvPr>
            <p:ph type="title"/>
          </p:nvPr>
        </p:nvSpPr>
        <p:spPr>
          <a:xfrm>
            <a:off x="106412" y="286719"/>
            <a:ext cx="8520600" cy="572700"/>
          </a:xfrm>
        </p:spPr>
        <p:txBody>
          <a:bodyPr>
            <a:normAutofit fontScale="90000"/>
          </a:bodyPr>
          <a:lstStyle/>
          <a:p>
            <a:pPr algn="ctr"/>
            <a:r>
              <a:rPr lang="en-US" b="1" dirty="0"/>
              <a:t>MERITS</a:t>
            </a:r>
            <a:br>
              <a:rPr lang="en-US" b="1" dirty="0"/>
            </a:br>
            <a:endParaRPr lang="en-US" dirty="0"/>
          </a:p>
        </p:txBody>
      </p:sp>
      <p:pic>
        <p:nvPicPr>
          <p:cNvPr id="4" name="Google Shape;85;p17">
            <a:extLst>
              <a:ext uri="{FF2B5EF4-FFF2-40B4-BE49-F238E27FC236}">
                <a16:creationId xmlns:a16="http://schemas.microsoft.com/office/drawing/2014/main" id="{5F1CC93D-5769-6B49-2E18-A1A93AF5E727}"/>
              </a:ext>
            </a:extLst>
          </p:cNvPr>
          <p:cNvPicPr preferRelativeResize="0"/>
          <p:nvPr/>
        </p:nvPicPr>
        <p:blipFill rotWithShape="1">
          <a:blip r:embed="rId3">
            <a:alphaModFix/>
          </a:blip>
          <a:srcRect/>
          <a:stretch/>
        </p:blipFill>
        <p:spPr>
          <a:xfrm>
            <a:off x="104503" y="171736"/>
            <a:ext cx="762558" cy="762395"/>
          </a:xfrm>
          <a:prstGeom prst="rect">
            <a:avLst/>
          </a:prstGeom>
          <a:noFill/>
          <a:ln>
            <a:noFill/>
          </a:ln>
        </p:spPr>
      </p:pic>
      <p:pic>
        <p:nvPicPr>
          <p:cNvPr id="5" name="Google Shape;86;p17">
            <a:extLst>
              <a:ext uri="{FF2B5EF4-FFF2-40B4-BE49-F238E27FC236}">
                <a16:creationId xmlns:a16="http://schemas.microsoft.com/office/drawing/2014/main" id="{F42403AD-E1E0-1BBA-68F8-8E869EB7B37A}"/>
              </a:ext>
            </a:extLst>
          </p:cNvPr>
          <p:cNvPicPr preferRelativeResize="0"/>
          <p:nvPr/>
        </p:nvPicPr>
        <p:blipFill rotWithShape="1">
          <a:blip r:embed="rId4">
            <a:alphaModFix/>
          </a:blip>
          <a:srcRect/>
          <a:stretch/>
        </p:blipFill>
        <p:spPr>
          <a:xfrm>
            <a:off x="8214527" y="171736"/>
            <a:ext cx="824970" cy="795591"/>
          </a:xfrm>
          <a:prstGeom prst="rect">
            <a:avLst/>
          </a:prstGeom>
          <a:noFill/>
          <a:ln>
            <a:noFill/>
          </a:ln>
        </p:spPr>
      </p:pic>
      <p:sp>
        <p:nvSpPr>
          <p:cNvPr id="3" name="Rectangle 1">
            <a:extLst>
              <a:ext uri="{FF2B5EF4-FFF2-40B4-BE49-F238E27FC236}">
                <a16:creationId xmlns:a16="http://schemas.microsoft.com/office/drawing/2014/main" id="{DF398EED-4BA0-9B64-3DB2-B58F17A7F3F3}"/>
              </a:ext>
            </a:extLst>
          </p:cNvPr>
          <p:cNvSpPr>
            <a:spLocks noGrp="1" noChangeArrowheads="1"/>
          </p:cNvSpPr>
          <p:nvPr>
            <p:ph type="body" idx="1"/>
          </p:nvPr>
        </p:nvSpPr>
        <p:spPr bwMode="auto">
          <a:xfrm>
            <a:off x="437949" y="898859"/>
            <a:ext cx="826810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solidFill>
                  <a:schemeClr val="tx1"/>
                </a:solidFill>
                <a:latin typeface="Times New Roman" panose="02020603050405020304" pitchFamily="18" charset="0"/>
                <a:cs typeface="Times New Roman" panose="02020603050405020304" pitchFamily="18" charset="0"/>
              </a:rPr>
              <a:t>7.</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Administrators can monitor election progress and identify issues promptly, enhancing management efficiency.</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solidFill>
                  <a:schemeClr val="tx1"/>
                </a:solidFill>
                <a:latin typeface="Times New Roman" panose="02020603050405020304" pitchFamily="18" charset="0"/>
                <a:cs typeface="Times New Roman" panose="02020603050405020304" pitchFamily="18" charset="0"/>
              </a:rPr>
              <a:t>8.</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system can handle elections of varying scales, from small organizational polls to large governmental elections.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9.Multi-Election Support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Supports various election types simultaneously, making it versatile for use in different contexts such as student elections, corporate decision-making, and public voting.</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solidFill>
                  <a:schemeClr val="tx1"/>
                </a:solidFill>
                <a:latin typeface="Times New Roman" panose="02020603050405020304" pitchFamily="18" charset="0"/>
                <a:cs typeface="Times New Roman" panose="02020603050405020304" pitchFamily="18" charset="0"/>
              </a:rPr>
              <a:t>10.</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Analytics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Facilitates post-election analysis with aggregated data, helping stakeholders understand voter behavior and trends.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11.User Convenience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platform is intuitive and easy to use, requiring minimal training for both voters and administrators.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12.Fraud Prevention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Mitigates risks such as duplicate voting, vote manipulation, or identity theft through secure voter authentication mechanisms.</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9761782"/>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338" y="445025"/>
            <a:ext cx="7514896" cy="572700"/>
          </a:xfrm>
        </p:spPr>
        <p:txBody>
          <a:bodyPr>
            <a:normAutofit fontScale="90000"/>
          </a:bodyPr>
          <a:lstStyle/>
          <a:p>
            <a:r>
              <a:rPr lang="en-US" dirty="0"/>
              <a:t>		</a:t>
            </a:r>
            <a:r>
              <a:rPr lang="en-US" b="1" dirty="0"/>
              <a:t>RESULT AND DISCUSSION</a:t>
            </a:r>
            <a:endParaRPr lang="en-IN" b="1" dirty="0"/>
          </a:p>
        </p:txBody>
      </p:sp>
      <p:pic>
        <p:nvPicPr>
          <p:cNvPr id="4" name="Google Shape;85;p17"/>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86;p17"/>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3" name="Picture 2">
            <a:extLst>
              <a:ext uri="{FF2B5EF4-FFF2-40B4-BE49-F238E27FC236}">
                <a16:creationId xmlns:a16="http://schemas.microsoft.com/office/drawing/2014/main" id="{4B49F558-6414-68AF-315C-1876DB6B97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768" y="1440806"/>
            <a:ext cx="3396741" cy="2631743"/>
          </a:xfrm>
          <a:prstGeom prst="rect">
            <a:avLst/>
          </a:prstGeom>
        </p:spPr>
      </p:pic>
      <p:pic>
        <p:nvPicPr>
          <p:cNvPr id="6" name="Picture 5">
            <a:extLst>
              <a:ext uri="{FF2B5EF4-FFF2-40B4-BE49-F238E27FC236}">
                <a16:creationId xmlns:a16="http://schemas.microsoft.com/office/drawing/2014/main" id="{14FE9DFE-9E3F-0043-17F9-61811CBB24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9492" y="1360414"/>
            <a:ext cx="3396742" cy="2712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04F85-3922-32DA-B662-CC263C8A1A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07F1D-60EE-1E35-B062-5F704C802F3B}"/>
              </a:ext>
            </a:extLst>
          </p:cNvPr>
          <p:cNvSpPr>
            <a:spLocks noGrp="1"/>
          </p:cNvSpPr>
          <p:nvPr>
            <p:ph type="title"/>
          </p:nvPr>
        </p:nvSpPr>
        <p:spPr>
          <a:xfrm>
            <a:off x="851338" y="445025"/>
            <a:ext cx="7514896" cy="572700"/>
          </a:xfrm>
        </p:spPr>
        <p:txBody>
          <a:bodyPr>
            <a:normAutofit fontScale="90000"/>
          </a:bodyPr>
          <a:lstStyle/>
          <a:p>
            <a:r>
              <a:rPr lang="en-US" dirty="0"/>
              <a:t>		</a:t>
            </a:r>
            <a:r>
              <a:rPr lang="en-US" b="1" dirty="0"/>
              <a:t>RESULT AND DISCUSSION</a:t>
            </a:r>
            <a:endParaRPr lang="en-IN" b="1" dirty="0"/>
          </a:p>
        </p:txBody>
      </p:sp>
      <p:pic>
        <p:nvPicPr>
          <p:cNvPr id="4" name="Google Shape;85;p17">
            <a:extLst>
              <a:ext uri="{FF2B5EF4-FFF2-40B4-BE49-F238E27FC236}">
                <a16:creationId xmlns:a16="http://schemas.microsoft.com/office/drawing/2014/main" id="{BFB4209E-8377-7015-D151-947563D46115}"/>
              </a:ext>
            </a:extLst>
          </p:cNvPr>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86;p17">
            <a:extLst>
              <a:ext uri="{FF2B5EF4-FFF2-40B4-BE49-F238E27FC236}">
                <a16:creationId xmlns:a16="http://schemas.microsoft.com/office/drawing/2014/main" id="{F241F47B-41EB-6556-99DA-19F76895719B}"/>
              </a:ext>
            </a:extLst>
          </p:cNvPr>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3" name="Picture 2">
            <a:extLst>
              <a:ext uri="{FF2B5EF4-FFF2-40B4-BE49-F238E27FC236}">
                <a16:creationId xmlns:a16="http://schemas.microsoft.com/office/drawing/2014/main" id="{1FFCA99C-7897-BC15-0BEC-9FABB3F823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557" y="1461772"/>
            <a:ext cx="3648468" cy="2753656"/>
          </a:xfrm>
          <a:prstGeom prst="rect">
            <a:avLst/>
          </a:prstGeom>
        </p:spPr>
      </p:pic>
      <p:pic>
        <p:nvPicPr>
          <p:cNvPr id="7" name="Picture 6">
            <a:extLst>
              <a:ext uri="{FF2B5EF4-FFF2-40B4-BE49-F238E27FC236}">
                <a16:creationId xmlns:a16="http://schemas.microsoft.com/office/drawing/2014/main" id="{4E73977F-AD6E-5A91-8390-9ABF07A2A0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6976" y="1462745"/>
            <a:ext cx="3648468" cy="2752684"/>
          </a:xfrm>
          <a:prstGeom prst="rect">
            <a:avLst/>
          </a:prstGeom>
        </p:spPr>
      </p:pic>
    </p:spTree>
    <p:extLst>
      <p:ext uri="{BB962C8B-B14F-4D97-AF65-F5344CB8AC3E}">
        <p14:creationId xmlns:p14="http://schemas.microsoft.com/office/powerpoint/2010/main" val="3211098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53125-DE18-EF76-E72B-ECCCC0A18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232368-C12B-DB6A-4CBF-E683C3B33D73}"/>
              </a:ext>
            </a:extLst>
          </p:cNvPr>
          <p:cNvSpPr>
            <a:spLocks noGrp="1"/>
          </p:cNvSpPr>
          <p:nvPr>
            <p:ph type="title"/>
          </p:nvPr>
        </p:nvSpPr>
        <p:spPr>
          <a:xfrm>
            <a:off x="851338" y="445025"/>
            <a:ext cx="7514896" cy="572700"/>
          </a:xfrm>
        </p:spPr>
        <p:txBody>
          <a:bodyPr>
            <a:normAutofit fontScale="90000"/>
          </a:bodyPr>
          <a:lstStyle/>
          <a:p>
            <a:r>
              <a:rPr lang="en-US" dirty="0"/>
              <a:t>		</a:t>
            </a:r>
            <a:r>
              <a:rPr lang="en-US" b="1" dirty="0"/>
              <a:t>RESULT AND DISCUSSION</a:t>
            </a:r>
            <a:endParaRPr lang="en-IN" b="1" dirty="0"/>
          </a:p>
        </p:txBody>
      </p:sp>
      <p:pic>
        <p:nvPicPr>
          <p:cNvPr id="4" name="Google Shape;85;p17">
            <a:extLst>
              <a:ext uri="{FF2B5EF4-FFF2-40B4-BE49-F238E27FC236}">
                <a16:creationId xmlns:a16="http://schemas.microsoft.com/office/drawing/2014/main" id="{3590DAED-701A-DF21-DDFF-2D89B97972F4}"/>
              </a:ext>
            </a:extLst>
          </p:cNvPr>
          <p:cNvPicPr preferRelativeResize="0"/>
          <p:nvPr/>
        </p:nvPicPr>
        <p:blipFill rotWithShape="1">
          <a:blip r:embed="rId2">
            <a:alphaModFix/>
          </a:blip>
          <a:srcRect/>
          <a:stretch/>
        </p:blipFill>
        <p:spPr>
          <a:xfrm>
            <a:off x="0" y="3"/>
            <a:ext cx="762558" cy="762395"/>
          </a:xfrm>
          <a:prstGeom prst="rect">
            <a:avLst/>
          </a:prstGeom>
          <a:noFill/>
          <a:ln>
            <a:noFill/>
          </a:ln>
        </p:spPr>
      </p:pic>
      <p:pic>
        <p:nvPicPr>
          <p:cNvPr id="5" name="Google Shape;86;p17">
            <a:extLst>
              <a:ext uri="{FF2B5EF4-FFF2-40B4-BE49-F238E27FC236}">
                <a16:creationId xmlns:a16="http://schemas.microsoft.com/office/drawing/2014/main" id="{9101543E-9BBD-4F8D-62E6-171198D666D0}"/>
              </a:ext>
            </a:extLst>
          </p:cNvPr>
          <p:cNvPicPr preferRelativeResize="0"/>
          <p:nvPr/>
        </p:nvPicPr>
        <p:blipFill rotWithShape="1">
          <a:blip r:embed="rId3">
            <a:alphaModFix/>
          </a:blip>
          <a:srcRect/>
          <a:stretch/>
        </p:blipFill>
        <p:spPr>
          <a:xfrm>
            <a:off x="8319030" y="6"/>
            <a:ext cx="824970" cy="795591"/>
          </a:xfrm>
          <a:prstGeom prst="rect">
            <a:avLst/>
          </a:prstGeom>
          <a:noFill/>
          <a:ln>
            <a:noFill/>
          </a:ln>
        </p:spPr>
      </p:pic>
      <p:pic>
        <p:nvPicPr>
          <p:cNvPr id="6" name="Picture 5">
            <a:extLst>
              <a:ext uri="{FF2B5EF4-FFF2-40B4-BE49-F238E27FC236}">
                <a16:creationId xmlns:a16="http://schemas.microsoft.com/office/drawing/2014/main" id="{932FB953-7A48-445B-2BFE-ADE67CFAE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593" y="1462744"/>
            <a:ext cx="2678872" cy="2685110"/>
          </a:xfrm>
          <a:prstGeom prst="rect">
            <a:avLst/>
          </a:prstGeom>
        </p:spPr>
      </p:pic>
      <p:pic>
        <p:nvPicPr>
          <p:cNvPr id="8" name="Picture 7">
            <a:extLst>
              <a:ext uri="{FF2B5EF4-FFF2-40B4-BE49-F238E27FC236}">
                <a16:creationId xmlns:a16="http://schemas.microsoft.com/office/drawing/2014/main" id="{937B0BE3-0098-3074-4FB4-D038BAFF45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2564" y="1462744"/>
            <a:ext cx="2678872" cy="2685110"/>
          </a:xfrm>
          <a:prstGeom prst="rect">
            <a:avLst/>
          </a:prstGeom>
        </p:spPr>
      </p:pic>
      <p:pic>
        <p:nvPicPr>
          <p:cNvPr id="9" name="Picture 8">
            <a:extLst>
              <a:ext uri="{FF2B5EF4-FFF2-40B4-BE49-F238E27FC236}">
                <a16:creationId xmlns:a16="http://schemas.microsoft.com/office/drawing/2014/main" id="{EE6BF614-BA46-5A4F-47F2-C73A970C95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92905" y="1462744"/>
            <a:ext cx="2678872" cy="2685110"/>
          </a:xfrm>
          <a:prstGeom prst="rect">
            <a:avLst/>
          </a:prstGeom>
        </p:spPr>
      </p:pic>
    </p:spTree>
    <p:extLst>
      <p:ext uri="{BB962C8B-B14F-4D97-AF65-F5344CB8AC3E}">
        <p14:creationId xmlns:p14="http://schemas.microsoft.com/office/powerpoint/2010/main" val="526423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52466"/>
            <a:ext cx="9144000" cy="4954249"/>
          </a:xfrm>
        </p:spPr>
        <p:txBody>
          <a:bodyPr/>
          <a:lstStyle/>
          <a:p>
            <a:pPr>
              <a:buNone/>
            </a:pPr>
            <a:endParaRPr lang="en-US" dirty="0"/>
          </a:p>
          <a:p>
            <a:pPr>
              <a:buNone/>
            </a:pPr>
            <a:endParaRPr lang="en-US" dirty="0"/>
          </a:p>
          <a:p>
            <a:pPr>
              <a:buNone/>
            </a:pPr>
            <a:endParaRPr lang="en-US" dirty="0"/>
          </a:p>
          <a:p>
            <a:pPr>
              <a:buNone/>
            </a:pPr>
            <a:endParaRPr lang="en-US" dirty="0"/>
          </a:p>
          <a:p>
            <a:pPr>
              <a:buNone/>
            </a:pPr>
            <a:r>
              <a:rPr lang="en-US" dirty="0"/>
              <a:t>				   </a:t>
            </a:r>
          </a:p>
          <a:p>
            <a:pPr>
              <a:buNone/>
            </a:pPr>
            <a:endParaRPr lang="en-US" sz="3600" b="1" dirty="0">
              <a:solidFill>
                <a:schemeClr val="tx1">
                  <a:lumMod val="95000"/>
                  <a:lumOff val="5000"/>
                </a:schemeClr>
              </a:solidFill>
            </a:endParaRPr>
          </a:p>
          <a:p>
            <a:pPr algn="ctr">
              <a:buNone/>
            </a:pPr>
            <a:r>
              <a:rPr lang="en-US" sz="3600" b="1" dirty="0">
                <a:solidFill>
                  <a:schemeClr val="tx1">
                    <a:lumMod val="95000"/>
                    <a:lumOff val="5000"/>
                  </a:schemeClr>
                </a:solidFill>
              </a:rPr>
              <a:t>ANY QUERIES ?</a:t>
            </a:r>
            <a:endParaRPr lang="en-IN" sz="3600" b="1" dirty="0">
              <a:solidFill>
                <a:schemeClr val="tx1">
                  <a:lumMod val="95000"/>
                  <a:lumOff val="5000"/>
                </a:schemeClr>
              </a:solidFill>
            </a:endParaRP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0BBAD086-C694-1098-6BB3-FD91171F8319}"/>
            </a:ext>
          </a:extLst>
        </p:cNvPr>
        <p:cNvGrpSpPr/>
        <p:nvPr/>
      </p:nvGrpSpPr>
      <p:grpSpPr>
        <a:xfrm>
          <a:off x="0" y="0"/>
          <a:ext cx="0" cy="0"/>
          <a:chOff x="0" y="0"/>
          <a:chExt cx="0" cy="0"/>
        </a:xfrm>
      </p:grpSpPr>
      <p:sp>
        <p:nvSpPr>
          <p:cNvPr id="134" name="Google Shape;134;p24">
            <a:extLst>
              <a:ext uri="{FF2B5EF4-FFF2-40B4-BE49-F238E27FC236}">
                <a16:creationId xmlns:a16="http://schemas.microsoft.com/office/drawing/2014/main" id="{E89A26FF-4B5E-8BB8-3879-E49C7A2461E6}"/>
              </a:ext>
            </a:extLst>
          </p:cNvPr>
          <p:cNvSpPr txBox="1"/>
          <p:nvPr/>
        </p:nvSpPr>
        <p:spPr>
          <a:xfrm>
            <a:off x="38100" y="1835250"/>
            <a:ext cx="9067800" cy="861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400" b="1" dirty="0">
                <a:solidFill>
                  <a:schemeClr val="dk1"/>
                </a:solidFill>
              </a:rPr>
              <a:t>THANK YOU</a:t>
            </a:r>
            <a:endParaRPr sz="2400" b="1" dirty="0">
              <a:solidFill>
                <a:srgbClr val="FF0000"/>
              </a:solidFill>
            </a:endParaRPr>
          </a:p>
        </p:txBody>
      </p:sp>
    </p:spTree>
    <p:extLst>
      <p:ext uri="{BB962C8B-B14F-4D97-AF65-F5344CB8AC3E}">
        <p14:creationId xmlns:p14="http://schemas.microsoft.com/office/powerpoint/2010/main" val="3496340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p:nvPr/>
        </p:nvSpPr>
        <p:spPr>
          <a:xfrm>
            <a:off x="249400" y="1324850"/>
            <a:ext cx="7939500" cy="2553300"/>
          </a:xfrm>
          <a:prstGeom prst="rect">
            <a:avLst/>
          </a:prstGeom>
          <a:noFill/>
          <a:ln>
            <a:noFill/>
          </a:ln>
        </p:spPr>
        <p:txBody>
          <a:bodyPr spcFirstLastPara="1" wrap="square" lIns="91425" tIns="45700" rIns="91425" bIns="45700" anchor="t" anchorCtr="0">
            <a:noAutofit/>
          </a:bodyPr>
          <a:lstStyle/>
          <a:p>
            <a:pPr marL="457200" lvl="0" indent="-381000" algn="l" rtl="0">
              <a:lnSpc>
                <a:spcPct val="115000"/>
              </a:lnSpc>
              <a:spcBef>
                <a:spcPts val="0"/>
              </a:spcBef>
              <a:spcAft>
                <a:spcPts val="0"/>
              </a:spcAft>
              <a:buClr>
                <a:schemeClr val="dk1"/>
              </a:buClr>
              <a:buSzPts val="2400"/>
            </a:pPr>
            <a:endParaRPr lang="en-US" sz="2400" b="1" dirty="0">
              <a:solidFill>
                <a:schemeClr val="dk1"/>
              </a:solidFill>
            </a:endParaRPr>
          </a:p>
          <a:p>
            <a:pPr marL="457200" lvl="0" indent="-381000" algn="l" rtl="0">
              <a:lnSpc>
                <a:spcPct val="115000"/>
              </a:lnSpc>
              <a:spcBef>
                <a:spcPts val="0"/>
              </a:spcBef>
              <a:spcAft>
                <a:spcPts val="0"/>
              </a:spcAft>
              <a:buClr>
                <a:schemeClr val="dk1"/>
              </a:buClr>
              <a:buSzPts val="2400"/>
            </a:pPr>
            <a:endParaRPr lang="en" sz="2400" b="1" dirty="0">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a:p>
            <a:pPr marL="457200" lvl="0" indent="-381000" algn="l" rtl="0">
              <a:lnSpc>
                <a:spcPct val="115000"/>
              </a:lnSpc>
              <a:spcBef>
                <a:spcPts val="0"/>
              </a:spcBef>
              <a:spcAft>
                <a:spcPts val="0"/>
              </a:spcAft>
              <a:buClr>
                <a:schemeClr val="dk1"/>
              </a:buClr>
              <a:buSzPts val="2400"/>
              <a:buChar char="➢"/>
            </a:pPr>
            <a:endParaRPr sz="2400" b="1">
              <a:solidFill>
                <a:schemeClr val="dk1"/>
              </a:solidFill>
            </a:endParaRPr>
          </a:p>
        </p:txBody>
      </p:sp>
      <p:pic>
        <p:nvPicPr>
          <p:cNvPr id="64" name="Google Shape;64;p14"/>
          <p:cNvPicPr preferRelativeResize="0"/>
          <p:nvPr/>
        </p:nvPicPr>
        <p:blipFill rotWithShape="1">
          <a:blip r:embed="rId3">
            <a:alphaModFix/>
          </a:blip>
          <a:srcRect/>
          <a:stretch/>
        </p:blipFill>
        <p:spPr>
          <a:xfrm>
            <a:off x="0" y="3"/>
            <a:ext cx="762558" cy="762395"/>
          </a:xfrm>
          <a:prstGeom prst="rect">
            <a:avLst/>
          </a:prstGeom>
          <a:noFill/>
          <a:ln>
            <a:noFill/>
          </a:ln>
        </p:spPr>
      </p:pic>
      <p:pic>
        <p:nvPicPr>
          <p:cNvPr id="65" name="Google Shape;65;p14"/>
          <p:cNvPicPr preferRelativeResize="0"/>
          <p:nvPr/>
        </p:nvPicPr>
        <p:blipFill rotWithShape="1">
          <a:blip r:embed="rId4">
            <a:alphaModFix/>
          </a:blip>
          <a:srcRect/>
          <a:stretch/>
        </p:blipFill>
        <p:spPr>
          <a:xfrm>
            <a:off x="8319030" y="6"/>
            <a:ext cx="824970" cy="795591"/>
          </a:xfrm>
          <a:prstGeom prst="rect">
            <a:avLst/>
          </a:prstGeom>
          <a:noFill/>
          <a:ln>
            <a:noFill/>
          </a:ln>
        </p:spPr>
      </p:pic>
      <p:sp>
        <p:nvSpPr>
          <p:cNvPr id="66" name="Google Shape;66;p14"/>
          <p:cNvSpPr txBox="1"/>
          <p:nvPr/>
        </p:nvSpPr>
        <p:spPr>
          <a:xfrm>
            <a:off x="38100" y="120750"/>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PRESENTATION OVERVIEW</a:t>
            </a:r>
            <a:endParaRPr sz="2400" b="1">
              <a:solidFill>
                <a:schemeClr val="tx1">
                  <a:lumMod val="85000"/>
                  <a:lumOff val="15000"/>
                </a:schemeClr>
              </a:solidFill>
              <a:latin typeface="Calibri"/>
              <a:ea typeface="Calibri"/>
              <a:cs typeface="Calibri"/>
              <a:sym typeface="Calibri"/>
            </a:endParaRPr>
          </a:p>
        </p:txBody>
      </p:sp>
      <p:sp>
        <p:nvSpPr>
          <p:cNvPr id="6" name="Text Box 2">
            <a:extLst>
              <a:ext uri="{FF2B5EF4-FFF2-40B4-BE49-F238E27FC236}">
                <a16:creationId xmlns:a16="http://schemas.microsoft.com/office/drawing/2014/main" id="{D66838E7-DF8B-441F-A7FD-CF7E2EA15593}"/>
              </a:ext>
            </a:extLst>
          </p:cNvPr>
          <p:cNvSpPr txBox="1">
            <a:spLocks noChangeArrowheads="1"/>
          </p:cNvSpPr>
          <p:nvPr/>
        </p:nvSpPr>
        <p:spPr bwMode="auto">
          <a:xfrm>
            <a:off x="955100" y="595236"/>
            <a:ext cx="7758137" cy="4272643"/>
          </a:xfrm>
          <a:prstGeom prst="rect">
            <a:avLst/>
          </a:prstGeom>
          <a:noFill/>
          <a:ln>
            <a:noFill/>
          </a:ln>
        </p:spPr>
        <p:txBody>
          <a:bodyPr/>
          <a:lstStyle>
            <a:lvl1pPr marL="342900" indent="-34131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1pPr>
            <a:lvl2pPr indent="-284163"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2pPr>
            <a:lvl3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3pPr>
            <a:lvl4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4pPr>
            <a:lvl5pPr eaLnBrk="0" hangingPunc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ea typeface="WenQuanYi Micro Hei"/>
                <a:cs typeface="WenQuanYi Micro Hei"/>
              </a:defRPr>
            </a:lvl9pPr>
          </a:lstStyle>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Objective</a:t>
            </a:r>
          </a:p>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Project Introduction</a:t>
            </a:r>
          </a:p>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Problem Statement</a:t>
            </a:r>
          </a:p>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Methodologies (Programming concepts relevant to problem statement)</a:t>
            </a:r>
          </a:p>
          <a:p>
            <a:pPr marL="344487" indent="-342900" algn="just" eaLnBrk="1" hangingPunct="1">
              <a:lnSpc>
                <a:spcPct val="150000"/>
              </a:lnSpc>
              <a:spcBef>
                <a:spcPts val="325"/>
              </a:spcBef>
              <a:buClr>
                <a:srgbClr val="000000"/>
              </a:buClr>
              <a:buSzPct val="100000"/>
              <a:buFont typeface="+mj-lt"/>
              <a:buAutoNum type="arabicPeriod"/>
              <a:defRPr/>
            </a:pPr>
            <a:r>
              <a:rPr lang="en-US" sz="1800" b="1" dirty="0">
                <a:latin typeface="Times New Roman" panose="02020603050405020304" pitchFamily="18" charset="0"/>
                <a:cs typeface="Times New Roman" panose="02020603050405020304" pitchFamily="18" charset="0"/>
              </a:rPr>
              <a:t>Architecture of the proposed system </a:t>
            </a:r>
          </a:p>
          <a:p>
            <a:pPr marL="344487" indent="-342900" algn="just" eaLnBrk="1" hangingPunct="1">
              <a:lnSpc>
                <a:spcPct val="150000"/>
              </a:lnSpc>
              <a:spcBef>
                <a:spcPts val="325"/>
              </a:spcBef>
              <a:buClr>
                <a:srgbClr val="000000"/>
              </a:buClr>
              <a:buSzPct val="100000"/>
              <a:buFont typeface="+mj-lt"/>
              <a:buAutoNum type="arabicPeriod"/>
              <a:defRPr/>
            </a:pPr>
            <a:r>
              <a:rPr lang="en-US" altLang="en-US" sz="1800" b="1" dirty="0">
                <a:solidFill>
                  <a:srgbClr val="000000"/>
                </a:solidFill>
                <a:latin typeface="Times New Roman" panose="02020603050405020304" pitchFamily="18" charset="0"/>
                <a:cs typeface="Times New Roman" panose="02020603050405020304" pitchFamily="18" charset="0"/>
              </a:rPr>
              <a:t>List of Modules</a:t>
            </a:r>
            <a:endParaRPr lang="en-US" sz="1800" b="1" dirty="0">
              <a:latin typeface="Times New Roman" panose="02020603050405020304" pitchFamily="18" charset="0"/>
              <a:cs typeface="Times New Roman" panose="02020603050405020304" pitchFamily="18" charset="0"/>
            </a:endParaRPr>
          </a:p>
          <a:p>
            <a:pPr marL="344487" indent="-342900" algn="just" eaLnBrk="1" hangingPunct="1">
              <a:lnSpc>
                <a:spcPct val="150000"/>
              </a:lnSpc>
              <a:spcBef>
                <a:spcPts val="325"/>
              </a:spcBef>
              <a:buClr>
                <a:srgbClr val="000000"/>
              </a:buClr>
              <a:buSzPct val="100000"/>
              <a:buFont typeface="+mj-lt"/>
              <a:buAutoNum type="arabicPeriod"/>
              <a:defRPr/>
            </a:pPr>
            <a:r>
              <a:rPr lang="en-US" sz="1800" b="1" dirty="0">
                <a:latin typeface="Times New Roman" panose="02020603050405020304" pitchFamily="18" charset="0"/>
                <a:cs typeface="Times New Roman" panose="02020603050405020304" pitchFamily="18" charset="0"/>
              </a:rPr>
              <a:t>Merits </a:t>
            </a:r>
          </a:p>
          <a:p>
            <a:pPr marL="344487" indent="-342900" algn="just" eaLnBrk="1" hangingPunct="1">
              <a:lnSpc>
                <a:spcPct val="150000"/>
              </a:lnSpc>
              <a:spcBef>
                <a:spcPts val="325"/>
              </a:spcBef>
              <a:buClr>
                <a:srgbClr val="000000"/>
              </a:buClr>
              <a:buSzPct val="100000"/>
              <a:buFont typeface="+mj-lt"/>
              <a:buAutoNum type="arabicPeriod"/>
              <a:defRPr/>
            </a:pPr>
            <a:r>
              <a:rPr lang="en-US" sz="1800" b="1" dirty="0">
                <a:latin typeface="Times New Roman" panose="02020603050405020304" pitchFamily="18" charset="0"/>
                <a:cs typeface="Times New Roman" panose="02020603050405020304" pitchFamily="18" charset="0"/>
              </a:rPr>
              <a:t>Results and Discussion</a:t>
            </a:r>
          </a:p>
          <a:p>
            <a:pPr marL="344487" indent="-342900" algn="just" eaLnBrk="1" hangingPunct="1">
              <a:lnSpc>
                <a:spcPct val="150000"/>
              </a:lnSpc>
              <a:spcBef>
                <a:spcPts val="325"/>
              </a:spcBef>
              <a:buClr>
                <a:srgbClr val="000000"/>
              </a:buClr>
              <a:buSzPct val="100000"/>
              <a:buFont typeface="+mj-lt"/>
              <a:buAutoNum type="arabicPeriod"/>
              <a:defRPr/>
            </a:pPr>
            <a:r>
              <a:rPr lang="en-US" sz="1800" b="1" dirty="0">
                <a:latin typeface="Times New Roman" panose="02020603050405020304" pitchFamily="18" charset="0"/>
                <a:cs typeface="Times New Roman" panose="02020603050405020304" pitchFamily="18" charset="0"/>
              </a:rPr>
              <a:t>Queries</a:t>
            </a:r>
          </a:p>
          <a:p>
            <a:pPr marL="1587" indent="0" algn="just" eaLnBrk="1" hangingPunct="1">
              <a:lnSpc>
                <a:spcPct val="150000"/>
              </a:lnSpc>
              <a:spcBef>
                <a:spcPts val="325"/>
              </a:spcBef>
              <a:buClr>
                <a:srgbClr val="000000"/>
              </a:buClr>
              <a:buSzPct val="100000"/>
              <a:defRPr/>
            </a:pP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494" y="248804"/>
            <a:ext cx="8520600" cy="651642"/>
          </a:xfrm>
        </p:spPr>
        <p:txBody>
          <a:bodyPr>
            <a:normAutofit/>
          </a:bodyPr>
          <a:lstStyle/>
          <a:p>
            <a:pPr algn="ctr">
              <a:buClr>
                <a:srgbClr val="000000"/>
              </a:buClr>
            </a:pPr>
            <a:r>
              <a:rPr lang="en-US" sz="2400" b="1" dirty="0">
                <a:solidFill>
                  <a:schemeClr val="tx1">
                    <a:lumMod val="85000"/>
                    <a:lumOff val="15000"/>
                  </a:schemeClr>
                </a:solidFill>
              </a:rPr>
              <a:t>OBJECTIVE</a:t>
            </a:r>
          </a:p>
        </p:txBody>
      </p:sp>
      <p:sp>
        <p:nvSpPr>
          <p:cNvPr id="3" name="Text Placeholder 2"/>
          <p:cNvSpPr>
            <a:spLocks noGrp="1"/>
          </p:cNvSpPr>
          <p:nvPr>
            <p:ph type="body" idx="1"/>
          </p:nvPr>
        </p:nvSpPr>
        <p:spPr>
          <a:xfrm>
            <a:off x="311700" y="1011199"/>
            <a:ext cx="8520600" cy="3557676"/>
          </a:xfrm>
        </p:spPr>
        <p:txBody>
          <a:bodyPr>
            <a:normAutofit/>
          </a:bodyPr>
          <a:lstStyle/>
          <a:p>
            <a:pPr marL="114300" indent="0">
              <a:buNone/>
            </a:pPr>
            <a:endParaRPr lang="en-US" sz="1400" dirty="0">
              <a:latin typeface="Times New Roman" panose="02020603050405020304" pitchFamily="18" charset="0"/>
              <a:cs typeface="Times New Roman" panose="02020603050405020304" pitchFamily="18" charset="0"/>
            </a:endParaRPr>
          </a:p>
          <a:p>
            <a:pPr>
              <a:buFont typeface="+mj-lt"/>
              <a:buAutoNum type="arabicPeriod"/>
            </a:pPr>
            <a:endParaRPr lang="en-US" sz="1400" dirty="0">
              <a:latin typeface="Times New Roman" panose="02020603050405020304" pitchFamily="18" charset="0"/>
              <a:cs typeface="Times New Roman" panose="02020603050405020304" pitchFamily="18" charset="0"/>
            </a:endParaRPr>
          </a:p>
        </p:txBody>
      </p:sp>
      <p:pic>
        <p:nvPicPr>
          <p:cNvPr id="4" name="Google Shape;71;p15"/>
          <p:cNvPicPr preferRelativeResize="0"/>
          <p:nvPr/>
        </p:nvPicPr>
        <p:blipFill rotWithShape="1">
          <a:blip r:embed="rId2">
            <a:alphaModFix/>
          </a:blip>
          <a:srcRect/>
          <a:stretch/>
        </p:blipFill>
        <p:spPr>
          <a:xfrm>
            <a:off x="165100" y="138051"/>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287545" y="138051"/>
            <a:ext cx="824970" cy="795591"/>
          </a:xfrm>
          <a:prstGeom prst="rect">
            <a:avLst/>
          </a:prstGeom>
          <a:noFill/>
          <a:ln>
            <a:noFill/>
          </a:ln>
        </p:spPr>
      </p:pic>
      <p:sp>
        <p:nvSpPr>
          <p:cNvPr id="7" name="TextBox 6">
            <a:extLst>
              <a:ext uri="{FF2B5EF4-FFF2-40B4-BE49-F238E27FC236}">
                <a16:creationId xmlns:a16="http://schemas.microsoft.com/office/drawing/2014/main" id="{F75DDF66-EA77-2A53-3326-4A7188B32C11}"/>
              </a:ext>
            </a:extLst>
          </p:cNvPr>
          <p:cNvSpPr txBox="1"/>
          <p:nvPr/>
        </p:nvSpPr>
        <p:spPr>
          <a:xfrm>
            <a:off x="681536" y="1044395"/>
            <a:ext cx="7606009" cy="3785652"/>
          </a:xfrm>
          <a:prstGeom prst="rect">
            <a:avLst/>
          </a:prstGeom>
          <a:noFill/>
        </p:spPr>
        <p:txBody>
          <a:bodyPr wrap="square">
            <a:spAutoFit/>
          </a:bodyPr>
          <a:lstStyle/>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objective of this Online Voting System is to create a digital platform that facilitates secure and efficient voting for various types of elections, such as governmental, organizational, and educational.</a:t>
            </a:r>
          </a:p>
          <a:p>
            <a:pPr algn="just"/>
            <a:r>
              <a:rPr lang="en-US" sz="16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system aims to eliminate the drawbacks of traditional paper-based voting, including logistical challenges, time constraints, and risks of tampering or fraud. </a:t>
            </a:r>
          </a:p>
          <a:p>
            <a:pPr algn="just"/>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It seeks to provide a user-friendly interface for voters to cast their votes conveniently and confidentially from anywhere, ensuring inclusivity for all eligible voters, including those with physical disabilities or residing in remote locations. </a:t>
            </a:r>
          </a:p>
          <a:p>
            <a:pPr algn="just"/>
            <a:endParaRPr lang="en-US" sz="1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By leveraging modern technologies, the system strives to maintain the integrity of the election process through robust authentication, data encryption, and secure vote storage. Ultimately, the system aspires to enhance trust in the electoral process while promoting higher voter participation and ensuring accurate and transparent results.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5"/>
          <p:cNvPicPr preferRelativeResize="0"/>
          <p:nvPr/>
        </p:nvPicPr>
        <p:blipFill rotWithShape="1">
          <a:blip r:embed="rId3">
            <a:alphaModFix/>
          </a:blip>
          <a:srcRect/>
          <a:stretch/>
        </p:blipFill>
        <p:spPr>
          <a:xfrm>
            <a:off x="76200" y="76397"/>
            <a:ext cx="762558" cy="762395"/>
          </a:xfrm>
          <a:prstGeom prst="rect">
            <a:avLst/>
          </a:prstGeom>
          <a:noFill/>
          <a:ln>
            <a:noFill/>
          </a:ln>
        </p:spPr>
      </p:pic>
      <p:pic>
        <p:nvPicPr>
          <p:cNvPr id="72" name="Google Shape;72;p15"/>
          <p:cNvPicPr preferRelativeResize="0"/>
          <p:nvPr/>
        </p:nvPicPr>
        <p:blipFill rotWithShape="1">
          <a:blip r:embed="rId4">
            <a:alphaModFix/>
          </a:blip>
          <a:srcRect/>
          <a:stretch/>
        </p:blipFill>
        <p:spPr>
          <a:xfrm>
            <a:off x="8319029" y="76403"/>
            <a:ext cx="824970" cy="795591"/>
          </a:xfrm>
          <a:prstGeom prst="rect">
            <a:avLst/>
          </a:prstGeom>
          <a:noFill/>
          <a:ln>
            <a:noFill/>
          </a:ln>
        </p:spPr>
      </p:pic>
      <p:sp>
        <p:nvSpPr>
          <p:cNvPr id="73" name="Google Shape;73;p15"/>
          <p:cNvSpPr txBox="1"/>
          <p:nvPr/>
        </p:nvSpPr>
        <p:spPr>
          <a:xfrm>
            <a:off x="76200" y="241497"/>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PROJECT INTRODUCTION</a:t>
            </a:r>
            <a:endParaRPr sz="2400" b="1" dirty="0">
              <a:solidFill>
                <a:schemeClr val="tx1">
                  <a:lumMod val="85000"/>
                  <a:lumOff val="15000"/>
                </a:schemeClr>
              </a:solidFill>
              <a:latin typeface="Calibri"/>
              <a:ea typeface="Calibri"/>
              <a:cs typeface="Calibri"/>
              <a:sym typeface="Calibri"/>
            </a:endParaRPr>
          </a:p>
        </p:txBody>
      </p:sp>
      <p:sp>
        <p:nvSpPr>
          <p:cNvPr id="3" name="TextBox 2"/>
          <p:cNvSpPr txBox="1"/>
          <p:nvPr/>
        </p:nvSpPr>
        <p:spPr>
          <a:xfrm>
            <a:off x="476250" y="1291921"/>
            <a:ext cx="8267700" cy="2951064"/>
          </a:xfrm>
          <a:prstGeom prst="rect">
            <a:avLst/>
          </a:prstGeom>
          <a:noFill/>
        </p:spPr>
        <p:txBody>
          <a:bodyPr wrap="square" rtlCol="0">
            <a:spAutoFit/>
          </a:bodyPr>
          <a:lstStyle/>
          <a:p>
            <a:pPr lvl="8" algn="just">
              <a:lnSpc>
                <a:spcPct val="150000"/>
              </a:lnSpc>
            </a:pPr>
            <a:r>
              <a:rPr lang="en-US" sz="1800" b="1" dirty="0">
                <a:latin typeface="Times New Roman" panose="02020603050405020304" pitchFamily="18" charset="0"/>
                <a:cs typeface="Times New Roman" panose="02020603050405020304" pitchFamily="18" charset="0"/>
              </a:rPr>
              <a:t>The Online Voting System eliminates the limitations of traditional paper-based voting. It leverages modern technologies to provide a seamless and user-friendly platform for voters. The system allows:</a:t>
            </a:r>
          </a:p>
          <a:p>
            <a:pPr marL="285750" lvl="8"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Remote and secure voting.</a:t>
            </a:r>
          </a:p>
          <a:p>
            <a:pPr marL="285750" lvl="8"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Real-time tracking of votes (optional for admin).</a:t>
            </a:r>
          </a:p>
          <a:p>
            <a:pPr marL="285750" lvl="8" indent="-285750"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Categorization of elections based on governmental, organizational, or educational needs.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11700" y="220717"/>
            <a:ext cx="8520600" cy="672662"/>
          </a:xfrm>
        </p:spPr>
        <p:txBody>
          <a:bodyPr>
            <a:normAutofit/>
          </a:bodyPr>
          <a:lstStyle/>
          <a:p>
            <a:r>
              <a:rPr lang="en-US" dirty="0"/>
              <a:t>		 </a:t>
            </a:r>
            <a:r>
              <a:rPr lang="en-US" b="1" dirty="0">
                <a:solidFill>
                  <a:schemeClr val="tx1">
                    <a:lumMod val="85000"/>
                    <a:lumOff val="15000"/>
                  </a:schemeClr>
                </a:solidFill>
              </a:rPr>
              <a:t>PROBLEM STATEMENT</a:t>
            </a:r>
            <a:endParaRPr lang="en-IN" b="1" dirty="0">
              <a:solidFill>
                <a:schemeClr val="tx1">
                  <a:lumMod val="85000"/>
                  <a:lumOff val="15000"/>
                </a:schemeClr>
              </a:solidFill>
            </a:endParaRPr>
          </a:p>
        </p:txBody>
      </p:sp>
      <p:sp>
        <p:nvSpPr>
          <p:cNvPr id="9" name="Text Placeholder 8"/>
          <p:cNvSpPr>
            <a:spLocks noGrp="1"/>
          </p:cNvSpPr>
          <p:nvPr>
            <p:ph type="body" idx="1"/>
          </p:nvPr>
        </p:nvSpPr>
        <p:spPr>
          <a:xfrm>
            <a:off x="311700" y="1377327"/>
            <a:ext cx="8520600" cy="3416400"/>
          </a:xfrm>
        </p:spPr>
        <p:txBody>
          <a:bodyPr>
            <a:normAutofit/>
          </a:bodyPr>
          <a:lstStyle/>
          <a:p>
            <a:pPr marL="114300" indent="0">
              <a:lnSpc>
                <a:spcPct val="150000"/>
              </a:lnSpc>
              <a:buNone/>
            </a:pPr>
            <a:r>
              <a:rPr lang="en-US" b="1" dirty="0">
                <a:solidFill>
                  <a:schemeClr val="tx1"/>
                </a:solidFill>
                <a:latin typeface="Times New Roman" panose="02020603050405020304" pitchFamily="18" charset="0"/>
                <a:cs typeface="Times New Roman" panose="02020603050405020304" pitchFamily="18" charset="0"/>
              </a:rPr>
              <a:t>The traditional voting process has challenges such as:</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Time-consuming manual processes.</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Higher risk of fraud and tampering.</a:t>
            </a:r>
          </a:p>
          <a:p>
            <a:pPr>
              <a:lnSpc>
                <a:spcPct val="150000"/>
              </a:lnSpc>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Reduced accessibility for remote or disabled voters. An online system addresses these challenges by offering a streamlined and secure voting mechanism.</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Google Shape;71;p15"/>
          <p:cNvPicPr preferRelativeResize="0"/>
          <p:nvPr/>
        </p:nvPicPr>
        <p:blipFill rotWithShape="1">
          <a:blip r:embed="rId2">
            <a:alphaModFix/>
          </a:blip>
          <a:srcRect/>
          <a:stretch/>
        </p:blipFill>
        <p:spPr>
          <a:xfrm>
            <a:off x="0" y="0"/>
            <a:ext cx="762558" cy="762395"/>
          </a:xfrm>
          <a:prstGeom prst="rect">
            <a:avLst/>
          </a:prstGeom>
          <a:noFill/>
          <a:ln>
            <a:noFill/>
          </a:ln>
        </p:spPr>
      </p:pic>
      <p:pic>
        <p:nvPicPr>
          <p:cNvPr id="5" name="Google Shape;72;p15"/>
          <p:cNvPicPr preferRelativeResize="0"/>
          <p:nvPr/>
        </p:nvPicPr>
        <p:blipFill rotWithShape="1">
          <a:blip r:embed="rId3">
            <a:alphaModFix/>
          </a:blip>
          <a:srcRect/>
          <a:stretch/>
        </p:blipFill>
        <p:spPr>
          <a:xfrm>
            <a:off x="8319030" y="6"/>
            <a:ext cx="824970" cy="79559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39EFF-D3E6-F831-98FD-41106B28B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BC1351-95E9-C72E-E714-95F685BB52CC}"/>
              </a:ext>
            </a:extLst>
          </p:cNvPr>
          <p:cNvSpPr>
            <a:spLocks noGrp="1"/>
          </p:cNvSpPr>
          <p:nvPr>
            <p:ph type="title"/>
          </p:nvPr>
        </p:nvSpPr>
        <p:spPr>
          <a:xfrm>
            <a:off x="602539" y="0"/>
            <a:ext cx="7938921" cy="839049"/>
          </a:xfrm>
        </p:spPr>
        <p:txBody>
          <a:bodyPr>
            <a:noAutofit/>
          </a:bodyPr>
          <a:lstStyle/>
          <a:p>
            <a:pPr algn="ctr"/>
            <a:r>
              <a:rPr lang="en-US" altLang="en-US" sz="2400" b="1" dirty="0">
                <a:solidFill>
                  <a:schemeClr val="tx1">
                    <a:lumMod val="85000"/>
                    <a:lumOff val="15000"/>
                  </a:schemeClr>
                </a:solidFill>
                <a:cs typeface="Arial" panose="020B0604020202020204" pitchFamily="34" charset="0"/>
              </a:rPr>
              <a:t>Methodologies </a:t>
            </a:r>
            <a:br>
              <a:rPr lang="en-US" altLang="en-US" sz="2400" b="1" dirty="0">
                <a:solidFill>
                  <a:schemeClr val="tx1">
                    <a:lumMod val="85000"/>
                    <a:lumOff val="15000"/>
                  </a:schemeClr>
                </a:solidFill>
                <a:cs typeface="Arial" panose="020B0604020202020204" pitchFamily="34" charset="0"/>
              </a:rPr>
            </a:br>
            <a:r>
              <a:rPr lang="en-US" altLang="en-US" sz="2200" b="1" dirty="0">
                <a:solidFill>
                  <a:schemeClr val="tx1">
                    <a:lumMod val="85000"/>
                    <a:lumOff val="15000"/>
                  </a:schemeClr>
                </a:solidFill>
                <a:cs typeface="Arial" panose="020B0604020202020204" pitchFamily="34" charset="0"/>
              </a:rPr>
              <a:t>(Programming concepts relevant to problem statement)</a:t>
            </a:r>
            <a:br>
              <a:rPr lang="en-US" altLang="en-US" sz="2200" b="1" dirty="0">
                <a:solidFill>
                  <a:srgbClr val="000000"/>
                </a:solidFill>
                <a:cs typeface="Arial" panose="020B0604020202020204" pitchFamily="34" charset="0"/>
              </a:rPr>
            </a:br>
            <a:endParaRPr lang="en-IN" sz="2200" dirty="0"/>
          </a:p>
        </p:txBody>
      </p:sp>
      <p:pic>
        <p:nvPicPr>
          <p:cNvPr id="4" name="Google Shape;72;p15">
            <a:extLst>
              <a:ext uri="{FF2B5EF4-FFF2-40B4-BE49-F238E27FC236}">
                <a16:creationId xmlns:a16="http://schemas.microsoft.com/office/drawing/2014/main" id="{E1B9AEBF-6B38-57B0-1BCD-47B7C8CD7AF8}"/>
              </a:ext>
            </a:extLst>
          </p:cNvPr>
          <p:cNvPicPr preferRelativeResize="0"/>
          <p:nvPr/>
        </p:nvPicPr>
        <p:blipFill rotWithShape="1">
          <a:blip r:embed="rId2">
            <a:alphaModFix/>
          </a:blip>
          <a:srcRect/>
          <a:stretch/>
        </p:blipFill>
        <p:spPr>
          <a:xfrm>
            <a:off x="8319030" y="21728"/>
            <a:ext cx="824970" cy="795591"/>
          </a:xfrm>
          <a:prstGeom prst="rect">
            <a:avLst/>
          </a:prstGeom>
          <a:noFill/>
          <a:ln>
            <a:noFill/>
          </a:ln>
        </p:spPr>
      </p:pic>
      <p:pic>
        <p:nvPicPr>
          <p:cNvPr id="5" name="Google Shape;71;p15">
            <a:extLst>
              <a:ext uri="{FF2B5EF4-FFF2-40B4-BE49-F238E27FC236}">
                <a16:creationId xmlns:a16="http://schemas.microsoft.com/office/drawing/2014/main" id="{08E814DF-C1A8-DAEF-9395-C7F2D7EBDD49}"/>
              </a:ext>
            </a:extLst>
          </p:cNvPr>
          <p:cNvPicPr preferRelativeResize="0"/>
          <p:nvPr/>
        </p:nvPicPr>
        <p:blipFill rotWithShape="1">
          <a:blip r:embed="rId3">
            <a:alphaModFix/>
          </a:blip>
          <a:srcRect/>
          <a:stretch/>
        </p:blipFill>
        <p:spPr>
          <a:xfrm>
            <a:off x="0" y="0"/>
            <a:ext cx="762558" cy="762395"/>
          </a:xfrm>
          <a:prstGeom prst="rect">
            <a:avLst/>
          </a:prstGeom>
          <a:noFill/>
          <a:ln>
            <a:noFill/>
          </a:ln>
        </p:spPr>
      </p:pic>
      <p:sp>
        <p:nvSpPr>
          <p:cNvPr id="12" name="Rectangle 7">
            <a:extLst>
              <a:ext uri="{FF2B5EF4-FFF2-40B4-BE49-F238E27FC236}">
                <a16:creationId xmlns:a16="http://schemas.microsoft.com/office/drawing/2014/main" id="{3494A551-8F68-EDC5-1B04-F42BCE4FBBE9}"/>
              </a:ext>
            </a:extLst>
          </p:cNvPr>
          <p:cNvSpPr>
            <a:spLocks noGrp="1" noChangeArrowheads="1"/>
          </p:cNvSpPr>
          <p:nvPr>
            <p:ph type="body" idx="1"/>
          </p:nvPr>
        </p:nvSpPr>
        <p:spPr bwMode="auto">
          <a:xfrm>
            <a:off x="793568" y="1396448"/>
            <a:ext cx="755686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Relevant Programming Concepts:</a:t>
            </a:r>
          </a:p>
          <a:p>
            <a:pPr marL="342900"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AWT (Abstract Window Toolkit): For graphical user interface (GUI) development.</a:t>
            </a:r>
          </a:p>
          <a:p>
            <a:pPr marL="342900"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Handling: For storing and retrieving voter and election data.</a:t>
            </a:r>
          </a:p>
          <a:p>
            <a:pPr marL="342900"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Encryption Techniques: For maintaining confidentiality of votes.</a:t>
            </a:r>
          </a:p>
          <a:p>
            <a:pPr marL="342900"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Exception Handling: For robust user interaction.</a:t>
            </a:r>
          </a:p>
          <a:p>
            <a:pPr marL="342900"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Event Handling: To manage user actions like button clicks.</a:t>
            </a:r>
          </a:p>
        </p:txBody>
      </p:sp>
    </p:spTree>
    <p:extLst>
      <p:ext uri="{BB962C8B-B14F-4D97-AF65-F5344CB8AC3E}">
        <p14:creationId xmlns:p14="http://schemas.microsoft.com/office/powerpoint/2010/main" val="3742239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a:stretch/>
        </p:blipFill>
        <p:spPr>
          <a:xfrm>
            <a:off x="172386" y="120747"/>
            <a:ext cx="762558" cy="762395"/>
          </a:xfrm>
          <a:prstGeom prst="rect">
            <a:avLst/>
          </a:prstGeom>
          <a:noFill/>
          <a:ln>
            <a:noFill/>
          </a:ln>
        </p:spPr>
      </p:pic>
      <p:pic>
        <p:nvPicPr>
          <p:cNvPr id="79" name="Google Shape;79;p16"/>
          <p:cNvPicPr preferRelativeResize="0"/>
          <p:nvPr/>
        </p:nvPicPr>
        <p:blipFill rotWithShape="1">
          <a:blip r:embed="rId4">
            <a:alphaModFix/>
          </a:blip>
          <a:srcRect/>
          <a:stretch/>
        </p:blipFill>
        <p:spPr>
          <a:xfrm>
            <a:off x="8177850" y="165491"/>
            <a:ext cx="824970" cy="795591"/>
          </a:xfrm>
          <a:prstGeom prst="rect">
            <a:avLst/>
          </a:prstGeom>
          <a:noFill/>
          <a:ln>
            <a:noFill/>
          </a:ln>
        </p:spPr>
      </p:pic>
      <p:sp>
        <p:nvSpPr>
          <p:cNvPr id="80" name="Google Shape;80;p16"/>
          <p:cNvSpPr txBox="1"/>
          <p:nvPr/>
        </p:nvSpPr>
        <p:spPr>
          <a:xfrm>
            <a:off x="-166969" y="276489"/>
            <a:ext cx="90678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a:solidFill>
                  <a:schemeClr val="tx1">
                    <a:lumMod val="85000"/>
                    <a:lumOff val="15000"/>
                  </a:schemeClr>
                </a:solidFill>
              </a:rPr>
              <a:t>FLOW DIAGRAM</a:t>
            </a:r>
            <a:endParaRPr sz="2400">
              <a:solidFill>
                <a:schemeClr val="tx1">
                  <a:lumMod val="85000"/>
                  <a:lumOff val="15000"/>
                </a:schemeClr>
              </a:solidFill>
              <a:latin typeface="Calibri"/>
              <a:ea typeface="Calibri"/>
              <a:cs typeface="Calibri"/>
              <a:sym typeface="Calibri"/>
            </a:endParaRPr>
          </a:p>
        </p:txBody>
      </p:sp>
      <p:sp>
        <p:nvSpPr>
          <p:cNvPr id="19" name="TextBox 18">
            <a:extLst>
              <a:ext uri="{FF2B5EF4-FFF2-40B4-BE49-F238E27FC236}">
                <a16:creationId xmlns:a16="http://schemas.microsoft.com/office/drawing/2014/main" id="{73E9C686-4A08-78D1-D7CC-2B04283B182F}"/>
              </a:ext>
            </a:extLst>
          </p:cNvPr>
          <p:cNvSpPr txBox="1"/>
          <p:nvPr/>
        </p:nvSpPr>
        <p:spPr>
          <a:xfrm>
            <a:off x="326184" y="3038211"/>
            <a:ext cx="1828800" cy="1828800"/>
          </a:xfrm>
          <a:prstGeom prst="rect">
            <a:avLst/>
          </a:prstGeom>
          <a:noFill/>
        </p:spPr>
        <p:txBody>
          <a:bodyPr wrap="square" rtlCol="0">
            <a:spAutoFit/>
          </a:bodyPr>
          <a:lstStyle/>
          <a:p>
            <a:pPr algn="l"/>
            <a:endParaRPr lang="en-US" dirty="0"/>
          </a:p>
        </p:txBody>
      </p:sp>
      <p:sp>
        <p:nvSpPr>
          <p:cNvPr id="2" name="Rectangle 1">
            <a:extLst>
              <a:ext uri="{FF2B5EF4-FFF2-40B4-BE49-F238E27FC236}">
                <a16:creationId xmlns:a16="http://schemas.microsoft.com/office/drawing/2014/main" id="{7E0EE08A-44BB-DA99-F0CE-4094DFD8295B}"/>
              </a:ext>
            </a:extLst>
          </p:cNvPr>
          <p:cNvSpPr/>
          <p:nvPr/>
        </p:nvSpPr>
        <p:spPr>
          <a:xfrm>
            <a:off x="6586335" y="3156667"/>
            <a:ext cx="2149038" cy="1715198"/>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a:p>
            <a:pPr algn="ctr"/>
            <a:endParaRPr lang="en-SG" dirty="0"/>
          </a:p>
          <a:p>
            <a:pPr algn="ctr"/>
            <a:r>
              <a:rPr lang="en-SG" sz="1600" dirty="0">
                <a:solidFill>
                  <a:schemeClr val="tx1">
                    <a:lumMod val="95000"/>
                    <a:lumOff val="5000"/>
                  </a:schemeClr>
                </a:solidFill>
              </a:rPr>
              <a:t>We can vote for a candidate in particular Election based on Election ID</a:t>
            </a:r>
          </a:p>
        </p:txBody>
      </p:sp>
      <p:sp>
        <p:nvSpPr>
          <p:cNvPr id="3" name="Rectangle 2">
            <a:extLst>
              <a:ext uri="{FF2B5EF4-FFF2-40B4-BE49-F238E27FC236}">
                <a16:creationId xmlns:a16="http://schemas.microsoft.com/office/drawing/2014/main" id="{9868F223-49F3-694E-B848-03CE51D6DE85}"/>
              </a:ext>
            </a:extLst>
          </p:cNvPr>
          <p:cNvSpPr/>
          <p:nvPr/>
        </p:nvSpPr>
        <p:spPr>
          <a:xfrm>
            <a:off x="3570886" y="2779907"/>
            <a:ext cx="1955990" cy="2087104"/>
          </a:xfrm>
          <a:prstGeom prst="rect">
            <a:avLst/>
          </a:prstGeom>
          <a:solidFill>
            <a:srgbClr val="CCEC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C0C405D5-2B53-DE0E-A174-1036D0330F14}"/>
              </a:ext>
            </a:extLst>
          </p:cNvPr>
          <p:cNvSpPr/>
          <p:nvPr/>
        </p:nvSpPr>
        <p:spPr>
          <a:xfrm>
            <a:off x="3558281" y="1017740"/>
            <a:ext cx="1981200" cy="1257862"/>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496A9041-456D-0A8C-1ABE-2CF35BD49695}"/>
              </a:ext>
            </a:extLst>
          </p:cNvPr>
          <p:cNvSpPr/>
          <p:nvPr/>
        </p:nvSpPr>
        <p:spPr>
          <a:xfrm>
            <a:off x="394676" y="2985658"/>
            <a:ext cx="2218545" cy="1393381"/>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Cube 8">
            <a:extLst>
              <a:ext uri="{FF2B5EF4-FFF2-40B4-BE49-F238E27FC236}">
                <a16:creationId xmlns:a16="http://schemas.microsoft.com/office/drawing/2014/main" id="{8BAC522F-4D0A-47D7-1B70-4DBA4818B252}"/>
              </a:ext>
            </a:extLst>
          </p:cNvPr>
          <p:cNvSpPr/>
          <p:nvPr/>
        </p:nvSpPr>
        <p:spPr>
          <a:xfrm>
            <a:off x="681536" y="3743591"/>
            <a:ext cx="1656503" cy="468992"/>
          </a:xfrm>
          <a:prstGeom prst="cub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Register </a:t>
            </a:r>
            <a:endParaRPr lang="en-SG" sz="1200" dirty="0"/>
          </a:p>
        </p:txBody>
      </p:sp>
      <p:sp>
        <p:nvSpPr>
          <p:cNvPr id="10" name="Cube 9">
            <a:extLst>
              <a:ext uri="{FF2B5EF4-FFF2-40B4-BE49-F238E27FC236}">
                <a16:creationId xmlns:a16="http://schemas.microsoft.com/office/drawing/2014/main" id="{08CE6216-928B-3274-6317-C3097E3D5437}"/>
              </a:ext>
            </a:extLst>
          </p:cNvPr>
          <p:cNvSpPr/>
          <p:nvPr/>
        </p:nvSpPr>
        <p:spPr>
          <a:xfrm>
            <a:off x="693110" y="3154650"/>
            <a:ext cx="1656503" cy="468992"/>
          </a:xfrm>
          <a:prstGeom prst="cub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Login</a:t>
            </a:r>
            <a:endParaRPr lang="en-SG" sz="1200" dirty="0"/>
          </a:p>
        </p:txBody>
      </p:sp>
      <p:sp>
        <p:nvSpPr>
          <p:cNvPr id="11" name="Rectangle: Single Corner Snipped 10">
            <a:extLst>
              <a:ext uri="{FF2B5EF4-FFF2-40B4-BE49-F238E27FC236}">
                <a16:creationId xmlns:a16="http://schemas.microsoft.com/office/drawing/2014/main" id="{030769F2-55E5-021B-D77C-128C1A3B3D87}"/>
              </a:ext>
            </a:extLst>
          </p:cNvPr>
          <p:cNvSpPr/>
          <p:nvPr/>
        </p:nvSpPr>
        <p:spPr>
          <a:xfrm>
            <a:off x="3754267" y="2936811"/>
            <a:ext cx="1577649" cy="274903"/>
          </a:xfrm>
          <a:prstGeom prst="snip1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rgbClr val="FF0000"/>
                </a:solidFill>
              </a:rPr>
              <a:t>View Elections</a:t>
            </a:r>
          </a:p>
        </p:txBody>
      </p:sp>
      <p:cxnSp>
        <p:nvCxnSpPr>
          <p:cNvPr id="12" name="Straight Arrow Connector 11">
            <a:extLst>
              <a:ext uri="{FF2B5EF4-FFF2-40B4-BE49-F238E27FC236}">
                <a16:creationId xmlns:a16="http://schemas.microsoft.com/office/drawing/2014/main" id="{12DAD5EC-EC36-EA30-2667-448E67320868}"/>
              </a:ext>
            </a:extLst>
          </p:cNvPr>
          <p:cNvCxnSpPr>
            <a:cxnSpLocks/>
            <a:stCxn id="25" idx="2"/>
            <a:endCxn id="8" idx="0"/>
          </p:cNvCxnSpPr>
          <p:nvPr/>
        </p:nvCxnSpPr>
        <p:spPr>
          <a:xfrm flipH="1">
            <a:off x="1503949" y="2269306"/>
            <a:ext cx="12931" cy="716352"/>
          </a:xfrm>
          <a:prstGeom prst="straightConnector1">
            <a:avLst/>
          </a:prstGeom>
          <a:ln>
            <a:tailEnd type="triangle"/>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13" name="Rectangle: Single Corner Snipped 12">
            <a:extLst>
              <a:ext uri="{FF2B5EF4-FFF2-40B4-BE49-F238E27FC236}">
                <a16:creationId xmlns:a16="http://schemas.microsoft.com/office/drawing/2014/main" id="{D28D9DBB-8F4D-261C-6C4F-E9112C2E8860}"/>
              </a:ext>
            </a:extLst>
          </p:cNvPr>
          <p:cNvSpPr/>
          <p:nvPr/>
        </p:nvSpPr>
        <p:spPr>
          <a:xfrm>
            <a:off x="3745783" y="3389146"/>
            <a:ext cx="1577649" cy="274903"/>
          </a:xfrm>
          <a:prstGeom prst="snip1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rgbClr val="FF0000"/>
                </a:solidFill>
              </a:rPr>
              <a:t>Cast Vote</a:t>
            </a:r>
          </a:p>
        </p:txBody>
      </p:sp>
      <p:sp>
        <p:nvSpPr>
          <p:cNvPr id="14" name="Rectangle: Single Corner Snipped 13">
            <a:extLst>
              <a:ext uri="{FF2B5EF4-FFF2-40B4-BE49-F238E27FC236}">
                <a16:creationId xmlns:a16="http://schemas.microsoft.com/office/drawing/2014/main" id="{13DC390D-F3D7-85DE-1658-45877B640140}"/>
              </a:ext>
            </a:extLst>
          </p:cNvPr>
          <p:cNvSpPr/>
          <p:nvPr/>
        </p:nvSpPr>
        <p:spPr>
          <a:xfrm>
            <a:off x="3745783" y="3882049"/>
            <a:ext cx="1577649" cy="274903"/>
          </a:xfrm>
          <a:prstGeom prst="snip1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rgbClr val="FF0000"/>
                </a:solidFill>
              </a:rPr>
              <a:t>Logout</a:t>
            </a:r>
          </a:p>
        </p:txBody>
      </p:sp>
      <p:sp>
        <p:nvSpPr>
          <p:cNvPr id="15" name="Rectangle 14">
            <a:extLst>
              <a:ext uri="{FF2B5EF4-FFF2-40B4-BE49-F238E27FC236}">
                <a16:creationId xmlns:a16="http://schemas.microsoft.com/office/drawing/2014/main" id="{2BA2952F-D0C1-FE4B-44E6-E441376E7CF7}"/>
              </a:ext>
            </a:extLst>
          </p:cNvPr>
          <p:cNvSpPr/>
          <p:nvPr/>
        </p:nvSpPr>
        <p:spPr>
          <a:xfrm>
            <a:off x="6566855" y="1129234"/>
            <a:ext cx="2250318" cy="1685456"/>
          </a:xfrm>
          <a:prstGeom prst="rect">
            <a:avLst/>
          </a:prstGeom>
          <a:solidFill>
            <a:srgbClr val="FFFF00"/>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ln w="0"/>
              <a:solidFill>
                <a:schemeClr val="accent1"/>
              </a:solidFill>
              <a:effectLst>
                <a:outerShdw blurRad="38100" dist="25400" dir="5400000" algn="ctr" rotWithShape="0">
                  <a:srgbClr val="6E747A">
                    <a:alpha val="43000"/>
                  </a:srgbClr>
                </a:outerShdw>
              </a:effectLst>
            </a:endParaRPr>
          </a:p>
          <a:p>
            <a:pPr algn="ctr"/>
            <a:r>
              <a:rPr lang="en-SG" sz="1600" dirty="0" err="1">
                <a:ln w="0"/>
                <a:solidFill>
                  <a:srgbClr val="7030A0"/>
                </a:solidFill>
                <a:effectLst>
                  <a:outerShdw blurRad="38100" dist="25400" dir="5400000" algn="ctr" rotWithShape="0">
                    <a:srgbClr val="6E747A">
                      <a:alpha val="43000"/>
                    </a:srgbClr>
                  </a:outerShdw>
                </a:effectLst>
              </a:rPr>
              <a:t>Eg</a:t>
            </a:r>
            <a:r>
              <a:rPr lang="en-SG" sz="1600" dirty="0">
                <a:ln w="0"/>
                <a:solidFill>
                  <a:srgbClr val="7030A0"/>
                </a:solidFill>
                <a:effectLst>
                  <a:outerShdw blurRad="38100" dist="25400" dir="5400000" algn="ctr" rotWithShape="0">
                    <a:srgbClr val="6E747A">
                      <a:alpha val="43000"/>
                    </a:srgbClr>
                  </a:outerShdw>
                </a:effectLst>
              </a:rPr>
              <a:t>: </a:t>
            </a:r>
            <a:br>
              <a:rPr lang="en-SG" sz="1600" dirty="0">
                <a:ln w="0"/>
                <a:solidFill>
                  <a:srgbClr val="7030A0"/>
                </a:solidFill>
                <a:effectLst>
                  <a:outerShdw blurRad="38100" dist="25400" dir="5400000" algn="ctr" rotWithShape="0">
                    <a:srgbClr val="6E747A">
                      <a:alpha val="43000"/>
                    </a:srgbClr>
                  </a:outerShdw>
                </a:effectLst>
              </a:rPr>
            </a:br>
            <a:r>
              <a:rPr lang="en-SG" sz="1600" dirty="0">
                <a:ln w="0"/>
                <a:solidFill>
                  <a:srgbClr val="7030A0"/>
                </a:solidFill>
                <a:effectLst>
                  <a:outerShdw blurRad="38100" dist="25400" dir="5400000" algn="ctr" rotWithShape="0">
                    <a:srgbClr val="6E747A">
                      <a:alpha val="43000"/>
                    </a:srgbClr>
                  </a:outerShdw>
                </a:effectLst>
              </a:rPr>
              <a:t>Presidential Election Local Election</a:t>
            </a:r>
            <a:br>
              <a:rPr lang="en-SG" sz="1600" dirty="0">
                <a:ln w="0"/>
                <a:solidFill>
                  <a:srgbClr val="7030A0"/>
                </a:solidFill>
                <a:effectLst>
                  <a:outerShdw blurRad="38100" dist="25400" dir="5400000" algn="ctr" rotWithShape="0">
                    <a:srgbClr val="6E747A">
                      <a:alpha val="43000"/>
                    </a:srgbClr>
                  </a:outerShdw>
                </a:effectLst>
              </a:rPr>
            </a:br>
            <a:r>
              <a:rPr lang="en-SG" sz="1600" dirty="0">
                <a:ln w="0"/>
                <a:solidFill>
                  <a:srgbClr val="7030A0"/>
                </a:solidFill>
                <a:effectLst>
                  <a:outerShdw blurRad="38100" dist="25400" dir="5400000" algn="ctr" rotWithShape="0">
                    <a:srgbClr val="6E747A">
                      <a:alpha val="43000"/>
                    </a:srgbClr>
                  </a:outerShdw>
                </a:effectLst>
              </a:rPr>
              <a:t>With Candidate Details</a:t>
            </a:r>
          </a:p>
        </p:txBody>
      </p:sp>
      <p:sp>
        <p:nvSpPr>
          <p:cNvPr id="16" name="Rectangle: Rounded Corners 15">
            <a:extLst>
              <a:ext uri="{FF2B5EF4-FFF2-40B4-BE49-F238E27FC236}">
                <a16:creationId xmlns:a16="http://schemas.microsoft.com/office/drawing/2014/main" id="{A6A91EC6-8216-7EE8-985C-9BE85425704B}"/>
              </a:ext>
            </a:extLst>
          </p:cNvPr>
          <p:cNvSpPr/>
          <p:nvPr/>
        </p:nvSpPr>
        <p:spPr>
          <a:xfrm>
            <a:off x="3843762" y="1253419"/>
            <a:ext cx="1414618" cy="356075"/>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User  Name</a:t>
            </a:r>
          </a:p>
        </p:txBody>
      </p:sp>
      <p:sp>
        <p:nvSpPr>
          <p:cNvPr id="17" name="Rectangle: Rounded Corners 16">
            <a:extLst>
              <a:ext uri="{FF2B5EF4-FFF2-40B4-BE49-F238E27FC236}">
                <a16:creationId xmlns:a16="http://schemas.microsoft.com/office/drawing/2014/main" id="{B345F186-3574-3DB4-CC63-B235A3FB21F9}"/>
              </a:ext>
            </a:extLst>
          </p:cNvPr>
          <p:cNvSpPr/>
          <p:nvPr/>
        </p:nvSpPr>
        <p:spPr>
          <a:xfrm>
            <a:off x="3859994" y="1862921"/>
            <a:ext cx="1414618" cy="356075"/>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Password</a:t>
            </a:r>
          </a:p>
        </p:txBody>
      </p:sp>
      <p:cxnSp>
        <p:nvCxnSpPr>
          <p:cNvPr id="18" name="Connector: Curved 17">
            <a:extLst>
              <a:ext uri="{FF2B5EF4-FFF2-40B4-BE49-F238E27FC236}">
                <a16:creationId xmlns:a16="http://schemas.microsoft.com/office/drawing/2014/main" id="{BD29B88A-1E6D-3768-2728-69F0F9CD6AC5}"/>
              </a:ext>
            </a:extLst>
          </p:cNvPr>
          <p:cNvCxnSpPr>
            <a:cxnSpLocks/>
            <a:stCxn id="8" idx="3"/>
            <a:endCxn id="4" idx="1"/>
          </p:cNvCxnSpPr>
          <p:nvPr/>
        </p:nvCxnSpPr>
        <p:spPr>
          <a:xfrm flipV="1">
            <a:off x="2613221" y="1646671"/>
            <a:ext cx="945060" cy="2035678"/>
          </a:xfrm>
          <a:prstGeom prst="curvedConnector3">
            <a:avLst/>
          </a:prstGeom>
          <a:ln>
            <a:solidFill>
              <a:schemeClr val="accent1"/>
            </a:solidFill>
            <a:tailEnd type="triangle"/>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387DA2B-68A2-B631-FD01-DA80287F94EE}"/>
              </a:ext>
            </a:extLst>
          </p:cNvPr>
          <p:cNvCxnSpPr>
            <a:cxnSpLocks/>
            <a:stCxn id="4" idx="2"/>
            <a:endCxn id="3" idx="0"/>
          </p:cNvCxnSpPr>
          <p:nvPr/>
        </p:nvCxnSpPr>
        <p:spPr>
          <a:xfrm>
            <a:off x="4548881" y="2275602"/>
            <a:ext cx="0" cy="504305"/>
          </a:xfrm>
          <a:prstGeom prst="straightConnector1">
            <a:avLst/>
          </a:prstGeom>
          <a:ln>
            <a:tailEnd type="triangle"/>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B17CFB63-C41F-C2E2-B411-A0CF0518DCB0}"/>
              </a:ext>
            </a:extLst>
          </p:cNvPr>
          <p:cNvCxnSpPr>
            <a:cxnSpLocks/>
            <a:stCxn id="11" idx="0"/>
            <a:endCxn id="15" idx="1"/>
          </p:cNvCxnSpPr>
          <p:nvPr/>
        </p:nvCxnSpPr>
        <p:spPr>
          <a:xfrm flipV="1">
            <a:off x="5331916" y="1971962"/>
            <a:ext cx="1234939" cy="1102301"/>
          </a:xfrm>
          <a:prstGeom prst="bentConnector3">
            <a:avLst>
              <a:gd name="adj1" fmla="val 50000"/>
            </a:avLst>
          </a:prstGeom>
          <a:ln>
            <a:tailEnd type="triangle"/>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
        <p:nvSpPr>
          <p:cNvPr id="22" name="Rectangle: Diagonal Corners Rounded 21">
            <a:extLst>
              <a:ext uri="{FF2B5EF4-FFF2-40B4-BE49-F238E27FC236}">
                <a16:creationId xmlns:a16="http://schemas.microsoft.com/office/drawing/2014/main" id="{7E7E2B67-BE92-2E97-B6D9-0B9CF0F2C5FE}"/>
              </a:ext>
            </a:extLst>
          </p:cNvPr>
          <p:cNvSpPr/>
          <p:nvPr/>
        </p:nvSpPr>
        <p:spPr>
          <a:xfrm>
            <a:off x="6768059" y="1223789"/>
            <a:ext cx="1859239" cy="305702"/>
          </a:xfrm>
          <a:prstGeom prst="round2DiagRect">
            <a:avLst/>
          </a:prstGeom>
          <a:solidFill>
            <a:srgbClr val="004C2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rgbClr val="00B050"/>
                </a:solidFill>
              </a:rPr>
              <a:t>Available Elections</a:t>
            </a:r>
          </a:p>
        </p:txBody>
      </p:sp>
      <p:sp>
        <p:nvSpPr>
          <p:cNvPr id="23" name="Rectangle: Diagonal Corners Rounded 22">
            <a:extLst>
              <a:ext uri="{FF2B5EF4-FFF2-40B4-BE49-F238E27FC236}">
                <a16:creationId xmlns:a16="http://schemas.microsoft.com/office/drawing/2014/main" id="{FC9D22F0-0195-64F7-15BA-B4F500AFCD8A}"/>
              </a:ext>
            </a:extLst>
          </p:cNvPr>
          <p:cNvSpPr/>
          <p:nvPr/>
        </p:nvSpPr>
        <p:spPr>
          <a:xfrm>
            <a:off x="6870819" y="3219940"/>
            <a:ext cx="1580071" cy="493265"/>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Vote for the Candidate</a:t>
            </a:r>
          </a:p>
        </p:txBody>
      </p:sp>
      <p:cxnSp>
        <p:nvCxnSpPr>
          <p:cNvPr id="24" name="Connector: Elbow 23">
            <a:extLst>
              <a:ext uri="{FF2B5EF4-FFF2-40B4-BE49-F238E27FC236}">
                <a16:creationId xmlns:a16="http://schemas.microsoft.com/office/drawing/2014/main" id="{55E87FE1-B363-1A1B-025E-E725755E1CF9}"/>
              </a:ext>
            </a:extLst>
          </p:cNvPr>
          <p:cNvCxnSpPr>
            <a:cxnSpLocks/>
            <a:stCxn id="13" idx="0"/>
            <a:endCxn id="2" idx="1"/>
          </p:cNvCxnSpPr>
          <p:nvPr/>
        </p:nvCxnSpPr>
        <p:spPr>
          <a:xfrm>
            <a:off x="5323432" y="3526598"/>
            <a:ext cx="1262903" cy="487668"/>
          </a:xfrm>
          <a:prstGeom prst="bentConnector3">
            <a:avLst/>
          </a:prstGeom>
          <a:ln>
            <a:tailEnd type="triangle"/>
          </a:ln>
          <a:effectLst>
            <a:glow rad="2286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25" name="Picture 2" descr="3d Concept of Online Voting App, E ...">
            <a:extLst>
              <a:ext uri="{FF2B5EF4-FFF2-40B4-BE49-F238E27FC236}">
                <a16:creationId xmlns:a16="http://schemas.microsoft.com/office/drawing/2014/main" id="{07F93731-E059-098B-089E-7ADCAE5383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302" y="1121728"/>
            <a:ext cx="2295156" cy="11475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6" name="Rectangle: Single Corner Snipped 25">
            <a:extLst>
              <a:ext uri="{FF2B5EF4-FFF2-40B4-BE49-F238E27FC236}">
                <a16:creationId xmlns:a16="http://schemas.microsoft.com/office/drawing/2014/main" id="{D8BA706F-A7C1-B3A3-6EA8-1F26FF332D6D}"/>
              </a:ext>
            </a:extLst>
          </p:cNvPr>
          <p:cNvSpPr/>
          <p:nvPr/>
        </p:nvSpPr>
        <p:spPr>
          <a:xfrm>
            <a:off x="3762246" y="4344103"/>
            <a:ext cx="1577649" cy="274903"/>
          </a:xfrm>
          <a:prstGeom prst="snip1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rgbClr val="FF0000"/>
                </a:solidFill>
              </a:rPr>
              <a:t>Exit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17"/>
          <p:cNvPicPr preferRelativeResize="0"/>
          <p:nvPr/>
        </p:nvPicPr>
        <p:blipFill rotWithShape="1">
          <a:blip r:embed="rId3">
            <a:alphaModFix/>
          </a:blip>
          <a:srcRect/>
          <a:stretch/>
        </p:blipFill>
        <p:spPr>
          <a:xfrm>
            <a:off x="38100" y="91593"/>
            <a:ext cx="762558" cy="762395"/>
          </a:xfrm>
          <a:prstGeom prst="rect">
            <a:avLst/>
          </a:prstGeom>
          <a:noFill/>
          <a:ln>
            <a:noFill/>
          </a:ln>
        </p:spPr>
      </p:pic>
      <p:pic>
        <p:nvPicPr>
          <p:cNvPr id="86" name="Google Shape;86;p17"/>
          <p:cNvPicPr preferRelativeResize="0"/>
          <p:nvPr/>
        </p:nvPicPr>
        <p:blipFill rotWithShape="1">
          <a:blip r:embed="rId4">
            <a:alphaModFix/>
          </a:blip>
          <a:srcRect/>
          <a:stretch/>
        </p:blipFill>
        <p:spPr>
          <a:xfrm>
            <a:off x="8280930" y="74996"/>
            <a:ext cx="824970" cy="795591"/>
          </a:xfrm>
          <a:prstGeom prst="rect">
            <a:avLst/>
          </a:prstGeom>
          <a:noFill/>
          <a:ln>
            <a:noFill/>
          </a:ln>
        </p:spPr>
      </p:pic>
      <p:sp>
        <p:nvSpPr>
          <p:cNvPr id="87" name="Google Shape;87;p17"/>
          <p:cNvSpPr txBox="1"/>
          <p:nvPr/>
        </p:nvSpPr>
        <p:spPr>
          <a:xfrm>
            <a:off x="0" y="179499"/>
            <a:ext cx="9105900" cy="553968"/>
          </a:xfrm>
          <a:prstGeom prst="rect">
            <a:avLst/>
          </a:prstGeom>
          <a:noFill/>
          <a:ln>
            <a:noFill/>
          </a:ln>
        </p:spPr>
        <p:txBody>
          <a:bodyPr spcFirstLastPara="1" wrap="square" lIns="91425" tIns="91425" rIns="91425" bIns="91425" anchor="t" anchorCtr="0">
            <a:spAutoFit/>
          </a:bodyPr>
          <a:lstStyle/>
          <a:p>
            <a:pPr algn="ctr">
              <a:buSzPts val="2400"/>
            </a:pPr>
            <a:r>
              <a:rPr lang="en" sz="2400" b="1" dirty="0">
                <a:solidFill>
                  <a:schemeClr val="tx1">
                    <a:lumMod val="85000"/>
                    <a:lumOff val="15000"/>
                  </a:schemeClr>
                </a:solidFill>
              </a:rPr>
              <a:t>MODULE DESCRIPTION</a:t>
            </a:r>
          </a:p>
        </p:txBody>
      </p:sp>
      <p:sp>
        <p:nvSpPr>
          <p:cNvPr id="2" name="TextBox 1"/>
          <p:cNvSpPr txBox="1"/>
          <p:nvPr/>
        </p:nvSpPr>
        <p:spPr>
          <a:xfrm>
            <a:off x="1086846" y="821374"/>
            <a:ext cx="7666266" cy="419723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Login Module:</a:t>
            </a:r>
          </a:p>
          <a:p>
            <a:pPr algn="just">
              <a:lnSpc>
                <a:spcPct val="150000"/>
              </a:lnSpc>
            </a:pPr>
            <a:r>
              <a:rPr lang="en-IN" sz="1800" dirty="0">
                <a:latin typeface="Times New Roman" panose="02020603050405020304" pitchFamily="18" charset="0"/>
                <a:cs typeface="Times New Roman" panose="02020603050405020304" pitchFamily="18" charset="0"/>
              </a:rPr>
              <a:t>	Authenticates voters.</a:t>
            </a:r>
          </a:p>
          <a:p>
            <a:pPr marL="285750" indent="-285750"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Voter Registration Module:</a:t>
            </a:r>
          </a:p>
          <a:p>
            <a:pPr algn="just">
              <a:lnSpc>
                <a:spcPct val="150000"/>
              </a:lnSpc>
            </a:pP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Registers eligible voters.</a:t>
            </a:r>
          </a:p>
          <a:p>
            <a:pPr marL="285750" indent="-285750"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Election Management Module:</a:t>
            </a:r>
          </a:p>
          <a:p>
            <a:pPr algn="just">
              <a:lnSpc>
                <a:spcPct val="150000"/>
              </a:lnSpc>
            </a:pPr>
            <a:r>
              <a:rPr lang="en-IN" sz="1800" dirty="0">
                <a:latin typeface="Times New Roman" panose="02020603050405020304" pitchFamily="18" charset="0"/>
                <a:cs typeface="Times New Roman" panose="02020603050405020304" pitchFamily="18" charset="0"/>
              </a:rPr>
              <a:t>	Admin functionality to create/manage elections.</a:t>
            </a:r>
          </a:p>
          <a:p>
            <a:pPr marL="285750" indent="-285750"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Voting Module:</a:t>
            </a:r>
          </a:p>
          <a:p>
            <a:pPr algn="just">
              <a:lnSpc>
                <a:spcPct val="150000"/>
              </a:lnSpc>
            </a:pPr>
            <a:r>
              <a:rPr lang="en-IN" sz="1800" dirty="0">
                <a:latin typeface="Times New Roman" panose="02020603050405020304" pitchFamily="18" charset="0"/>
                <a:cs typeface="Times New Roman" panose="02020603050405020304" pitchFamily="18" charset="0"/>
              </a:rPr>
              <a:t>	Voters cast votes securely.</a:t>
            </a:r>
          </a:p>
          <a:p>
            <a:pPr marL="285750" indent="-285750"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Result Calculation Module:</a:t>
            </a:r>
          </a:p>
          <a:p>
            <a:pPr algn="just">
              <a:lnSpc>
                <a:spcPct val="150000"/>
              </a:lnSpc>
            </a:pPr>
            <a:r>
              <a:rPr lang="en-IN" sz="1800" dirty="0">
                <a:latin typeface="Times New Roman" panose="02020603050405020304" pitchFamily="18" charset="0"/>
                <a:cs typeface="Times New Roman" panose="02020603050405020304" pitchFamily="18" charset="0"/>
              </a:rPr>
              <a:t>	Tallies votes and displays results.</a:t>
            </a: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412" y="286719"/>
            <a:ext cx="8520600" cy="572700"/>
          </a:xfrm>
        </p:spPr>
        <p:txBody>
          <a:bodyPr>
            <a:normAutofit fontScale="90000"/>
          </a:bodyPr>
          <a:lstStyle/>
          <a:p>
            <a:pPr algn="ctr"/>
            <a:r>
              <a:rPr lang="en-US" b="1" dirty="0"/>
              <a:t>MERITS</a:t>
            </a:r>
            <a:br>
              <a:rPr lang="en-US" b="1" dirty="0"/>
            </a:br>
            <a:endParaRPr lang="en-US" dirty="0"/>
          </a:p>
        </p:txBody>
      </p:sp>
      <p:pic>
        <p:nvPicPr>
          <p:cNvPr id="4" name="Google Shape;85;p17"/>
          <p:cNvPicPr preferRelativeResize="0"/>
          <p:nvPr/>
        </p:nvPicPr>
        <p:blipFill rotWithShape="1">
          <a:blip r:embed="rId3">
            <a:alphaModFix/>
          </a:blip>
          <a:srcRect/>
          <a:stretch/>
        </p:blipFill>
        <p:spPr>
          <a:xfrm>
            <a:off x="104503" y="171736"/>
            <a:ext cx="762558" cy="762395"/>
          </a:xfrm>
          <a:prstGeom prst="rect">
            <a:avLst/>
          </a:prstGeom>
          <a:noFill/>
          <a:ln>
            <a:noFill/>
          </a:ln>
        </p:spPr>
      </p:pic>
      <p:pic>
        <p:nvPicPr>
          <p:cNvPr id="5" name="Google Shape;86;p17"/>
          <p:cNvPicPr preferRelativeResize="0"/>
          <p:nvPr/>
        </p:nvPicPr>
        <p:blipFill rotWithShape="1">
          <a:blip r:embed="rId4">
            <a:alphaModFix/>
          </a:blip>
          <a:srcRect/>
          <a:stretch/>
        </p:blipFill>
        <p:spPr>
          <a:xfrm>
            <a:off x="8214527" y="171736"/>
            <a:ext cx="824970" cy="795591"/>
          </a:xfrm>
          <a:prstGeom prst="rect">
            <a:avLst/>
          </a:prstGeom>
          <a:noFill/>
          <a:ln>
            <a:noFill/>
          </a:ln>
        </p:spPr>
      </p:pic>
      <p:sp>
        <p:nvSpPr>
          <p:cNvPr id="3" name="Rectangle 1">
            <a:extLst>
              <a:ext uri="{FF2B5EF4-FFF2-40B4-BE49-F238E27FC236}">
                <a16:creationId xmlns:a16="http://schemas.microsoft.com/office/drawing/2014/main" id="{2B5B0142-0316-5AFC-DE54-45D75C2D7392}"/>
              </a:ext>
            </a:extLst>
          </p:cNvPr>
          <p:cNvSpPr>
            <a:spLocks noGrp="1" noChangeArrowheads="1"/>
          </p:cNvSpPr>
          <p:nvPr>
            <p:ph type="body" idx="1"/>
          </p:nvPr>
        </p:nvSpPr>
        <p:spPr bwMode="auto">
          <a:xfrm>
            <a:off x="369948" y="934131"/>
            <a:ext cx="840410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spc="50" normalizeH="0" dirty="0">
                <a:ln>
                  <a:noFill/>
                </a:ln>
                <a:solidFill>
                  <a:schemeClr val="tx1"/>
                </a:solidFill>
                <a:effectLst/>
                <a:latin typeface="Times New Roman" panose="02020603050405020304" pitchFamily="18" charset="0"/>
                <a:cs typeface="Times New Roman" panose="02020603050405020304" pitchFamily="18" charset="0"/>
              </a:rPr>
              <a:t>Enhanced Accessibility</a:t>
            </a:r>
            <a:r>
              <a:rPr kumimoji="0" lang="en-US" altLang="en-US" b="0" i="0" u="none" strike="noStrike" cap="none" spc="50" normalizeH="0" dirty="0">
                <a:ln>
                  <a:noFill/>
                </a:ln>
                <a:solidFill>
                  <a:schemeClr val="tx1"/>
                </a:solidFill>
                <a:effectLst/>
                <a:latin typeface="Times New Roman" panose="02020603050405020304" pitchFamily="18" charset="0"/>
                <a:cs typeface="Times New Roman" panose="02020603050405020304" pitchFamily="18" charset="0"/>
              </a:rPr>
              <a:t> - The system allows voters to cast their votes remotely, eliminating geographical barriers and enabling participation from rural or remote areas.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spc="50" normalizeH="0" dirty="0">
                <a:ln>
                  <a:noFill/>
                </a:ln>
                <a:solidFill>
                  <a:schemeClr val="tx1"/>
                </a:solidFill>
                <a:effectLst/>
                <a:latin typeface="Times New Roman" panose="02020603050405020304" pitchFamily="18" charset="0"/>
                <a:cs typeface="Times New Roman" panose="02020603050405020304" pitchFamily="18" charset="0"/>
              </a:rPr>
              <a:t>Inclusivity </a:t>
            </a:r>
            <a:r>
              <a:rPr kumimoji="0" lang="en-US" altLang="en-US" b="0" i="0" u="none" strike="noStrike" cap="none" spc="50" normalizeH="0" dirty="0">
                <a:ln>
                  <a:noFill/>
                </a:ln>
                <a:solidFill>
                  <a:schemeClr val="tx1"/>
                </a:solidFill>
                <a:effectLst/>
                <a:latin typeface="Times New Roman" panose="02020603050405020304" pitchFamily="18" charset="0"/>
                <a:cs typeface="Times New Roman" panose="02020603050405020304" pitchFamily="18" charset="0"/>
              </a:rPr>
              <a:t>- It is designed to be accessible to individuals with disabilities by incorporating assistive technologies and user-friendly interfaces.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spc="50" normalizeH="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b="0" i="0" u="none" strike="noStrike" cap="none" spc="50" normalizeH="0" dirty="0">
                <a:ln>
                  <a:noFill/>
                </a:ln>
                <a:solidFill>
                  <a:schemeClr val="tx1"/>
                </a:solidFill>
                <a:effectLst/>
                <a:latin typeface="Times New Roman" panose="02020603050405020304" pitchFamily="18" charset="0"/>
                <a:cs typeface="Times New Roman" panose="02020603050405020304" pitchFamily="18" charset="0"/>
              </a:rPr>
              <a:t>- Eliminates the need for manual vote counting and reduces the time required to announce results.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spc="50" normalizeH="0" dirty="0">
                <a:ln>
                  <a:noFill/>
                </a:ln>
                <a:solidFill>
                  <a:schemeClr val="tx1"/>
                </a:solidFill>
                <a:effectLst/>
                <a:latin typeface="Times New Roman" panose="02020603050405020304" pitchFamily="18" charset="0"/>
                <a:cs typeface="Times New Roman" panose="02020603050405020304" pitchFamily="18" charset="0"/>
              </a:rPr>
              <a:t>Cost-Effectiveness</a:t>
            </a:r>
            <a:r>
              <a:rPr kumimoji="0" lang="en-US" altLang="en-US" b="0" i="0" u="none" strike="noStrike" cap="none" spc="50" normalizeH="0" dirty="0">
                <a:ln>
                  <a:noFill/>
                </a:ln>
                <a:solidFill>
                  <a:schemeClr val="tx1"/>
                </a:solidFill>
                <a:effectLst/>
                <a:latin typeface="Times New Roman" panose="02020603050405020304" pitchFamily="18" charset="0"/>
                <a:cs typeface="Times New Roman" panose="02020603050405020304" pitchFamily="18" charset="0"/>
              </a:rPr>
              <a:t> - Reduces expenditure on physical voting infrastructure, such as ballot papers, polling stations, and staff.</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spc="50" normalizeH="0" dirty="0">
                <a:ln>
                  <a:noFill/>
                </a:ln>
                <a:solidFill>
                  <a:schemeClr val="tx1"/>
                </a:solidFill>
                <a:effectLst/>
                <a:latin typeface="Times New Roman" panose="02020603050405020304" pitchFamily="18" charset="0"/>
                <a:cs typeface="Times New Roman" panose="02020603050405020304" pitchFamily="18" charset="0"/>
              </a:rPr>
              <a:t>Transparency</a:t>
            </a:r>
            <a:r>
              <a:rPr kumimoji="0" lang="en-US" altLang="en-US" b="0" i="0" u="none" strike="noStrike" cap="none" spc="50" normalizeH="0" dirty="0">
                <a:ln>
                  <a:noFill/>
                </a:ln>
                <a:solidFill>
                  <a:schemeClr val="tx1"/>
                </a:solidFill>
                <a:effectLst/>
                <a:latin typeface="Times New Roman" panose="02020603050405020304" pitchFamily="18" charset="0"/>
                <a:cs typeface="Times New Roman" panose="02020603050405020304" pitchFamily="18" charset="0"/>
              </a:rPr>
              <a:t> - By tracking votes digitally (if permissible), the system ensures that results are accurate and tamper-proof, fostering trust in the electoral process.</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b="1" i="0" u="none" strike="noStrike" cap="none" spc="50" normalizeH="0" dirty="0">
                <a:ln>
                  <a:noFill/>
                </a:ln>
                <a:solidFill>
                  <a:schemeClr val="tx1"/>
                </a:solidFill>
                <a:effectLst/>
                <a:latin typeface="Times New Roman" panose="02020603050405020304" pitchFamily="18" charset="0"/>
                <a:cs typeface="Times New Roman" panose="02020603050405020304" pitchFamily="18" charset="0"/>
              </a:rPr>
              <a:t>Eco-Friendly</a:t>
            </a:r>
            <a:r>
              <a:rPr kumimoji="0" lang="en-US" altLang="en-US" b="0" i="0" u="none" strike="noStrike" cap="none" spc="50" normalizeH="0" dirty="0">
                <a:ln>
                  <a:noFill/>
                </a:ln>
                <a:solidFill>
                  <a:schemeClr val="tx1"/>
                </a:solidFill>
                <a:effectLst/>
                <a:latin typeface="Times New Roman" panose="02020603050405020304" pitchFamily="18" charset="0"/>
                <a:cs typeface="Times New Roman" panose="02020603050405020304" pitchFamily="18" charset="0"/>
              </a:rPr>
              <a:t> - Reduces the environmental impact by eliminating paper ballots and minimizing energy consumption in physical polling stations.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689</TotalTime>
  <Words>787</Words>
  <Application>Microsoft Office PowerPoint</Application>
  <PresentationFormat>On-screen Show (16:9)</PresentationFormat>
  <Paragraphs>96</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Narrow</vt:lpstr>
      <vt:lpstr>Calibri</vt:lpstr>
      <vt:lpstr>Times New Roman</vt:lpstr>
      <vt:lpstr>Wingdings</vt:lpstr>
      <vt:lpstr>Simple Light</vt:lpstr>
      <vt:lpstr>PowerPoint Presentation</vt:lpstr>
      <vt:lpstr>PowerPoint Presentation</vt:lpstr>
      <vt:lpstr>OBJECTIVE</vt:lpstr>
      <vt:lpstr>PowerPoint Presentation</vt:lpstr>
      <vt:lpstr>   PROBLEM STATEMENT</vt:lpstr>
      <vt:lpstr>Methodologies  (Programming concepts relevant to problem statement) </vt:lpstr>
      <vt:lpstr>PowerPoint Presentation</vt:lpstr>
      <vt:lpstr>PowerPoint Presentation</vt:lpstr>
      <vt:lpstr>MERITS </vt:lpstr>
      <vt:lpstr>MERITS </vt:lpstr>
      <vt:lpstr>  RESULT AND DISCUSSION</vt:lpstr>
      <vt:lpstr>  RESULT AND DISCUSSION</vt:lpstr>
      <vt:lpstr>  RESULT AND DISCUSSION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VIJESH S S</dc:creator>
  <cp:lastModifiedBy>G V SANTOSH</cp:lastModifiedBy>
  <cp:revision>26</cp:revision>
  <dcterms:modified xsi:type="dcterms:W3CDTF">2024-12-04T18:11:52Z</dcterms:modified>
</cp:coreProperties>
</file>