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61" r:id="rId3"/>
    <p:sldId id="258" r:id="rId4"/>
    <p:sldId id="262" r:id="rId5"/>
    <p:sldId id="263" r:id="rId6"/>
    <p:sldId id="257" r:id="rId7"/>
    <p:sldId id="259"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284" y="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A67FA-B089-4F73-A2A4-0932B7D6C607}" type="datetimeFigureOut">
              <a:rPr lang="en-US" smtClean="0"/>
              <a:pPr/>
              <a:t>4/7/2020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99AF25-89CD-4708-B6FD-8B24102B8D8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1.Lossless compression produces compressed output that is exactly the same as the input. Lossless compression is used on text and numeric data. Text always requires lossless compression because a perfect reconstruction of the original is required. Lossless compression yields approximately a 2:1 reduction in space. </a:t>
            </a:r>
          </a:p>
          <a:p>
            <a:r>
              <a:rPr lang="en-US" sz="1200" kern="1200" baseline="0" dirty="0" smtClean="0">
                <a:solidFill>
                  <a:schemeClr val="tx1"/>
                </a:solidFill>
                <a:latin typeface="+mn-lt"/>
                <a:ea typeface="+mn-ea"/>
                <a:cs typeface="+mn-cs"/>
              </a:rPr>
              <a:t>2.</a:t>
            </a:r>
            <a:r>
              <a:rPr lang="en-IN" sz="1200" kern="1200" baseline="0" dirty="0" err="1" smtClean="0">
                <a:solidFill>
                  <a:schemeClr val="tx1"/>
                </a:solidFill>
                <a:latin typeface="+mn-lt"/>
                <a:ea typeface="+mn-ea"/>
                <a:cs typeface="+mn-cs"/>
              </a:rPr>
              <a:t>Lossy</a:t>
            </a:r>
            <a:r>
              <a:rPr lang="en-IN" sz="1200" kern="1200" baseline="0" dirty="0" smtClean="0">
                <a:solidFill>
                  <a:schemeClr val="tx1"/>
                </a:solidFill>
                <a:latin typeface="+mn-lt"/>
                <a:ea typeface="+mn-ea"/>
                <a:cs typeface="+mn-cs"/>
              </a:rPr>
              <a:t> compression means that a given set of data will undergo a loss of accuracy or resolution after a cycle of compression and decompression. This type of compression is usually performed on voice, graphics, or video data. </a:t>
            </a:r>
            <a:r>
              <a:rPr lang="en-IN" sz="1200" kern="1200" baseline="0" dirty="0" err="1" smtClean="0">
                <a:solidFill>
                  <a:schemeClr val="tx1"/>
                </a:solidFill>
                <a:latin typeface="+mn-lt"/>
                <a:ea typeface="+mn-ea"/>
                <a:cs typeface="+mn-cs"/>
              </a:rPr>
              <a:t>Lossy</a:t>
            </a:r>
            <a:r>
              <a:rPr lang="en-IN" sz="1200" kern="1200" baseline="0" dirty="0" smtClean="0">
                <a:solidFill>
                  <a:schemeClr val="tx1"/>
                </a:solidFill>
                <a:latin typeface="+mn-lt"/>
                <a:ea typeface="+mn-ea"/>
                <a:cs typeface="+mn-cs"/>
              </a:rPr>
              <a:t> compression often yields a tremendous reduction in space—sometimes on the order of 1000:1.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16</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JPEG is used to compress single graphics images, while MPEG is used for motion pictures.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17</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critical elements are housed in the multimedia server (speed, connectivity, security, and critical applications).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18</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the gap is expected to be filled with multimedia servers </a:t>
            </a:r>
          </a:p>
          <a:p>
            <a:r>
              <a:rPr lang="en-IN" sz="1200" kern="1200" baseline="0" dirty="0" smtClean="0">
                <a:solidFill>
                  <a:schemeClr val="tx1"/>
                </a:solidFill>
                <a:latin typeface="+mn-lt"/>
                <a:ea typeface="+mn-ea"/>
                <a:cs typeface="+mn-cs"/>
              </a:rPr>
              <a:t>the choice of platform is a key element of the solution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19</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the ability to use more than one CPU for executing programs </a:t>
            </a:r>
          </a:p>
          <a:p>
            <a:r>
              <a:rPr lang="en-IN" sz="1200" kern="1200" baseline="0" dirty="0" smtClean="0">
                <a:solidFill>
                  <a:schemeClr val="tx1"/>
                </a:solidFill>
                <a:latin typeface="+mn-lt"/>
                <a:ea typeface="+mn-ea"/>
                <a:cs typeface="+mn-cs"/>
              </a:rPr>
              <a:t>Processors interact with memory using a special memory bus. However, each processor has its own RAM cache, which reduces the traffic on the memory bus.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20</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 Any processor can do the work of any other processor </a:t>
            </a:r>
          </a:p>
          <a:p>
            <a:r>
              <a:rPr lang="en-IN" sz="1200" kern="1200" baseline="0" dirty="0" smtClean="0">
                <a:solidFill>
                  <a:schemeClr val="tx1"/>
                </a:solidFill>
                <a:latin typeface="+mn-lt"/>
                <a:ea typeface="+mn-ea"/>
                <a:cs typeface="+mn-cs"/>
              </a:rPr>
              <a:t>The goal of this approach is to maximize processor usage or total throughput. </a:t>
            </a:r>
          </a:p>
          <a:p>
            <a:r>
              <a:rPr lang="en-IN" sz="1200" kern="1200" baseline="0" dirty="0" smtClean="0">
                <a:solidFill>
                  <a:schemeClr val="tx1"/>
                </a:solidFill>
                <a:latin typeface="+mn-lt"/>
                <a:ea typeface="+mn-ea"/>
                <a:cs typeface="+mn-cs"/>
              </a:rPr>
              <a:t>processor does not sit idle if there is work to be done. </a:t>
            </a:r>
          </a:p>
          <a:p>
            <a:r>
              <a:rPr lang="en-IN" sz="1200" kern="1200" baseline="0" dirty="0" smtClean="0">
                <a:solidFill>
                  <a:schemeClr val="tx1"/>
                </a:solidFill>
                <a:latin typeface="+mn-lt"/>
                <a:ea typeface="+mn-ea"/>
                <a:cs typeface="+mn-cs"/>
              </a:rPr>
              <a:t>Window NT are capable of symmetric multiprocessing </a:t>
            </a:r>
            <a:endParaRPr lang="en-US" sz="1200"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22</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Windows NT offers </a:t>
            </a:r>
            <a:r>
              <a:rPr lang="en-IN" sz="1200" kern="1200" baseline="0" dirty="0" err="1" smtClean="0">
                <a:solidFill>
                  <a:schemeClr val="tx1"/>
                </a:solidFill>
                <a:latin typeface="+mn-lt"/>
                <a:ea typeface="+mn-ea"/>
                <a:cs typeface="+mn-cs"/>
              </a:rPr>
              <a:t>preemptive</a:t>
            </a:r>
            <a:r>
              <a:rPr lang="en-IN" sz="1200" kern="1200" baseline="0" dirty="0" smtClean="0">
                <a:solidFill>
                  <a:schemeClr val="tx1"/>
                </a:solidFill>
                <a:latin typeface="+mn-lt"/>
                <a:ea typeface="+mn-ea"/>
                <a:cs typeface="+mn-cs"/>
              </a:rPr>
              <a:t> multitasking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26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A process consists of several threads </a:t>
            </a:r>
          </a:p>
          <a:p>
            <a:r>
              <a:rPr lang="en-IN" sz="1200" kern="1200" baseline="0" dirty="0" smtClean="0">
                <a:solidFill>
                  <a:schemeClr val="tx1"/>
                </a:solidFill>
                <a:latin typeface="+mn-lt"/>
                <a:ea typeface="+mn-ea"/>
                <a:cs typeface="+mn-cs"/>
              </a:rPr>
              <a:t>Each thread consists of a stack, an instruction pointer, a priority queue, a CPU state, and an entry in the system scheduler about its state.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28</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Small arrays run from 5 to 10 gigabytes, and larger systems provide 50-500 gigabytes of storage. </a:t>
            </a:r>
          </a:p>
          <a:p>
            <a:r>
              <a:rPr lang="en-IN" sz="1200" kern="1200" baseline="0" dirty="0" smtClean="0">
                <a:solidFill>
                  <a:schemeClr val="tx1"/>
                </a:solidFill>
                <a:latin typeface="+mn-lt"/>
                <a:ea typeface="+mn-ea"/>
                <a:cs typeface="+mn-cs"/>
              </a:rPr>
              <a:t>The technology behind these disk arrays is called RAID (redundant array of inexpensive disks) </a:t>
            </a:r>
          </a:p>
          <a:p>
            <a:r>
              <a:rPr lang="en-IN" sz="1200" kern="1200" baseline="0" dirty="0" smtClean="0">
                <a:solidFill>
                  <a:schemeClr val="tx1"/>
                </a:solidFill>
                <a:latin typeface="+mn-lt"/>
                <a:ea typeface="+mn-ea"/>
                <a:cs typeface="+mn-cs"/>
              </a:rPr>
              <a:t>The actual degree of fault tolerance varies depending on the RAID level the user chooses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30</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1.44 Mb--3.5-inch floppy disk</a:t>
            </a:r>
          </a:p>
          <a:p>
            <a:r>
              <a:rPr lang="en-IN" sz="1200" kern="1200" baseline="0" dirty="0" smtClean="0">
                <a:solidFill>
                  <a:schemeClr val="tx1"/>
                </a:solidFill>
                <a:latin typeface="+mn-lt"/>
                <a:ea typeface="+mn-ea"/>
                <a:cs typeface="+mn-cs"/>
              </a:rPr>
              <a:t>CD-ROMs are </a:t>
            </a:r>
            <a:r>
              <a:rPr lang="en-IN" sz="1200" kern="1200" baseline="0" dirty="0" err="1" smtClean="0">
                <a:solidFill>
                  <a:schemeClr val="tx1"/>
                </a:solidFill>
                <a:latin typeface="+mn-lt"/>
                <a:ea typeface="+mn-ea"/>
                <a:cs typeface="+mn-cs"/>
              </a:rPr>
              <a:t>readonly</a:t>
            </a:r>
            <a:r>
              <a:rPr lang="en-IN" sz="1200" kern="1200" baseline="0" dirty="0" smtClean="0">
                <a:solidFill>
                  <a:schemeClr val="tx1"/>
                </a:solidFill>
                <a:latin typeface="+mn-lt"/>
                <a:ea typeface="+mn-ea"/>
                <a:cs typeface="+mn-cs"/>
              </a:rPr>
              <a:t> (the data can only be retrieved and no new data can be added). </a:t>
            </a:r>
          </a:p>
          <a:p>
            <a:r>
              <a:rPr lang="en-IN" sz="1200" kern="1200" baseline="0" dirty="0" smtClean="0">
                <a:solidFill>
                  <a:schemeClr val="tx1"/>
                </a:solidFill>
                <a:latin typeface="+mn-lt"/>
                <a:ea typeface="+mn-ea"/>
                <a:cs typeface="+mn-cs"/>
              </a:rPr>
              <a:t>To read the CD-ROMs a special drive (the CD-ROM drive) is required.  </a:t>
            </a:r>
          </a:p>
          <a:p>
            <a:r>
              <a:rPr lang="en-IN" sz="1200" kern="1200" baseline="0" dirty="0" smtClean="0">
                <a:solidFill>
                  <a:schemeClr val="tx1"/>
                </a:solidFill>
                <a:latin typeface="+mn-lt"/>
                <a:ea typeface="+mn-ea"/>
                <a:cs typeface="+mn-cs"/>
              </a:rPr>
              <a:t> </a:t>
            </a:r>
          </a:p>
          <a:p>
            <a:r>
              <a:rPr lang="en-IN" sz="1200" kern="1200" baseline="0" dirty="0" smtClean="0">
                <a:solidFill>
                  <a:schemeClr val="tx1"/>
                </a:solidFill>
                <a:latin typeface="+mn-lt"/>
                <a:ea typeface="+mn-ea"/>
                <a:cs typeface="+mn-cs"/>
              </a:rPr>
              <a:t>1.44 Mb for the more common 3.5-inch floppy disk. </a:t>
            </a:r>
          </a:p>
          <a:p>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32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In the future world of electronic commerce, imagine 21- inch monitor displays a rotating 3D graphic of a car we want to purchase in one window; a video of a news anchorwoman reporting on an impending storm in another; an open window for real-time video conferencing with your client is in a third; and a fourth window flashes information about your stock portfolio as the stock market </a:t>
            </a:r>
          </a:p>
          <a:p>
            <a:r>
              <a:rPr lang="en-IN" sz="1200" kern="1200" baseline="0" dirty="0" smtClean="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3</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baseline="0" dirty="0" smtClean="0">
              <a:solidFill>
                <a:schemeClr val="tx1"/>
              </a:solidFill>
              <a:latin typeface="+mn-lt"/>
              <a:ea typeface="+mn-ea"/>
              <a:cs typeface="+mn-cs"/>
            </a:endParaRPr>
          </a:p>
          <a:p>
            <a:endParaRPr lang="en-IN"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799AF25-89CD-4708-B6FD-8B24102B8D89}" type="slidenum">
              <a:rPr lang="en-IN" smtClean="0"/>
              <a:pPr/>
              <a:t>37</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hour-long video that would require 100 CDs would only require one CD if video is compressed.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40</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Typical applications of digital video include video conferencing, video on-demand, and distance education.</a:t>
            </a:r>
          </a:p>
          <a:p>
            <a:r>
              <a:rPr lang="en-IN" sz="1200" kern="1200" baseline="0" dirty="0" smtClean="0">
                <a:solidFill>
                  <a:schemeClr val="tx1"/>
                </a:solidFill>
                <a:latin typeface="+mn-lt"/>
                <a:ea typeface="+mn-ea"/>
                <a:cs typeface="+mn-cs"/>
              </a:rPr>
              <a:t> We will concentrate on the technology—compression, storage, and transport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r>
              <a:rPr lang="en-IN" sz="1200" kern="1200" baseline="0" dirty="0" smtClean="0">
                <a:solidFill>
                  <a:schemeClr val="tx1"/>
                </a:solidFill>
                <a:latin typeface="+mn-lt"/>
                <a:ea typeface="+mn-ea"/>
                <a:cs typeface="+mn-cs"/>
              </a:rPr>
              <a:t>The image is captured by a sensor such as a television camera or is generated by an electronic device such as a computer. </a:t>
            </a:r>
          </a:p>
          <a:p>
            <a:r>
              <a:rPr lang="en-US" sz="1200" kern="1200" baseline="0" dirty="0" smtClean="0">
                <a:solidFill>
                  <a:schemeClr val="tx1"/>
                </a:solidFill>
                <a:latin typeface="+mn-lt"/>
                <a:ea typeface="+mn-ea"/>
                <a:cs typeface="+mn-cs"/>
              </a:rPr>
              <a:t>2.</a:t>
            </a:r>
            <a:r>
              <a:rPr lang="en-IN" sz="1200" kern="1200" baseline="0" dirty="0" smtClean="0">
                <a:solidFill>
                  <a:schemeClr val="tx1"/>
                </a:solidFill>
                <a:latin typeface="+mn-lt"/>
                <a:ea typeface="+mn-ea"/>
                <a:cs typeface="+mn-cs"/>
              </a:rPr>
              <a:t>The volume of information in the raw image may be too large to be sent through an affordable transmission channel. The data must be compressed to reduce its volume in such a way that the picture can be reconstructed without degradation at the receiving end. </a:t>
            </a:r>
          </a:p>
          <a:p>
            <a:r>
              <a:rPr lang="en-US" sz="1200" kern="1200" baseline="0" dirty="0" smtClean="0">
                <a:solidFill>
                  <a:schemeClr val="tx1"/>
                </a:solidFill>
                <a:latin typeface="+mn-lt"/>
                <a:ea typeface="+mn-ea"/>
                <a:cs typeface="+mn-cs"/>
              </a:rPr>
              <a:t>3.</a:t>
            </a:r>
            <a:r>
              <a:rPr lang="en-IN" sz="1200" kern="1200" baseline="0" dirty="0" smtClean="0">
                <a:solidFill>
                  <a:schemeClr val="tx1"/>
                </a:solidFill>
                <a:latin typeface="+mn-lt"/>
                <a:ea typeface="+mn-ea"/>
                <a:cs typeface="+mn-cs"/>
              </a:rPr>
              <a:t>The compressed data are stored on CD-ROM or network storage servers until ready for transport or display. </a:t>
            </a:r>
          </a:p>
          <a:p>
            <a:r>
              <a:rPr lang="en-US" sz="1200" kern="1200" baseline="0" dirty="0" smtClean="0">
                <a:solidFill>
                  <a:schemeClr val="tx1"/>
                </a:solidFill>
                <a:latin typeface="+mn-lt"/>
                <a:ea typeface="+mn-ea"/>
                <a:cs typeface="+mn-cs"/>
              </a:rPr>
              <a:t>4.</a:t>
            </a:r>
            <a:r>
              <a:rPr lang="en-IN" sz="1200" kern="1200" baseline="0" dirty="0" smtClean="0">
                <a:solidFill>
                  <a:schemeClr val="tx1"/>
                </a:solidFill>
                <a:latin typeface="+mn-lt"/>
                <a:ea typeface="+mn-ea"/>
                <a:cs typeface="+mn-cs"/>
              </a:rPr>
              <a:t>The data representing the image are prepared for transmission. Each component of a video program such as picture, sound, and associated data is separately organized into packets of data. Address and descriptive information is included in each packet. </a:t>
            </a:r>
          </a:p>
          <a:p>
            <a:r>
              <a:rPr lang="en-US" sz="1200" kern="1200" baseline="0" dirty="0" smtClean="0">
                <a:solidFill>
                  <a:schemeClr val="tx1"/>
                </a:solidFill>
                <a:latin typeface="+mn-lt"/>
                <a:ea typeface="+mn-ea"/>
                <a:cs typeface="+mn-cs"/>
              </a:rPr>
              <a:t>5.</a:t>
            </a:r>
            <a:r>
              <a:rPr lang="en-IN" sz="1200" kern="1200" baseline="0" dirty="0" smtClean="0">
                <a:solidFill>
                  <a:schemeClr val="tx1"/>
                </a:solidFill>
                <a:latin typeface="+mn-lt"/>
                <a:ea typeface="+mn-ea"/>
                <a:cs typeface="+mn-cs"/>
              </a:rPr>
              <a:t>Once the image is received, the earlier steps are reversed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One of the problems and challenges for multimedia developers is the size of new data types and the demand for time synchronization required for video and audio.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2.depending on the compression/decompression scheme and level of quality desired. </a:t>
            </a:r>
          </a:p>
        </p:txBody>
      </p:sp>
      <p:sp>
        <p:nvSpPr>
          <p:cNvPr id="4" name="Slide Number Placeholder 3"/>
          <p:cNvSpPr>
            <a:spLocks noGrp="1"/>
          </p:cNvSpPr>
          <p:nvPr>
            <p:ph type="sldNum" sz="quarter" idx="10"/>
          </p:nvPr>
        </p:nvSpPr>
        <p:spPr/>
        <p:txBody>
          <a:bodyPr/>
          <a:lstStyle/>
          <a:p>
            <a:fld id="{A799AF25-89CD-4708-B6FD-8B24102B8D89}" type="slidenum">
              <a:rPr lang="en-IN" smtClean="0"/>
              <a:pPr/>
              <a:t>9</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latin typeface="+mn-lt"/>
                <a:ea typeface="+mn-ea"/>
                <a:cs typeface="+mn-cs"/>
              </a:rPr>
              <a:t>1.Integrated into the operating system, this form of compression is invisible to the end user </a:t>
            </a:r>
          </a:p>
          <a:p>
            <a:r>
              <a:rPr lang="en-US" dirty="0" smtClean="0"/>
              <a:t>2.</a:t>
            </a:r>
            <a:r>
              <a:rPr lang="en-IN" sz="1200" kern="1200" baseline="0" dirty="0" smtClean="0">
                <a:solidFill>
                  <a:schemeClr val="tx1"/>
                </a:solidFill>
                <a:latin typeface="+mn-lt"/>
                <a:ea typeface="+mn-ea"/>
                <a:cs typeface="+mn-cs"/>
              </a:rPr>
              <a:t>Programs such as PKZIP are often used to compress files before they are downloaded over phone lines or stored on floppy disk. </a:t>
            </a:r>
          </a:p>
          <a:p>
            <a:r>
              <a:rPr lang="en-US" sz="1200" kern="1200" baseline="0" dirty="0" smtClean="0">
                <a:solidFill>
                  <a:schemeClr val="tx1"/>
                </a:solidFill>
                <a:latin typeface="+mn-lt"/>
                <a:ea typeface="+mn-ea"/>
                <a:cs typeface="+mn-cs"/>
              </a:rPr>
              <a:t>3.</a:t>
            </a:r>
            <a:r>
              <a:rPr lang="en-IN" sz="1200" kern="1200" baseline="0" dirty="0" smtClean="0">
                <a:solidFill>
                  <a:schemeClr val="tx1"/>
                </a:solidFill>
                <a:latin typeface="+mn-lt"/>
                <a:ea typeface="+mn-ea"/>
                <a:cs typeface="+mn-cs"/>
              </a:rPr>
              <a:t>Graphics data in particular can effectively overwhelm any system's on-line storage capability. Compression techniques designed especially for graphics reduce storage requirements by a factor of 100 </a:t>
            </a:r>
          </a:p>
          <a:p>
            <a:r>
              <a:rPr lang="en-IN" sz="1200" kern="1200" baseline="0" dirty="0" smtClean="0">
                <a:solidFill>
                  <a:schemeClr val="tx1"/>
                </a:solidFill>
                <a:latin typeface="+mn-lt"/>
                <a:ea typeface="+mn-ea"/>
                <a:cs typeface="+mn-cs"/>
              </a:rPr>
              <a:t>4. V.42bis compression in modems, as well as techniques used by routers, can reduce the bottleneck caused by sending data over low-bandwidth phone lines. </a:t>
            </a:r>
            <a:endParaRPr lang="en-IN" dirty="0" smtClean="0"/>
          </a:p>
          <a:p>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10</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A block of text data containing 1000 bits may only have an underlying information content of 100 bits with the rest being white space.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11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An 8-bit digitized sound track sampled at 11 kHz requires just 660 Kbps for a one-minute recording. </a:t>
            </a:r>
          </a:p>
          <a:p>
            <a:r>
              <a:rPr lang="en-IN" sz="1200" kern="1200" baseline="0" dirty="0" smtClean="0">
                <a:solidFill>
                  <a:schemeClr val="tx1"/>
                </a:solidFill>
                <a:latin typeface="+mn-lt"/>
                <a:ea typeface="+mn-ea"/>
                <a:cs typeface="+mn-cs"/>
              </a:rPr>
              <a:t>A 16-bit stereo track sampled at 44 kHz (CD-quality) requires nearly 11 Mb of disk space for a full minute. </a:t>
            </a:r>
          </a:p>
          <a:p>
            <a:r>
              <a:rPr lang="en-IN" sz="1200" kern="1200" baseline="0" dirty="0" smtClean="0">
                <a:solidFill>
                  <a:schemeClr val="tx1"/>
                </a:solidFill>
                <a:latin typeface="+mn-lt"/>
                <a:ea typeface="+mn-ea"/>
                <a:cs typeface="+mn-cs"/>
              </a:rPr>
              <a:t>would fit on two CD-ROM discs </a:t>
            </a:r>
            <a:endParaRPr lang="en-IN" dirty="0"/>
          </a:p>
        </p:txBody>
      </p:sp>
      <p:sp>
        <p:nvSpPr>
          <p:cNvPr id="4" name="Slide Number Placeholder 3"/>
          <p:cNvSpPr>
            <a:spLocks noGrp="1"/>
          </p:cNvSpPr>
          <p:nvPr>
            <p:ph type="sldNum" sz="quarter" idx="10"/>
          </p:nvPr>
        </p:nvSpPr>
        <p:spPr/>
        <p:txBody>
          <a:bodyPr/>
          <a:lstStyle/>
          <a:p>
            <a:fld id="{A799AF25-89CD-4708-B6FD-8B24102B8D89}"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EC7AE26-4453-40AF-9B87-9E14E55FD573}" type="datetime1">
              <a:rPr lang="en-US" smtClean="0"/>
              <a:pPr/>
              <a:t>4/7/2020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98F7D03-5F2F-4766-9865-E04A7287606D}"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76BADB-9DE5-430E-8125-C0E4306620F0}" type="datetime1">
              <a:rPr lang="en-US" smtClean="0"/>
              <a:pPr/>
              <a:t>4/7/2020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F7D03-5F2F-4766-9865-E04A7287606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D22B57-4199-40DA-A0E4-99B7759B481B}" type="datetime1">
              <a:rPr lang="en-US" smtClean="0"/>
              <a:pPr/>
              <a:t>4/7/2020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F7D03-5F2F-4766-9865-E04A7287606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3572A80-9E46-4A7E-8ACB-56FF7EACA71F}" type="datetime1">
              <a:rPr lang="en-US" smtClean="0"/>
              <a:pPr/>
              <a:t>4/7/2020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8F7D03-5F2F-4766-9865-E04A7287606D}"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B0F103A-964F-4CE9-A1FC-5999BC5B2DA2}" type="datetime1">
              <a:rPr lang="en-US" smtClean="0"/>
              <a:pPr/>
              <a:t>4/7/2020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98F7D03-5F2F-4766-9865-E04A7287606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4A20C9A-5F18-4B8B-BABA-388F181AE33E}" type="datetime1">
              <a:rPr lang="en-US" smtClean="0"/>
              <a:pPr/>
              <a:t>4/7/2020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F7D03-5F2F-4766-9865-E04A7287606D}"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8C2CA14-3148-403D-ADBA-F2CE3003E5CB}" type="datetime1">
              <a:rPr lang="en-US" smtClean="0"/>
              <a:pPr/>
              <a:t>4/7/2020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8F7D03-5F2F-4766-9865-E04A7287606D}"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C5786B-E93E-4753-8ED5-8CDD8527696E}" type="datetime1">
              <a:rPr lang="en-US" smtClean="0"/>
              <a:pPr/>
              <a:t>4/7/2020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1C796-B2BD-4662-A8E4-92D4D85FCAFD}" type="datetime1">
              <a:rPr lang="en-US" smtClean="0"/>
              <a:pPr/>
              <a:t>4/7/2020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F30509-0BBB-4213-AD2A-F44EDFD18420}" type="datetime1">
              <a:rPr lang="en-US" smtClean="0"/>
              <a:pPr/>
              <a:t>4/7/2020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8F7D03-5F2F-4766-9865-E04A7287606D}"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0D3A45-1407-4570-8D90-23A376D2ED2E}" type="datetime1">
              <a:rPr lang="en-US" smtClean="0"/>
              <a:pPr/>
              <a:t>4/7/2020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C98F7D03-5F2F-4766-9865-E04A7287606D}"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2DC63E9-937A-4970-A58B-B2FDBADEC143}" type="datetime1">
              <a:rPr lang="en-US" smtClean="0"/>
              <a:pPr/>
              <a:t>4/7/2020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98F7D03-5F2F-4766-9865-E04A7287606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4800" dirty="0" smtClean="0"/>
              <a:t>Unit-V</a:t>
            </a:r>
            <a:endParaRPr lang="en-IN" sz="4800" dirty="0"/>
          </a:p>
        </p:txBody>
      </p:sp>
      <p:sp>
        <p:nvSpPr>
          <p:cNvPr id="2" name="Title 1"/>
          <p:cNvSpPr>
            <a:spLocks noGrp="1"/>
          </p:cNvSpPr>
          <p:nvPr>
            <p:ph type="ctrTitle"/>
          </p:nvPr>
        </p:nvSpPr>
        <p:spPr>
          <a:xfrm>
            <a:off x="304800" y="914400"/>
            <a:ext cx="8229600" cy="1752600"/>
          </a:xfrm>
        </p:spPr>
        <p:txBody>
          <a:bodyPr>
            <a:normAutofit fontScale="90000"/>
          </a:bodyPr>
          <a:lstStyle/>
          <a:p>
            <a:r>
              <a:rPr lang="en-IN" dirty="0"/>
              <a:t/>
            </a:r>
            <a:br>
              <a:rPr lang="en-IN" dirty="0"/>
            </a:br>
            <a:r>
              <a:rPr lang="en-IN" dirty="0"/>
              <a:t/>
            </a:r>
            <a:br>
              <a:rPr lang="en-IN" dirty="0"/>
            </a:br>
            <a:r>
              <a:rPr lang="en-IN" sz="5300" dirty="0"/>
              <a:t>Multimedia and Digital Video </a:t>
            </a:r>
            <a:r>
              <a:rPr lang="en-IN" sz="5300" dirty="0" smtClean="0"/>
              <a:t> </a:t>
            </a:r>
            <a:endParaRPr lang="en-IN" sz="5300" dirty="0"/>
          </a:p>
        </p:txBody>
      </p:sp>
      <p:sp>
        <p:nvSpPr>
          <p:cNvPr id="4" name="Date Placeholder 3"/>
          <p:cNvSpPr>
            <a:spLocks noGrp="1"/>
          </p:cNvSpPr>
          <p:nvPr>
            <p:ph type="dt" sz="half" idx="10"/>
          </p:nvPr>
        </p:nvSpPr>
        <p:spPr/>
        <p:txBody>
          <a:bodyPr/>
          <a:lstStyle/>
          <a:p>
            <a:fld id="{83C1B37B-BB10-46A2-ABD9-BE16C17D272B}"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1</a:t>
            </a:fld>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Compression methods in use include the following:</a:t>
            </a:r>
            <a:endParaRPr lang="en-IN" dirty="0"/>
          </a:p>
        </p:txBody>
      </p:sp>
      <p:sp>
        <p:nvSpPr>
          <p:cNvPr id="3" name="Content Placeholder 2"/>
          <p:cNvSpPr>
            <a:spLocks noGrp="1"/>
          </p:cNvSpPr>
          <p:nvPr>
            <p:ph sz="quarter" idx="1"/>
          </p:nvPr>
        </p:nvSpPr>
        <p:spPr/>
        <p:txBody>
          <a:bodyPr/>
          <a:lstStyle/>
          <a:p>
            <a:pPr marL="571500" indent="-571500">
              <a:buFont typeface="+mj-lt"/>
              <a:buAutoNum type="romanUcPeriod"/>
            </a:pPr>
            <a:r>
              <a:rPr lang="en-IN" sz="2800" dirty="0" smtClean="0"/>
              <a:t>Sector-oriented disk compression</a:t>
            </a:r>
          </a:p>
          <a:p>
            <a:pPr marL="571500" indent="-571500">
              <a:buFont typeface="+mj-lt"/>
              <a:buAutoNum type="romanUcPeriod"/>
            </a:pPr>
            <a:endParaRPr lang="en-IN" sz="2800" dirty="0" smtClean="0"/>
          </a:p>
          <a:p>
            <a:pPr marL="571500" indent="-571500">
              <a:buFont typeface="+mj-lt"/>
              <a:buAutoNum type="romanUcPeriod"/>
            </a:pPr>
            <a:r>
              <a:rPr lang="en-IN" sz="2800" dirty="0" smtClean="0"/>
              <a:t>Backup or archive-oriented compression </a:t>
            </a:r>
          </a:p>
          <a:p>
            <a:pPr marL="571500" indent="-571500">
              <a:buFont typeface="+mj-lt"/>
              <a:buAutoNum type="romanUcPeriod"/>
            </a:pPr>
            <a:endParaRPr lang="en-IN" sz="2800" dirty="0" smtClean="0"/>
          </a:p>
          <a:p>
            <a:pPr marL="571500" indent="-571500">
              <a:buFont typeface="+mj-lt"/>
              <a:buAutoNum type="romanUcPeriod"/>
            </a:pPr>
            <a:r>
              <a:rPr lang="en-IN" sz="2800" dirty="0" smtClean="0"/>
              <a:t>Graphics and video-oriented compression </a:t>
            </a:r>
          </a:p>
          <a:p>
            <a:pPr marL="571500" indent="-571500">
              <a:buFont typeface="+mj-lt"/>
              <a:buAutoNum type="romanUcPeriod"/>
            </a:pPr>
            <a:endParaRPr lang="en-IN" sz="2800" dirty="0" smtClean="0"/>
          </a:p>
          <a:p>
            <a:pPr marL="571500" indent="-571500">
              <a:buFont typeface="+mj-lt"/>
              <a:buAutoNum type="romanUcPeriod"/>
            </a:pPr>
            <a:r>
              <a:rPr lang="en-IN" sz="2800" dirty="0" smtClean="0"/>
              <a:t>Compression of data being transmitted over low-speed networks </a:t>
            </a:r>
          </a:p>
          <a:p>
            <a:endParaRPr lang="en-IN" dirty="0"/>
          </a:p>
        </p:txBody>
      </p:sp>
      <p:sp>
        <p:nvSpPr>
          <p:cNvPr id="4" name="Date Placeholder 3"/>
          <p:cNvSpPr>
            <a:spLocks noGrp="1"/>
          </p:cNvSpPr>
          <p:nvPr>
            <p:ph type="dt" sz="half" idx="10"/>
          </p:nvPr>
        </p:nvSpPr>
        <p:spPr/>
        <p:txBody>
          <a:bodyPr/>
          <a:lstStyle/>
          <a:p>
            <a:fld id="{4CB98A0F-CD3C-4C6A-8479-7E9451F909D0}"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Data Compression in Action </a:t>
            </a:r>
            <a:endParaRPr lang="en-IN" dirty="0"/>
          </a:p>
        </p:txBody>
      </p:sp>
      <p:sp>
        <p:nvSpPr>
          <p:cNvPr id="3" name="Content Placeholder 2"/>
          <p:cNvSpPr>
            <a:spLocks noGrp="1"/>
          </p:cNvSpPr>
          <p:nvPr>
            <p:ph sz="quarter" idx="1"/>
          </p:nvPr>
        </p:nvSpPr>
        <p:spPr/>
        <p:txBody>
          <a:bodyPr>
            <a:normAutofit/>
          </a:bodyPr>
          <a:lstStyle/>
          <a:p>
            <a:pPr algn="just"/>
            <a:endParaRPr lang="en-IN" sz="2800" dirty="0" smtClean="0"/>
          </a:p>
          <a:p>
            <a:pPr algn="just"/>
            <a:r>
              <a:rPr lang="en-IN" sz="2800" dirty="0" smtClean="0"/>
              <a:t>Data compression works by eliminating redundancy. </a:t>
            </a:r>
          </a:p>
          <a:p>
            <a:pPr algn="just"/>
            <a:endParaRPr lang="en-IN" sz="2800" dirty="0" smtClean="0"/>
          </a:p>
          <a:p>
            <a:pPr algn="just"/>
            <a:r>
              <a:rPr lang="en-IN" sz="2800" dirty="0" smtClean="0"/>
              <a:t>Each block of data has an underlying information content, usually expressed as a number of bits. </a:t>
            </a:r>
          </a:p>
          <a:p>
            <a:pPr algn="just"/>
            <a:endParaRPr lang="en-IN" sz="2800" dirty="0" smtClean="0"/>
          </a:p>
          <a:p>
            <a:pPr algn="just"/>
            <a:r>
              <a:rPr lang="en-IN" sz="2800" dirty="0" smtClean="0"/>
              <a:t>The goal of data compression is to make the size  to the 100 bits of underlying information. </a:t>
            </a:r>
            <a:endParaRPr lang="en-IN" sz="2800" dirty="0"/>
          </a:p>
        </p:txBody>
      </p:sp>
      <p:sp>
        <p:nvSpPr>
          <p:cNvPr id="4" name="Date Placeholder 3"/>
          <p:cNvSpPr>
            <a:spLocks noGrp="1"/>
          </p:cNvSpPr>
          <p:nvPr>
            <p:ph type="dt" sz="half" idx="10"/>
          </p:nvPr>
        </p:nvSpPr>
        <p:spPr/>
        <p:txBody>
          <a:bodyPr/>
          <a:lstStyle/>
          <a:p>
            <a:fld id="{1E2AD048-756E-4C4F-B163-9EFDA162A81D}"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685800"/>
            <a:ext cx="7772400" cy="5334000"/>
          </a:xfrm>
        </p:spPr>
        <p:txBody>
          <a:bodyPr>
            <a:normAutofit/>
          </a:bodyPr>
          <a:lstStyle/>
          <a:p>
            <a:pPr algn="just"/>
            <a:endParaRPr lang="en-IN" sz="2800" dirty="0" smtClean="0"/>
          </a:p>
          <a:p>
            <a:pPr algn="just"/>
            <a:r>
              <a:rPr lang="en-IN" sz="2800" dirty="0" smtClean="0"/>
              <a:t>The need for compression is apparent to users who are often amazed at how rapidly digitized video and sound fill up a disk. </a:t>
            </a:r>
          </a:p>
          <a:p>
            <a:pPr algn="just"/>
            <a:endParaRPr lang="en-IN" sz="2800" dirty="0" smtClean="0"/>
          </a:p>
          <a:p>
            <a:pPr algn="just"/>
            <a:r>
              <a:rPr lang="en-IN" sz="2800" dirty="0" smtClean="0"/>
              <a:t>Store a full-screen video image of size 640 x 480 pixels, in full </a:t>
            </a:r>
            <a:r>
              <a:rPr lang="en-IN" sz="2800" dirty="0" err="1" smtClean="0"/>
              <a:t>color</a:t>
            </a:r>
            <a:r>
              <a:rPr lang="en-IN" sz="2800" dirty="0" smtClean="0"/>
              <a:t> and at a rate of 30 frames per second. </a:t>
            </a:r>
          </a:p>
          <a:p>
            <a:pPr algn="just"/>
            <a:endParaRPr lang="en-IN" sz="2800" dirty="0" smtClean="0"/>
          </a:p>
          <a:p>
            <a:pPr algn="just"/>
            <a:r>
              <a:rPr lang="en-IN" sz="2800" dirty="0" smtClean="0"/>
              <a:t>One second of this video will require 27.6 Mb of disk space. Go for a full minute and the requirement exceeds a mind-boggling 1.6 </a:t>
            </a:r>
            <a:r>
              <a:rPr lang="en-IN" sz="2800" dirty="0" err="1" smtClean="0"/>
              <a:t>Gb</a:t>
            </a:r>
            <a:r>
              <a:rPr lang="en-IN" sz="2800" dirty="0" smtClean="0"/>
              <a:t>. </a:t>
            </a:r>
            <a:endParaRPr lang="en-IN" sz="2800" dirty="0"/>
          </a:p>
        </p:txBody>
      </p:sp>
      <p:sp>
        <p:nvSpPr>
          <p:cNvPr id="4" name="Date Placeholder 3"/>
          <p:cNvSpPr>
            <a:spLocks noGrp="1"/>
          </p:cNvSpPr>
          <p:nvPr>
            <p:ph type="dt" sz="half" idx="10"/>
          </p:nvPr>
        </p:nvSpPr>
        <p:spPr/>
        <p:txBody>
          <a:bodyPr/>
          <a:lstStyle/>
          <a:p>
            <a:fld id="{0B4E9843-C65F-49D8-AC52-A66F74237B0B}"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62000"/>
            <a:ext cx="7772400" cy="5257800"/>
          </a:xfrm>
        </p:spPr>
        <p:txBody>
          <a:bodyPr>
            <a:normAutofit lnSpcReduction="10000"/>
          </a:bodyPr>
          <a:lstStyle/>
          <a:p>
            <a:pPr>
              <a:buNone/>
            </a:pPr>
            <a:endParaRPr lang="en-IN" dirty="0" smtClean="0"/>
          </a:p>
          <a:p>
            <a:pPr>
              <a:buNone/>
            </a:pPr>
            <a:r>
              <a:rPr lang="en-IN" sz="2800" dirty="0" smtClean="0"/>
              <a:t>To understand the challenge better, </a:t>
            </a:r>
          </a:p>
          <a:p>
            <a:pPr>
              <a:buNone/>
            </a:pPr>
            <a:endParaRPr lang="en-IN" dirty="0" smtClean="0"/>
          </a:p>
          <a:p>
            <a:pPr algn="just"/>
            <a:r>
              <a:rPr lang="en-IN" sz="2800" dirty="0" smtClean="0"/>
              <a:t>let's consider  The picture on the screen is made up of dots called pixels. </a:t>
            </a:r>
          </a:p>
          <a:p>
            <a:pPr algn="just"/>
            <a:endParaRPr lang="en-IN" sz="2800" dirty="0" smtClean="0"/>
          </a:p>
          <a:p>
            <a:pPr algn="just"/>
            <a:r>
              <a:rPr lang="en-IN" sz="2800" dirty="0" smtClean="0"/>
              <a:t>If the picture is 200 x 200, then the picture has 200 times 200 pixels, or 40,000 pixels or 40 Kb of information for just one frame of video. </a:t>
            </a:r>
          </a:p>
          <a:p>
            <a:pPr algn="just"/>
            <a:endParaRPr lang="en-IN" sz="2800" dirty="0" smtClean="0"/>
          </a:p>
          <a:p>
            <a:pPr algn="just"/>
            <a:r>
              <a:rPr lang="en-IN" sz="2800" dirty="0" smtClean="0"/>
              <a:t>Most monitors today support at least 1024 x 768 displays. </a:t>
            </a:r>
            <a:endParaRPr lang="en-IN" sz="2800" dirty="0"/>
          </a:p>
        </p:txBody>
      </p:sp>
      <p:sp>
        <p:nvSpPr>
          <p:cNvPr id="4" name="Date Placeholder 3"/>
          <p:cNvSpPr>
            <a:spLocks noGrp="1"/>
          </p:cNvSpPr>
          <p:nvPr>
            <p:ph type="dt" sz="half" idx="10"/>
          </p:nvPr>
        </p:nvSpPr>
        <p:spPr/>
        <p:txBody>
          <a:bodyPr/>
          <a:lstStyle/>
          <a:p>
            <a:fld id="{0E5E32B5-52AF-4CEF-92A5-9A55D1294D47}"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1143000" y="1905000"/>
            <a:ext cx="7162800" cy="3581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600200" y="914400"/>
            <a:ext cx="6400800" cy="513144"/>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1A9D594F-025C-41E9-BF13-D7DF0549979A}" type="datetime1">
              <a:rPr lang="en-US" smtClean="0"/>
              <a:pPr/>
              <a:t>4/7/2020</a:t>
            </a:fld>
            <a:endParaRPr lang="en-IN"/>
          </a:p>
        </p:txBody>
      </p:sp>
      <p:sp>
        <p:nvSpPr>
          <p:cNvPr id="7" name="Slide Number Placeholder 6"/>
          <p:cNvSpPr>
            <a:spLocks noGrp="1"/>
          </p:cNvSpPr>
          <p:nvPr>
            <p:ph type="sldNum" sz="quarter" idx="12"/>
          </p:nvPr>
        </p:nvSpPr>
        <p:spPr/>
        <p:txBody>
          <a:bodyPr/>
          <a:lstStyle/>
          <a:p>
            <a:fld id="{C98F7D03-5F2F-4766-9865-E04A7287606D}"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219200"/>
            <a:ext cx="7772400" cy="4572000"/>
          </a:xfrm>
        </p:spPr>
        <p:txBody>
          <a:bodyPr/>
          <a:lstStyle/>
          <a:p>
            <a:endParaRPr lang="en-IN" dirty="0" smtClean="0"/>
          </a:p>
          <a:p>
            <a:pPr algn="just"/>
            <a:r>
              <a:rPr lang="en-IN" sz="2800" dirty="0" smtClean="0"/>
              <a:t>The solution lies in the compression of data. </a:t>
            </a:r>
          </a:p>
          <a:p>
            <a:pPr algn="just"/>
            <a:endParaRPr lang="en-IN" sz="2800" dirty="0" smtClean="0"/>
          </a:p>
          <a:p>
            <a:pPr algn="just"/>
            <a:endParaRPr lang="en-IN" sz="2800" dirty="0" smtClean="0"/>
          </a:p>
          <a:p>
            <a:pPr algn="just"/>
            <a:r>
              <a:rPr lang="en-IN" sz="2800" dirty="0" smtClean="0"/>
              <a:t>Compression is very important for both data storage and data transmission. </a:t>
            </a:r>
            <a:endParaRPr lang="en-IN" sz="2800" dirty="0"/>
          </a:p>
        </p:txBody>
      </p:sp>
      <p:sp>
        <p:nvSpPr>
          <p:cNvPr id="4" name="Date Placeholder 3"/>
          <p:cNvSpPr>
            <a:spLocks noGrp="1"/>
          </p:cNvSpPr>
          <p:nvPr>
            <p:ph type="dt" sz="half" idx="10"/>
          </p:nvPr>
        </p:nvSpPr>
        <p:spPr/>
        <p:txBody>
          <a:bodyPr/>
          <a:lstStyle/>
          <a:p>
            <a:fld id="{D61DCAD9-9BCD-45B0-9660-F7283F99E754}"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Compression Techniques </a:t>
            </a:r>
            <a:endParaRPr lang="en-IN" dirty="0"/>
          </a:p>
        </p:txBody>
      </p:sp>
      <p:sp>
        <p:nvSpPr>
          <p:cNvPr id="3" name="Content Placeholder 2"/>
          <p:cNvSpPr>
            <a:spLocks noGrp="1"/>
          </p:cNvSpPr>
          <p:nvPr>
            <p:ph sz="quarter" idx="1"/>
          </p:nvPr>
        </p:nvSpPr>
        <p:spPr/>
        <p:txBody>
          <a:bodyPr/>
          <a:lstStyle/>
          <a:p>
            <a:r>
              <a:rPr lang="en-IN" sz="2800" dirty="0" smtClean="0"/>
              <a:t>Compression techniques can be divided into two major categories: </a:t>
            </a:r>
          </a:p>
          <a:p>
            <a:endParaRPr lang="en-IN" dirty="0" smtClean="0"/>
          </a:p>
          <a:p>
            <a:pPr marL="514350" indent="-514350">
              <a:buFont typeface="+mj-lt"/>
              <a:buAutoNum type="arabicPeriod"/>
            </a:pPr>
            <a:r>
              <a:rPr lang="en-IN" sz="2800" dirty="0" smtClean="0"/>
              <a:t>Lossless </a:t>
            </a:r>
          </a:p>
          <a:p>
            <a:pPr marL="514350" indent="-514350">
              <a:buFont typeface="+mj-lt"/>
              <a:buAutoNum type="arabicPeriod"/>
            </a:pPr>
            <a:endParaRPr lang="en-IN" sz="2800" dirty="0" smtClean="0"/>
          </a:p>
          <a:p>
            <a:pPr marL="514350" indent="-514350">
              <a:buFont typeface="+mj-lt"/>
              <a:buAutoNum type="arabicPeriod"/>
            </a:pPr>
            <a:r>
              <a:rPr lang="en-IN" sz="2800" dirty="0" smtClean="0"/>
              <a:t> </a:t>
            </a:r>
            <a:r>
              <a:rPr lang="en-IN" sz="2800" dirty="0" err="1" smtClean="0"/>
              <a:t>Lossy</a:t>
            </a:r>
            <a:endParaRPr lang="en-IN" sz="2800" dirty="0"/>
          </a:p>
        </p:txBody>
      </p:sp>
      <p:sp>
        <p:nvSpPr>
          <p:cNvPr id="4" name="Date Placeholder 3"/>
          <p:cNvSpPr>
            <a:spLocks noGrp="1"/>
          </p:cNvSpPr>
          <p:nvPr>
            <p:ph type="dt" sz="half" idx="10"/>
          </p:nvPr>
        </p:nvSpPr>
        <p:spPr/>
        <p:txBody>
          <a:bodyPr/>
          <a:lstStyle/>
          <a:p>
            <a:fld id="{70DAE55B-7D55-4265-821F-2B0F281FB844}"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838200"/>
            <a:ext cx="7772400" cy="5181600"/>
          </a:xfrm>
        </p:spPr>
        <p:txBody>
          <a:bodyPr>
            <a:normAutofit fontScale="92500" lnSpcReduction="10000"/>
          </a:bodyPr>
          <a:lstStyle/>
          <a:p>
            <a:endParaRPr lang="en-IN" dirty="0" smtClean="0"/>
          </a:p>
          <a:p>
            <a:pPr algn="just"/>
            <a:r>
              <a:rPr lang="en-IN" sz="2800" dirty="0" err="1" smtClean="0"/>
              <a:t>Lossy</a:t>
            </a:r>
            <a:r>
              <a:rPr lang="en-IN" sz="2800" dirty="0" smtClean="0"/>
              <a:t> compression is by far the more challenging and important because of benefits offered by a high compression factor .</a:t>
            </a:r>
          </a:p>
          <a:p>
            <a:pPr algn="just"/>
            <a:endParaRPr lang="en-IN" sz="2800" dirty="0" smtClean="0"/>
          </a:p>
          <a:p>
            <a:pPr algn="just"/>
            <a:r>
              <a:rPr lang="en-IN" sz="2800" dirty="0" smtClean="0"/>
              <a:t>The input image after compression may sound like an       unacceptable compromise, the loss of resolution can be adjusted to be completely undetectable. </a:t>
            </a:r>
          </a:p>
          <a:p>
            <a:pPr algn="just"/>
            <a:endParaRPr lang="en-IN" sz="2800" dirty="0" smtClean="0"/>
          </a:p>
          <a:p>
            <a:pPr algn="just"/>
            <a:r>
              <a:rPr lang="en-IN" sz="2800" dirty="0" smtClean="0"/>
              <a:t>Two popular standards for </a:t>
            </a:r>
            <a:r>
              <a:rPr lang="en-IN" sz="2800" dirty="0" err="1" smtClean="0"/>
              <a:t>lossy</a:t>
            </a:r>
            <a:r>
              <a:rPr lang="en-IN" sz="2800" dirty="0" smtClean="0"/>
              <a:t> graphics compression are known as MPEG, for the Motion Picture Experts Group, and JPEG, for Joint Photographic Experts Group. </a:t>
            </a:r>
            <a:endParaRPr lang="en-IN" sz="2800" dirty="0"/>
          </a:p>
        </p:txBody>
      </p:sp>
      <p:sp>
        <p:nvSpPr>
          <p:cNvPr id="4" name="Date Placeholder 3"/>
          <p:cNvSpPr>
            <a:spLocks noGrp="1"/>
          </p:cNvSpPr>
          <p:nvPr>
            <p:ph type="dt" sz="half" idx="10"/>
          </p:nvPr>
        </p:nvSpPr>
        <p:spPr/>
        <p:txBody>
          <a:bodyPr/>
          <a:lstStyle/>
          <a:p>
            <a:fld id="{56D3E4B2-1932-4362-907F-0CA119A2FF60}"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Multimedia Servers </a:t>
            </a: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IN" dirty="0" smtClean="0"/>
              <a:t>A server is a hardware and software system that turns raw data into usable information and then provides that information to users when they need it. </a:t>
            </a:r>
          </a:p>
          <a:p>
            <a:pPr algn="just"/>
            <a:endParaRPr lang="en-IN" dirty="0" smtClean="0"/>
          </a:p>
          <a:p>
            <a:pPr algn="just"/>
            <a:r>
              <a:rPr lang="en-IN" dirty="0" smtClean="0"/>
              <a:t>It captures, processes, manages, and delivers text, images, audio, and video. </a:t>
            </a:r>
          </a:p>
          <a:p>
            <a:pPr algn="just"/>
            <a:endParaRPr lang="en-US" dirty="0" smtClean="0"/>
          </a:p>
          <a:p>
            <a:endParaRPr lang="en-IN" dirty="0" smtClean="0"/>
          </a:p>
          <a:p>
            <a:r>
              <a:rPr lang="en-IN" dirty="0" smtClean="0"/>
              <a:t>Electronic commerce applications will require a server to manage application tasks, storage, security, transaction management, and scalability—whereas client devices handle only the user interface aspects </a:t>
            </a:r>
            <a:endParaRPr lang="en-IN" dirty="0"/>
          </a:p>
        </p:txBody>
      </p:sp>
      <p:sp>
        <p:nvSpPr>
          <p:cNvPr id="4" name="Date Placeholder 3"/>
          <p:cNvSpPr>
            <a:spLocks noGrp="1"/>
          </p:cNvSpPr>
          <p:nvPr>
            <p:ph type="dt" sz="half" idx="10"/>
          </p:nvPr>
        </p:nvSpPr>
        <p:spPr/>
        <p:txBody>
          <a:bodyPr/>
          <a:lstStyle/>
          <a:p>
            <a:fld id="{300318B7-C0AB-4249-AEC0-679A8D4DE713}"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19</a:t>
            </a:fld>
            <a:endParaRPr lang="en-IN"/>
          </a:p>
        </p:txBody>
      </p:sp>
      <p:sp>
        <p:nvSpPr>
          <p:cNvPr id="5" name="Content Placeholder 4"/>
          <p:cNvSpPr>
            <a:spLocks noGrp="1"/>
          </p:cNvSpPr>
          <p:nvPr>
            <p:ph sz="quarter" idx="1"/>
          </p:nvPr>
        </p:nvSpPr>
        <p:spPr>
          <a:xfrm>
            <a:off x="914400" y="685800"/>
            <a:ext cx="7772400" cy="5334000"/>
          </a:xfrm>
        </p:spPr>
        <p:txBody>
          <a:bodyPr/>
          <a:lstStyle/>
          <a:p>
            <a:pPr algn="just"/>
            <a:r>
              <a:rPr lang="en-IN" dirty="0" smtClean="0"/>
              <a:t>“Mainframe" platforms are costly, slow, and unable to handle these new data types. </a:t>
            </a:r>
          </a:p>
          <a:p>
            <a:pPr algn="just"/>
            <a:endParaRPr lang="en-IN" dirty="0" smtClean="0"/>
          </a:p>
          <a:p>
            <a:pPr algn="just"/>
            <a:r>
              <a:rPr lang="en-IN" dirty="0" smtClean="0"/>
              <a:t>PCs lack scalability and the ability to manage a large number of transactions. </a:t>
            </a:r>
          </a:p>
          <a:p>
            <a:pPr algn="just"/>
            <a:endParaRPr lang="en-IN" dirty="0" smtClean="0"/>
          </a:p>
          <a:p>
            <a:pPr algn="just"/>
            <a:r>
              <a:rPr lang="en-IN" dirty="0" smtClean="0"/>
              <a:t>For true multimedia information management, platform choices include </a:t>
            </a:r>
          </a:p>
          <a:p>
            <a:pPr marL="514350" indent="-514350" algn="just">
              <a:buFont typeface="+mj-lt"/>
              <a:buAutoNum type="arabicPeriod"/>
            </a:pPr>
            <a:r>
              <a:rPr lang="en-IN" dirty="0" smtClean="0"/>
              <a:t>Multiprocessing,</a:t>
            </a:r>
          </a:p>
          <a:p>
            <a:pPr marL="514350" indent="-514350" algn="just">
              <a:buFont typeface="+mj-lt"/>
              <a:buAutoNum type="arabicPeriod"/>
            </a:pPr>
            <a:r>
              <a:rPr lang="en-IN" dirty="0" smtClean="0"/>
              <a:t>multitasking, and </a:t>
            </a:r>
          </a:p>
          <a:p>
            <a:pPr marL="514350" indent="-514350" algn="just">
              <a:buFont typeface="+mj-lt"/>
              <a:buAutoNum type="arabicPeriod"/>
            </a:pPr>
            <a:r>
              <a:rPr lang="en-IN" dirty="0" smtClean="0"/>
              <a:t>multithreaded systems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IN" dirty="0"/>
          </a:p>
        </p:txBody>
      </p:sp>
      <p:sp>
        <p:nvSpPr>
          <p:cNvPr id="3" name="Content Placeholder 2"/>
          <p:cNvSpPr>
            <a:spLocks noGrp="1"/>
          </p:cNvSpPr>
          <p:nvPr>
            <p:ph sz="quarter" idx="1"/>
          </p:nvPr>
        </p:nvSpPr>
        <p:spPr/>
        <p:txBody>
          <a:bodyPr>
            <a:normAutofit fontScale="92500" lnSpcReduction="10000"/>
          </a:bodyPr>
          <a:lstStyle/>
          <a:p>
            <a:r>
              <a:rPr lang="en-IN" sz="4800" dirty="0" smtClean="0"/>
              <a:t>Key Multimedia Concepts </a:t>
            </a:r>
          </a:p>
          <a:p>
            <a:endParaRPr lang="en-IN" dirty="0" smtClean="0"/>
          </a:p>
          <a:p>
            <a:r>
              <a:rPr lang="en-IN" sz="4800" dirty="0" smtClean="0"/>
              <a:t>Digital Video and Electronic Commerce </a:t>
            </a:r>
          </a:p>
          <a:p>
            <a:endParaRPr lang="en-IN" dirty="0" smtClean="0"/>
          </a:p>
          <a:p>
            <a:r>
              <a:rPr lang="en-IN" sz="4800" dirty="0" smtClean="0"/>
              <a:t>Desktop Video Processing </a:t>
            </a:r>
          </a:p>
          <a:p>
            <a:endParaRPr lang="en-IN" dirty="0" smtClean="0"/>
          </a:p>
          <a:p>
            <a:r>
              <a:rPr lang="en-IN" sz="4800" dirty="0" smtClean="0"/>
              <a:t>Desktop Video Conferencing </a:t>
            </a:r>
          </a:p>
        </p:txBody>
      </p:sp>
      <p:sp>
        <p:nvSpPr>
          <p:cNvPr id="4" name="Date Placeholder 3"/>
          <p:cNvSpPr>
            <a:spLocks noGrp="1"/>
          </p:cNvSpPr>
          <p:nvPr>
            <p:ph type="dt" sz="half" idx="10"/>
          </p:nvPr>
        </p:nvSpPr>
        <p:spPr/>
        <p:txBody>
          <a:bodyPr/>
          <a:lstStyle/>
          <a:p>
            <a:fld id="{82C5F73A-D245-4951-B349-C4889BADF420}"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2</a:t>
            </a:fld>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Multiprocessing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20</a:t>
            </a:fld>
            <a:endParaRPr lang="en-IN"/>
          </a:p>
        </p:txBody>
      </p:sp>
      <p:sp>
        <p:nvSpPr>
          <p:cNvPr id="5" name="Content Placeholder 4"/>
          <p:cNvSpPr>
            <a:spLocks noGrp="1"/>
          </p:cNvSpPr>
          <p:nvPr>
            <p:ph sz="quarter" idx="1"/>
          </p:nvPr>
        </p:nvSpPr>
        <p:spPr/>
        <p:txBody>
          <a:bodyPr>
            <a:normAutofit fontScale="92500" lnSpcReduction="20000"/>
          </a:bodyPr>
          <a:lstStyle/>
          <a:p>
            <a:pPr algn="just"/>
            <a:r>
              <a:rPr lang="en-IN" dirty="0" smtClean="0"/>
              <a:t>The ability to support the concurrent execution of several tasks on multiple processors. </a:t>
            </a:r>
          </a:p>
          <a:p>
            <a:pPr algn="just"/>
            <a:endParaRPr lang="en-IN" dirty="0" smtClean="0"/>
          </a:p>
          <a:p>
            <a:pPr algn="just"/>
            <a:r>
              <a:rPr lang="en-IN" dirty="0" smtClean="0"/>
              <a:t>The processors can be tightly or loosely coupled. </a:t>
            </a:r>
          </a:p>
          <a:p>
            <a:pPr algn="just"/>
            <a:endParaRPr lang="en-US" dirty="0" smtClean="0"/>
          </a:p>
          <a:p>
            <a:pPr algn="just"/>
            <a:endParaRPr lang="en-IN" dirty="0" smtClean="0"/>
          </a:p>
          <a:p>
            <a:pPr algn="just"/>
            <a:r>
              <a:rPr lang="en-IN" dirty="0" smtClean="0"/>
              <a:t>In loosely coupled systems, each processor has its own local memory. </a:t>
            </a:r>
          </a:p>
          <a:p>
            <a:pPr algn="just"/>
            <a:endParaRPr lang="en-IN" dirty="0" smtClean="0"/>
          </a:p>
          <a:p>
            <a:pPr algn="just"/>
            <a:endParaRPr lang="en-IN" dirty="0" smtClean="0"/>
          </a:p>
          <a:p>
            <a:pPr algn="just"/>
            <a:r>
              <a:rPr lang="en-IN" dirty="0" smtClean="0"/>
              <a:t>In tightly coupled systems, a more popular architecture, the processors share common memory. </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21</a:t>
            </a:fld>
            <a:endParaRPr lang="en-IN"/>
          </a:p>
        </p:txBody>
      </p:sp>
      <p:sp>
        <p:nvSpPr>
          <p:cNvPr id="5" name="Content Placeholder 4"/>
          <p:cNvSpPr>
            <a:spLocks noGrp="1"/>
          </p:cNvSpPr>
          <p:nvPr>
            <p:ph sz="quarter" idx="1"/>
          </p:nvPr>
        </p:nvSpPr>
        <p:spPr/>
        <p:txBody>
          <a:bodyPr/>
          <a:lstStyle/>
          <a:p>
            <a:r>
              <a:rPr lang="en-IN" dirty="0" smtClean="0"/>
              <a:t>Vendors are implementing multimedia servers on multiple processors to increase multimedia processing speed and performance. </a:t>
            </a:r>
          </a:p>
          <a:p>
            <a:endParaRPr lang="en-IN" dirty="0" smtClean="0"/>
          </a:p>
          <a:p>
            <a:r>
              <a:rPr lang="en-IN" dirty="0" smtClean="0"/>
              <a:t>Multiple processors permit servers to do either symmetric or functional multiprocessing.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Symmetric Multiprocessing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22</a:t>
            </a:fld>
            <a:endParaRPr lang="en-IN"/>
          </a:p>
        </p:txBody>
      </p:sp>
      <p:sp>
        <p:nvSpPr>
          <p:cNvPr id="5" name="Content Placeholder 4"/>
          <p:cNvSpPr>
            <a:spLocks noGrp="1"/>
          </p:cNvSpPr>
          <p:nvPr>
            <p:ph sz="quarter" idx="1"/>
          </p:nvPr>
        </p:nvSpPr>
        <p:spPr/>
        <p:txBody>
          <a:bodyPr>
            <a:normAutofit/>
          </a:bodyPr>
          <a:lstStyle/>
          <a:p>
            <a:pPr algn="just"/>
            <a:r>
              <a:rPr lang="en-IN" dirty="0" smtClean="0"/>
              <a:t>Symmetric multiprocessing treats all processors as equal.</a:t>
            </a:r>
          </a:p>
          <a:p>
            <a:pPr algn="just"/>
            <a:endParaRPr lang="en-US" dirty="0" smtClean="0"/>
          </a:p>
          <a:p>
            <a:pPr algn="just"/>
            <a:r>
              <a:rPr lang="en-IN" dirty="0" smtClean="0"/>
              <a:t>Applications are broken down into tasks, processes, and threads, to be run concurrently on any available processor.</a:t>
            </a:r>
          </a:p>
          <a:p>
            <a:endParaRPr lang="en-IN" dirty="0" smtClean="0"/>
          </a:p>
          <a:p>
            <a:r>
              <a:rPr lang="en-IN" dirty="0" smtClean="0"/>
              <a:t>Symmetric multiprocessing allows a task to be dynamically assigned to any processor that might be free. </a:t>
            </a:r>
          </a:p>
          <a:p>
            <a:endParaRPr lang="en-IN" dirty="0" smtClean="0"/>
          </a:p>
          <a:p>
            <a:r>
              <a:rPr lang="en-IN" dirty="0" smtClean="0"/>
              <a:t>This task assignment is usually performed by the network operating system or the server operating system. </a:t>
            </a:r>
          </a:p>
          <a:p>
            <a:pPr algn="just"/>
            <a:endParaRPr lang="en-IN" dirty="0" smtClean="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Symmetric multiprocessing</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23</a:t>
            </a:fld>
            <a:endParaRPr lang="en-IN"/>
          </a:p>
        </p:txBody>
      </p:sp>
      <p:pic>
        <p:nvPicPr>
          <p:cNvPr id="1026" name="Picture 2"/>
          <p:cNvPicPr>
            <a:picLocks noGrp="1" noChangeAspect="1" noChangeArrowheads="1"/>
          </p:cNvPicPr>
          <p:nvPr>
            <p:ph sz="quarter" idx="1"/>
          </p:nvPr>
        </p:nvPicPr>
        <p:blipFill>
          <a:blip r:embed="rId2"/>
          <a:srcRect/>
          <a:stretch>
            <a:fillRect/>
          </a:stretch>
        </p:blipFill>
        <p:spPr bwMode="auto">
          <a:xfrm>
            <a:off x="1143000" y="1676400"/>
            <a:ext cx="7086600" cy="4038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Asymmetric Multiprocessing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24</a:t>
            </a:fld>
            <a:endParaRPr lang="en-IN"/>
          </a:p>
        </p:txBody>
      </p:sp>
      <p:sp>
        <p:nvSpPr>
          <p:cNvPr id="5" name="Content Placeholder 4"/>
          <p:cNvSpPr>
            <a:spLocks noGrp="1"/>
          </p:cNvSpPr>
          <p:nvPr>
            <p:ph sz="quarter" idx="1"/>
          </p:nvPr>
        </p:nvSpPr>
        <p:spPr/>
        <p:txBody>
          <a:bodyPr>
            <a:normAutofit/>
          </a:bodyPr>
          <a:lstStyle/>
          <a:p>
            <a:r>
              <a:rPr lang="en-IN" dirty="0" smtClean="0"/>
              <a:t>ASMP, assigns each task to a specialized processor. </a:t>
            </a:r>
          </a:p>
          <a:p>
            <a:endParaRPr lang="en-IN" dirty="0" smtClean="0"/>
          </a:p>
          <a:p>
            <a:pPr marL="571500" indent="-571500">
              <a:buFont typeface="+mj-lt"/>
              <a:buAutoNum type="romanLcPeriod"/>
            </a:pPr>
            <a:r>
              <a:rPr lang="en-IN" dirty="0" smtClean="0"/>
              <a:t>network services are assigned to one processor </a:t>
            </a:r>
          </a:p>
          <a:p>
            <a:pPr marL="571500" indent="-571500">
              <a:buFont typeface="+mj-lt"/>
              <a:buAutoNum type="romanLcPeriod"/>
            </a:pPr>
            <a:endParaRPr lang="en-IN" dirty="0" smtClean="0"/>
          </a:p>
          <a:p>
            <a:pPr marL="571500" indent="-571500">
              <a:buFont typeface="+mj-lt"/>
              <a:buAutoNum type="romanLcPeriod"/>
            </a:pPr>
            <a:endParaRPr lang="en-IN" dirty="0" smtClean="0"/>
          </a:p>
          <a:p>
            <a:pPr marL="571500" indent="-571500">
              <a:buFont typeface="+mj-lt"/>
              <a:buAutoNum type="romanLcPeriod"/>
            </a:pPr>
            <a:r>
              <a:rPr lang="en-IN" dirty="0" smtClean="0"/>
              <a:t>disk I/O is assigned to another </a:t>
            </a:r>
          </a:p>
          <a:p>
            <a:pPr marL="571500" indent="-571500">
              <a:buFont typeface="+mj-lt"/>
              <a:buAutoNum type="romanLcPeriod"/>
            </a:pPr>
            <a:endParaRPr lang="en-IN" dirty="0" smtClean="0"/>
          </a:p>
          <a:p>
            <a:pPr marL="571500" indent="-571500">
              <a:buFont typeface="+mj-lt"/>
              <a:buAutoNum type="romanLcPeriod"/>
            </a:pPr>
            <a:endParaRPr lang="en-IN" dirty="0" smtClean="0"/>
          </a:p>
          <a:p>
            <a:pPr marL="571500" indent="-571500">
              <a:buFont typeface="+mj-lt"/>
              <a:buAutoNum type="romanLcPeriod"/>
            </a:pPr>
            <a:r>
              <a:rPr lang="en-IN" dirty="0" smtClean="0"/>
              <a:t>database storage and manipulation is assigned to a third </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Asymmetric multiprocessing</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25</a:t>
            </a:fld>
            <a:endParaRPr lang="en-IN"/>
          </a:p>
        </p:txBody>
      </p:sp>
      <p:pic>
        <p:nvPicPr>
          <p:cNvPr id="2050" name="Picture 2"/>
          <p:cNvPicPr>
            <a:picLocks noGrp="1" noChangeAspect="1" noChangeArrowheads="1"/>
          </p:cNvPicPr>
          <p:nvPr>
            <p:ph sz="quarter" idx="1"/>
          </p:nvPr>
        </p:nvPicPr>
        <p:blipFill>
          <a:blip r:embed="rId2"/>
          <a:srcRect/>
          <a:stretch>
            <a:fillRect/>
          </a:stretch>
        </p:blipFill>
        <p:spPr bwMode="auto">
          <a:xfrm>
            <a:off x="1447800" y="1828800"/>
            <a:ext cx="6586537" cy="34290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Multitasking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26</a:t>
            </a:fld>
            <a:endParaRPr lang="en-IN"/>
          </a:p>
        </p:txBody>
      </p:sp>
      <p:sp>
        <p:nvSpPr>
          <p:cNvPr id="5" name="Content Placeholder 4"/>
          <p:cNvSpPr>
            <a:spLocks noGrp="1"/>
          </p:cNvSpPr>
          <p:nvPr>
            <p:ph sz="quarter" idx="1"/>
          </p:nvPr>
        </p:nvSpPr>
        <p:spPr/>
        <p:txBody>
          <a:bodyPr/>
          <a:lstStyle/>
          <a:p>
            <a:pPr algn="just"/>
            <a:r>
              <a:rPr lang="en-IN" dirty="0" smtClean="0"/>
              <a:t>The server operating systems can run multiple programs and give the illusion that they are running simultaneously by switching control between them. </a:t>
            </a:r>
          </a:p>
          <a:p>
            <a:endParaRPr lang="en-IN" dirty="0" smtClean="0"/>
          </a:p>
          <a:p>
            <a:r>
              <a:rPr lang="en-IN" dirty="0" smtClean="0"/>
              <a:t>Two types of multitasking are used: </a:t>
            </a:r>
          </a:p>
          <a:p>
            <a:endParaRPr lang="en-IN" dirty="0" smtClean="0"/>
          </a:p>
          <a:p>
            <a:pPr marL="514350" indent="-514350">
              <a:buFont typeface="+mj-lt"/>
              <a:buAutoNum type="arabicPeriod"/>
            </a:pPr>
            <a:r>
              <a:rPr lang="en-IN" dirty="0" err="1" smtClean="0"/>
              <a:t>Preemptive</a:t>
            </a:r>
            <a:endParaRPr lang="en-IN" dirty="0" smtClean="0"/>
          </a:p>
          <a:p>
            <a:pPr marL="514350" indent="-514350">
              <a:buFont typeface="+mj-lt"/>
              <a:buAutoNum type="arabicPeriod"/>
            </a:pPr>
            <a:endParaRPr lang="en-IN" dirty="0" smtClean="0"/>
          </a:p>
          <a:p>
            <a:pPr marL="514350" indent="-514350">
              <a:buFont typeface="+mj-lt"/>
              <a:buAutoNum type="arabicPeriod"/>
            </a:pPr>
            <a:r>
              <a:rPr lang="en-IN" dirty="0" err="1" smtClean="0"/>
              <a:t>Nonpreemptive</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Multithreading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27</a:t>
            </a:fld>
            <a:endParaRPr lang="en-IN"/>
          </a:p>
        </p:txBody>
      </p:sp>
      <p:sp>
        <p:nvSpPr>
          <p:cNvPr id="5" name="Content Placeholder 4"/>
          <p:cNvSpPr>
            <a:spLocks noGrp="1"/>
          </p:cNvSpPr>
          <p:nvPr>
            <p:ph sz="quarter" idx="1"/>
          </p:nvPr>
        </p:nvSpPr>
        <p:spPr/>
        <p:txBody>
          <a:bodyPr>
            <a:normAutofit/>
          </a:bodyPr>
          <a:lstStyle/>
          <a:p>
            <a:pPr algn="just"/>
            <a:endParaRPr lang="en-IN" sz="2800" dirty="0" smtClean="0"/>
          </a:p>
          <a:p>
            <a:pPr algn="just"/>
            <a:r>
              <a:rPr lang="en-IN" sz="2800" dirty="0" smtClean="0"/>
              <a:t>It is a sophisticated form of multitasking </a:t>
            </a:r>
          </a:p>
          <a:p>
            <a:pPr algn="just">
              <a:buNone/>
            </a:pPr>
            <a:endParaRPr lang="en-US" sz="2800" dirty="0" smtClean="0"/>
          </a:p>
          <a:p>
            <a:pPr algn="just"/>
            <a:r>
              <a:rPr lang="en-IN" sz="2800" dirty="0" smtClean="0"/>
              <a:t>It refers to the ability to support separate paths of execution within a single address space (process). </a:t>
            </a:r>
          </a:p>
          <a:p>
            <a:pPr algn="just"/>
            <a:endParaRPr lang="en-US" sz="2800" dirty="0" smtClean="0"/>
          </a:p>
          <a:p>
            <a:pPr algn="just"/>
            <a:r>
              <a:rPr lang="en-IN" sz="2800" dirty="0" smtClean="0"/>
              <a:t>In a multithreaded environment, a process is broken into independent executable tasks called threads. </a:t>
            </a:r>
          </a:p>
          <a:p>
            <a:endParaRPr lang="en-IN"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28</a:t>
            </a:fld>
            <a:endParaRPr lang="en-IN"/>
          </a:p>
        </p:txBody>
      </p:sp>
      <p:sp>
        <p:nvSpPr>
          <p:cNvPr id="5" name="Content Placeholder 4"/>
          <p:cNvSpPr>
            <a:spLocks noGrp="1"/>
          </p:cNvSpPr>
          <p:nvPr>
            <p:ph sz="quarter" idx="1"/>
          </p:nvPr>
        </p:nvSpPr>
        <p:spPr/>
        <p:txBody>
          <a:bodyPr/>
          <a:lstStyle/>
          <a:p>
            <a:pPr algn="just"/>
            <a:r>
              <a:rPr lang="en-IN" dirty="0" smtClean="0"/>
              <a:t>In multitasking, a process is the smallest unit of execution that a system can allocate resources to or schedule to run. </a:t>
            </a:r>
          </a:p>
          <a:p>
            <a:pPr algn="just"/>
            <a:endParaRPr lang="en-IN" dirty="0" smtClean="0"/>
          </a:p>
          <a:p>
            <a:pPr algn="just"/>
            <a:endParaRPr lang="en-IN" dirty="0" smtClean="0"/>
          </a:p>
          <a:p>
            <a:pPr algn="just"/>
            <a:r>
              <a:rPr lang="en-IN" dirty="0" smtClean="0"/>
              <a:t>In multithreading, a thread is the smallest unit of execution that a system can schedule to run. </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Multimedia Storage Technology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29</a:t>
            </a:fld>
            <a:endParaRPr lang="en-IN"/>
          </a:p>
        </p:txBody>
      </p:sp>
      <p:sp>
        <p:nvSpPr>
          <p:cNvPr id="5" name="Content Placeholder 4"/>
          <p:cNvSpPr>
            <a:spLocks noGrp="1"/>
          </p:cNvSpPr>
          <p:nvPr>
            <p:ph sz="quarter" idx="1"/>
          </p:nvPr>
        </p:nvSpPr>
        <p:spPr/>
        <p:txBody>
          <a:bodyPr>
            <a:normAutofit/>
          </a:bodyPr>
          <a:lstStyle/>
          <a:p>
            <a:pPr algn="just"/>
            <a:r>
              <a:rPr lang="en-IN" dirty="0" smtClean="0"/>
              <a:t>A key player in electronic commerce because the storage requirements of modern-day information are enormous. </a:t>
            </a:r>
          </a:p>
          <a:p>
            <a:pPr algn="just"/>
            <a:endParaRPr lang="en-IN" dirty="0" smtClean="0"/>
          </a:p>
          <a:p>
            <a:pPr algn="just"/>
            <a:r>
              <a:rPr lang="en-IN" dirty="0" smtClean="0"/>
              <a:t>The important characteristic of next generation storage systems is not only the amount of storage but the rate at which data can be read from the disk. </a:t>
            </a:r>
          </a:p>
          <a:p>
            <a:pPr algn="just"/>
            <a:endParaRPr lang="en-IN" dirty="0" smtClean="0"/>
          </a:p>
          <a:p>
            <a:pPr algn="just"/>
            <a:r>
              <a:rPr lang="en-IN" dirty="0" smtClean="0"/>
              <a:t>Storage technology can be divided into two types: </a:t>
            </a:r>
          </a:p>
          <a:p>
            <a:pPr marL="514350" indent="-514350" algn="just">
              <a:buFont typeface="+mj-lt"/>
              <a:buAutoNum type="arabicPeriod"/>
            </a:pPr>
            <a:r>
              <a:rPr lang="en-IN" dirty="0" smtClean="0"/>
              <a:t>Network-based (disk arrays) and</a:t>
            </a:r>
          </a:p>
          <a:p>
            <a:pPr marL="514350" indent="-514350" algn="just">
              <a:buFont typeface="+mj-lt"/>
              <a:buAutoNum type="arabicPeriod"/>
            </a:pPr>
            <a:r>
              <a:rPr lang="en-IN" dirty="0" smtClean="0"/>
              <a:t>Desktop-based (CD-ROM)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
          </p:nvPr>
        </p:nvSpPr>
        <p:spPr/>
        <p:txBody>
          <a:bodyPr>
            <a:noAutofit/>
          </a:bodyPr>
          <a:lstStyle/>
          <a:p>
            <a:pPr algn="just"/>
            <a:r>
              <a:rPr lang="en-IN" sz="2800" dirty="0" smtClean="0"/>
              <a:t>Multimedia content can be considered both fuel and traffic for electronic commerce applications. </a:t>
            </a:r>
          </a:p>
          <a:p>
            <a:pPr algn="just"/>
            <a:endParaRPr lang="en-IN" sz="2800" dirty="0" smtClean="0"/>
          </a:p>
          <a:p>
            <a:pPr algn="just"/>
            <a:r>
              <a:rPr lang="en-IN" sz="2800" dirty="0" smtClean="0"/>
              <a:t>Multimedia has come to mean the combination of computers, television, and telephone capabilities in a single device. </a:t>
            </a:r>
          </a:p>
          <a:p>
            <a:pPr algn="just"/>
            <a:endParaRPr lang="en-IN" sz="2800" dirty="0" smtClean="0"/>
          </a:p>
          <a:p>
            <a:pPr algn="just"/>
            <a:r>
              <a:rPr lang="en-IN" sz="2800" dirty="0" smtClean="0"/>
              <a:t>The challenge is to build the kind of networking and systems infrastructure that will support multimedia-based electronic commerce applications. </a:t>
            </a:r>
            <a:endParaRPr lang="en-IN" sz="2800" dirty="0"/>
          </a:p>
        </p:txBody>
      </p:sp>
      <p:sp>
        <p:nvSpPr>
          <p:cNvPr id="4" name="Date Placeholder 3"/>
          <p:cNvSpPr>
            <a:spLocks noGrp="1"/>
          </p:cNvSpPr>
          <p:nvPr>
            <p:ph type="dt" sz="half" idx="10"/>
          </p:nvPr>
        </p:nvSpPr>
        <p:spPr/>
        <p:txBody>
          <a:bodyPr/>
          <a:lstStyle/>
          <a:p>
            <a:fld id="{58EA5ED5-26CD-4FF6-B748-1194549595ED}"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3</a:t>
            </a:fld>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Disk Arrays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30</a:t>
            </a:fld>
            <a:endParaRPr lang="en-IN"/>
          </a:p>
        </p:txBody>
      </p:sp>
      <p:sp>
        <p:nvSpPr>
          <p:cNvPr id="5" name="Content Placeholder 4"/>
          <p:cNvSpPr>
            <a:spLocks noGrp="1"/>
          </p:cNvSpPr>
          <p:nvPr>
            <p:ph sz="quarter" idx="1"/>
          </p:nvPr>
        </p:nvSpPr>
        <p:spPr/>
        <p:txBody>
          <a:bodyPr/>
          <a:lstStyle/>
          <a:p>
            <a:pPr algn="just"/>
            <a:r>
              <a:rPr lang="en-IN" dirty="0" smtClean="0"/>
              <a:t>Disk arrays store enormous amounts of information and are becoming an important storage technology for firewall servers and other electronic commerce servers. </a:t>
            </a:r>
          </a:p>
          <a:p>
            <a:pPr algn="just"/>
            <a:endParaRPr lang="en-US" dirty="0" smtClean="0"/>
          </a:p>
          <a:p>
            <a:pPr algn="just"/>
            <a:r>
              <a:rPr lang="en-IN" dirty="0" smtClean="0"/>
              <a:t>The main point of RAID is that it offers a high degree of data capacity, availability, and redundancy. </a:t>
            </a:r>
          </a:p>
          <a:p>
            <a:pPr algn="just"/>
            <a:endParaRPr lang="en-IN" dirty="0" smtClean="0"/>
          </a:p>
          <a:p>
            <a:pPr algn="just"/>
            <a:r>
              <a:rPr lang="en-IN" dirty="0" smtClean="0"/>
              <a:t>RAID achieves availability through the notion of fault tolerance</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31</a:t>
            </a:fld>
            <a:endParaRPr lang="en-IN"/>
          </a:p>
        </p:txBody>
      </p:sp>
      <p:sp>
        <p:nvSpPr>
          <p:cNvPr id="5" name="Content Placeholder 4"/>
          <p:cNvSpPr>
            <a:spLocks noGrp="1"/>
          </p:cNvSpPr>
          <p:nvPr>
            <p:ph sz="quarter" idx="1"/>
          </p:nvPr>
        </p:nvSpPr>
        <p:spPr>
          <a:xfrm>
            <a:off x="914400" y="838200"/>
            <a:ext cx="7772400" cy="5181600"/>
          </a:xfrm>
        </p:spPr>
        <p:txBody>
          <a:bodyPr>
            <a:normAutofit/>
          </a:bodyPr>
          <a:lstStyle/>
          <a:p>
            <a:pPr algn="just"/>
            <a:r>
              <a:rPr lang="en-IN" dirty="0" smtClean="0"/>
              <a:t>RAID </a:t>
            </a:r>
            <a:r>
              <a:rPr lang="en-IN" dirty="0" smtClean="0"/>
              <a:t>technology has many levels</a:t>
            </a:r>
            <a:r>
              <a:rPr lang="en-IN" dirty="0" smtClean="0"/>
              <a:t>.</a:t>
            </a:r>
          </a:p>
          <a:p>
            <a:pPr algn="just"/>
            <a:endParaRPr lang="en-IN" dirty="0" smtClean="0"/>
          </a:p>
          <a:p>
            <a:pPr algn="just"/>
            <a:r>
              <a:rPr lang="en-IN" dirty="0" smtClean="0"/>
              <a:t>Users get extremely </a:t>
            </a:r>
            <a:r>
              <a:rPr lang="en-IN" dirty="0" smtClean="0"/>
              <a:t>high data availability </a:t>
            </a:r>
            <a:r>
              <a:rPr lang="en-IN" dirty="0" smtClean="0"/>
              <a:t> </a:t>
            </a:r>
            <a:r>
              <a:rPr lang="en-IN" dirty="0" smtClean="0"/>
              <a:t>and increased throughput. </a:t>
            </a:r>
            <a:r>
              <a:rPr lang="en-IN" dirty="0" smtClean="0"/>
              <a:t> </a:t>
            </a:r>
          </a:p>
          <a:p>
            <a:endParaRPr lang="en-IN" dirty="0" smtClean="0"/>
          </a:p>
          <a:p>
            <a:pPr algn="just"/>
            <a:r>
              <a:rPr lang="en-IN" dirty="0" smtClean="0"/>
              <a:t>All </a:t>
            </a:r>
            <a:r>
              <a:rPr lang="en-IN" dirty="0" smtClean="0"/>
              <a:t>RAID levels (except RAID 0) can reconstruct the data stored on any single failed disk in the array from the information stored on the remaining disks. </a:t>
            </a:r>
            <a:endParaRPr lang="en-IN" dirty="0" smtClean="0"/>
          </a:p>
          <a:p>
            <a:endParaRPr lang="en-IN" dirty="0" smtClean="0"/>
          </a:p>
          <a:p>
            <a:r>
              <a:rPr lang="en-IN" dirty="0" smtClean="0"/>
              <a:t>RAID </a:t>
            </a:r>
            <a:r>
              <a:rPr lang="en-IN" dirty="0" smtClean="0"/>
              <a:t>interest is increasing as applications require more disk space and multimedia servers become more popular. </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CD-ROM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32</a:t>
            </a:fld>
            <a:endParaRPr lang="en-IN"/>
          </a:p>
        </p:txBody>
      </p:sp>
      <p:sp>
        <p:nvSpPr>
          <p:cNvPr id="5" name="Content Placeholder 4"/>
          <p:cNvSpPr>
            <a:spLocks noGrp="1"/>
          </p:cNvSpPr>
          <p:nvPr>
            <p:ph sz="quarter" idx="1"/>
          </p:nvPr>
        </p:nvSpPr>
        <p:spPr/>
        <p:txBody>
          <a:bodyPr>
            <a:normAutofit fontScale="92500"/>
          </a:bodyPr>
          <a:lstStyle/>
          <a:p>
            <a:pPr algn="just"/>
            <a:r>
              <a:rPr lang="en-IN" dirty="0" smtClean="0"/>
              <a:t>The </a:t>
            </a:r>
            <a:r>
              <a:rPr lang="en-IN" dirty="0" smtClean="0"/>
              <a:t>premiere desktop storage technology for electronic commerce </a:t>
            </a:r>
            <a:r>
              <a:rPr lang="en-IN" dirty="0" smtClean="0"/>
              <a:t>applications </a:t>
            </a:r>
            <a:r>
              <a:rPr lang="en-IN" dirty="0" smtClean="0"/>
              <a:t>is CD-ROM. </a:t>
            </a:r>
            <a:endParaRPr lang="en-IN" dirty="0" smtClean="0"/>
          </a:p>
          <a:p>
            <a:endParaRPr lang="en-IN" dirty="0" smtClean="0"/>
          </a:p>
          <a:p>
            <a:pPr algn="just"/>
            <a:r>
              <a:rPr lang="en-IN" dirty="0" smtClean="0"/>
              <a:t>The </a:t>
            </a:r>
            <a:r>
              <a:rPr lang="en-IN" dirty="0" smtClean="0"/>
              <a:t>prime reason for its </a:t>
            </a:r>
            <a:r>
              <a:rPr lang="en-IN" dirty="0" smtClean="0"/>
              <a:t>success </a:t>
            </a:r>
            <a:r>
              <a:rPr lang="en-IN" dirty="0" smtClean="0"/>
              <a:t>is an incredible storage density that allows a single CD-ROM disc to contain 530 Mb (audio CD)-4.8 </a:t>
            </a:r>
            <a:r>
              <a:rPr lang="en-IN" dirty="0" err="1" smtClean="0"/>
              <a:t>Gb</a:t>
            </a:r>
            <a:r>
              <a:rPr lang="en-IN" dirty="0" smtClean="0"/>
              <a:t> (video CD) of </a:t>
            </a:r>
            <a:r>
              <a:rPr lang="en-IN" dirty="0" smtClean="0"/>
              <a:t>data.</a:t>
            </a:r>
          </a:p>
          <a:p>
            <a:endParaRPr lang="en-IN" dirty="0" smtClean="0"/>
          </a:p>
          <a:p>
            <a:pPr algn="just"/>
            <a:r>
              <a:rPr lang="en-IN" dirty="0" smtClean="0"/>
              <a:t>Two </a:t>
            </a:r>
            <a:r>
              <a:rPr lang="en-IN" dirty="0" smtClean="0"/>
              <a:t>new innovations are breaking into the market: </a:t>
            </a:r>
            <a:endParaRPr lang="en-IN" dirty="0" smtClean="0"/>
          </a:p>
          <a:p>
            <a:pPr marL="571500" indent="-571500" algn="just">
              <a:buFont typeface="+mj-lt"/>
              <a:buAutoNum type="romanLcPeriod"/>
            </a:pPr>
            <a:r>
              <a:rPr lang="en-IN" dirty="0" smtClean="0"/>
              <a:t>recordable </a:t>
            </a:r>
            <a:r>
              <a:rPr lang="en-IN" dirty="0" smtClean="0"/>
              <a:t>CD, which allows users to repeatedly record and erase digital data, and </a:t>
            </a:r>
            <a:endParaRPr lang="en-IN" dirty="0" smtClean="0"/>
          </a:p>
          <a:p>
            <a:pPr marL="571500" indent="-571500" algn="just">
              <a:buFont typeface="+mj-lt"/>
              <a:buAutoNum type="romanLcPeriod"/>
            </a:pPr>
            <a:r>
              <a:rPr lang="en-IN" dirty="0" smtClean="0"/>
              <a:t>CD- </a:t>
            </a:r>
            <a:r>
              <a:rPr lang="en-IN" dirty="0" smtClean="0"/>
              <a:t>video, which is expected to replace videocassette movies. </a:t>
            </a: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CD </a:t>
            </a:r>
            <a:r>
              <a:rPr lang="en-IN" dirty="0" smtClean="0"/>
              <a:t>ROM  </a:t>
            </a:r>
            <a:r>
              <a:rPr lang="en-IN" dirty="0" smtClean="0"/>
              <a:t>technology exhibits the following </a:t>
            </a:r>
            <a:r>
              <a:rPr lang="en-IN" dirty="0" smtClean="0"/>
              <a:t>characteristics</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33</a:t>
            </a:fld>
            <a:endParaRPr lang="en-IN"/>
          </a:p>
        </p:txBody>
      </p:sp>
      <p:sp>
        <p:nvSpPr>
          <p:cNvPr id="5" name="Content Placeholder 4"/>
          <p:cNvSpPr>
            <a:spLocks noGrp="1"/>
          </p:cNvSpPr>
          <p:nvPr>
            <p:ph sz="quarter" idx="1"/>
          </p:nvPr>
        </p:nvSpPr>
        <p:spPr/>
        <p:txBody>
          <a:bodyPr>
            <a:normAutofit/>
          </a:bodyPr>
          <a:lstStyle/>
          <a:p>
            <a:pPr marL="514350" indent="-514350">
              <a:buFont typeface="+mj-lt"/>
              <a:buAutoNum type="arabicPeriod"/>
            </a:pPr>
            <a:r>
              <a:rPr lang="en-IN" dirty="0" smtClean="0"/>
              <a:t>High </a:t>
            </a:r>
            <a:r>
              <a:rPr lang="en-IN" dirty="0" smtClean="0"/>
              <a:t>information density </a:t>
            </a:r>
            <a:endParaRPr lang="en-IN" dirty="0" smtClean="0"/>
          </a:p>
          <a:p>
            <a:pPr marL="514350" indent="-514350">
              <a:buFont typeface="+mj-lt"/>
              <a:buAutoNum type="arabicPeriod"/>
            </a:pPr>
            <a:endParaRPr lang="en-IN" dirty="0" smtClean="0"/>
          </a:p>
          <a:p>
            <a:pPr marL="514350" indent="-514350">
              <a:buFont typeface="+mj-lt"/>
              <a:buAutoNum type="arabicPeriod"/>
            </a:pPr>
            <a:r>
              <a:rPr lang="en-IN" dirty="0" smtClean="0"/>
              <a:t>Low </a:t>
            </a:r>
            <a:r>
              <a:rPr lang="en-IN" dirty="0" smtClean="0"/>
              <a:t>unit cost </a:t>
            </a:r>
          </a:p>
          <a:p>
            <a:pPr marL="514350" indent="-514350">
              <a:buFont typeface="+mj-lt"/>
              <a:buAutoNum type="arabicPeriod"/>
            </a:pPr>
            <a:endParaRPr lang="en-IN" dirty="0" smtClean="0"/>
          </a:p>
          <a:p>
            <a:pPr marL="514350" indent="-514350">
              <a:buFont typeface="+mj-lt"/>
              <a:buAutoNum type="arabicPeriod"/>
            </a:pPr>
            <a:r>
              <a:rPr lang="en-IN" dirty="0" smtClean="0"/>
              <a:t>Read-only medium </a:t>
            </a:r>
          </a:p>
          <a:p>
            <a:pPr marL="514350" indent="-514350">
              <a:buFont typeface="+mj-lt"/>
              <a:buAutoNum type="arabicPeriod"/>
            </a:pPr>
            <a:endParaRPr lang="en-IN" dirty="0" smtClean="0"/>
          </a:p>
          <a:p>
            <a:pPr marL="514350" indent="-514350">
              <a:buFont typeface="+mj-lt"/>
              <a:buAutoNum type="arabicPeriod"/>
            </a:pPr>
            <a:r>
              <a:rPr lang="en-IN" dirty="0" smtClean="0"/>
              <a:t>Modest random access performance </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DIGITAL VIDEO AND </a:t>
            </a:r>
            <a:br>
              <a:rPr lang="en-IN" dirty="0" smtClean="0"/>
            </a:br>
            <a:r>
              <a:rPr lang="en-IN" dirty="0" smtClean="0"/>
              <a:t>ELECTRONIC COMMERCE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34</a:t>
            </a:fld>
            <a:endParaRPr lang="en-IN"/>
          </a:p>
        </p:txBody>
      </p:sp>
      <p:sp>
        <p:nvSpPr>
          <p:cNvPr id="5" name="Content Placeholder 4"/>
          <p:cNvSpPr>
            <a:spLocks noGrp="1"/>
          </p:cNvSpPr>
          <p:nvPr>
            <p:ph sz="quarter" idx="1"/>
          </p:nvPr>
        </p:nvSpPr>
        <p:spPr/>
        <p:txBody>
          <a:bodyPr/>
          <a:lstStyle/>
          <a:p>
            <a:endParaRPr lang="en-IN" dirty="0" smtClean="0"/>
          </a:p>
          <a:p>
            <a:r>
              <a:rPr lang="en-IN" dirty="0" smtClean="0"/>
              <a:t>Digital </a:t>
            </a:r>
            <a:r>
              <a:rPr lang="en-IN" dirty="0" smtClean="0"/>
              <a:t>video is binary data that </a:t>
            </a:r>
            <a:r>
              <a:rPr lang="en-IN" dirty="0" smtClean="0"/>
              <a:t>represents </a:t>
            </a:r>
            <a:r>
              <a:rPr lang="en-IN" dirty="0" smtClean="0"/>
              <a:t>a sequence of frames, each representing one image. </a:t>
            </a:r>
            <a:endParaRPr lang="en-IN" dirty="0" smtClean="0"/>
          </a:p>
          <a:p>
            <a:endParaRPr lang="en-IN" dirty="0" smtClean="0"/>
          </a:p>
          <a:p>
            <a:r>
              <a:rPr lang="en-IN" dirty="0" smtClean="0"/>
              <a:t>Digital video may contain a </a:t>
            </a:r>
            <a:r>
              <a:rPr lang="en-IN" dirty="0" smtClean="0"/>
              <a:t>synchronized </a:t>
            </a:r>
            <a:r>
              <a:rPr lang="en-IN" dirty="0" smtClean="0"/>
              <a:t>sound track. </a:t>
            </a:r>
            <a:endParaRPr lang="en-IN" dirty="0" smtClean="0"/>
          </a:p>
          <a:p>
            <a:endParaRPr lang="en-IN" dirty="0" smtClean="0"/>
          </a:p>
          <a:p>
            <a:endParaRPr lang="en-US" dirty="0" smtClean="0"/>
          </a:p>
          <a:p>
            <a:r>
              <a:rPr lang="en-IN" dirty="0" smtClean="0"/>
              <a:t>Digital </a:t>
            </a:r>
            <a:r>
              <a:rPr lang="en-IN" dirty="0" smtClean="0"/>
              <a:t>video is a core component in various </a:t>
            </a:r>
            <a:r>
              <a:rPr lang="en-IN" dirty="0" smtClean="0"/>
              <a:t>electronic </a:t>
            </a:r>
            <a:r>
              <a:rPr lang="en-IN" dirty="0" smtClean="0"/>
              <a:t>commerce applications. </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pt-BR" dirty="0" smtClean="0"/>
              <a:t>Digital video as a core element</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35</a:t>
            </a:fld>
            <a:endParaRPr lang="en-IN"/>
          </a:p>
        </p:txBody>
      </p:sp>
      <p:pic>
        <p:nvPicPr>
          <p:cNvPr id="1026" name="Picture 2"/>
          <p:cNvPicPr>
            <a:picLocks noGrp="1" noChangeAspect="1" noChangeArrowheads="1"/>
          </p:cNvPicPr>
          <p:nvPr>
            <p:ph sz="quarter" idx="1"/>
          </p:nvPr>
        </p:nvPicPr>
        <p:blipFill>
          <a:blip r:embed="rId2"/>
          <a:srcRect/>
          <a:stretch>
            <a:fillRect/>
          </a:stretch>
        </p:blipFill>
        <p:spPr bwMode="auto">
          <a:xfrm>
            <a:off x="1600201" y="1652587"/>
            <a:ext cx="5548312" cy="416242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36</a:t>
            </a:fld>
            <a:endParaRPr lang="en-IN"/>
          </a:p>
        </p:txBody>
      </p:sp>
      <p:sp>
        <p:nvSpPr>
          <p:cNvPr id="5" name="Content Placeholder 4"/>
          <p:cNvSpPr>
            <a:spLocks noGrp="1"/>
          </p:cNvSpPr>
          <p:nvPr>
            <p:ph sz="quarter" idx="1"/>
          </p:nvPr>
        </p:nvSpPr>
        <p:spPr>
          <a:xfrm>
            <a:off x="914400" y="762000"/>
            <a:ext cx="7772400" cy="5257800"/>
          </a:xfrm>
        </p:spPr>
        <p:txBody>
          <a:bodyPr>
            <a:normAutofit/>
          </a:bodyPr>
          <a:lstStyle/>
          <a:p>
            <a:pPr algn="just"/>
            <a:r>
              <a:rPr lang="en-IN" dirty="0" smtClean="0"/>
              <a:t>Digital </a:t>
            </a:r>
            <a:r>
              <a:rPr lang="en-IN" dirty="0" smtClean="0"/>
              <a:t>video first appeared in teleconferencing applications in the early 1980s. In the initial stages, it was </a:t>
            </a:r>
            <a:r>
              <a:rPr lang="en-IN" dirty="0" err="1" smtClean="0"/>
              <a:t>centered</a:t>
            </a:r>
            <a:r>
              <a:rPr lang="en-IN" dirty="0" smtClean="0"/>
              <a:t> on high-definition television (HDTV). </a:t>
            </a:r>
            <a:endParaRPr lang="en-IN" dirty="0" smtClean="0"/>
          </a:p>
          <a:p>
            <a:pPr algn="just"/>
            <a:endParaRPr lang="en-IN" dirty="0" smtClean="0"/>
          </a:p>
          <a:p>
            <a:pPr algn="just"/>
            <a:r>
              <a:rPr lang="en-IN" dirty="0" smtClean="0"/>
              <a:t>Virtually </a:t>
            </a:r>
            <a:r>
              <a:rPr lang="en-IN" dirty="0" smtClean="0"/>
              <a:t>all the top computer-system vendors are now actively exploring the market for digital video-based set-top boxes. </a:t>
            </a:r>
            <a:endParaRPr lang="en-IN" dirty="0" smtClean="0"/>
          </a:p>
          <a:p>
            <a:endParaRPr lang="en-IN" dirty="0" smtClean="0"/>
          </a:p>
          <a:p>
            <a:endParaRPr lang="en-IN" dirty="0" smtClean="0"/>
          </a:p>
          <a:p>
            <a:pPr algn="just"/>
            <a:r>
              <a:rPr lang="en-IN" dirty="0" smtClean="0"/>
              <a:t>The conversion in the 1980s from audio cassettes and LPs to digital CDs is an example of how technological advances and cost reductions in digital technology can change an industry. </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37</a:t>
            </a:fld>
            <a:endParaRPr lang="en-IN"/>
          </a:p>
        </p:txBody>
      </p:sp>
      <p:sp>
        <p:nvSpPr>
          <p:cNvPr id="5" name="Content Placeholder 4"/>
          <p:cNvSpPr>
            <a:spLocks noGrp="1"/>
          </p:cNvSpPr>
          <p:nvPr>
            <p:ph sz="quarter" idx="1"/>
          </p:nvPr>
        </p:nvSpPr>
        <p:spPr/>
        <p:txBody>
          <a:bodyPr/>
          <a:lstStyle/>
          <a:p>
            <a:pPr algn="just"/>
            <a:r>
              <a:rPr lang="en-IN" sz="2800" dirty="0" smtClean="0"/>
              <a:t>The most significant barrier to a similar changeover from </a:t>
            </a:r>
            <a:r>
              <a:rPr lang="en-IN" sz="2800" dirty="0" err="1" smtClean="0"/>
              <a:t>analog</a:t>
            </a:r>
            <a:r>
              <a:rPr lang="en-IN" sz="2800" dirty="0" smtClean="0"/>
              <a:t> to digital video has been the vast amount of data that digital video requires. </a:t>
            </a:r>
          </a:p>
          <a:p>
            <a:pPr algn="just"/>
            <a:endParaRPr lang="en-US" dirty="0" smtClean="0"/>
          </a:p>
          <a:p>
            <a:pPr algn="just"/>
            <a:r>
              <a:rPr lang="en-IN" sz="2800" dirty="0" smtClean="0"/>
              <a:t>An hour-long video in digital form would require about 100 CDs to be stored, and transmission of an uncompressed digital video program requires an impractical amount of bandwidth. </a:t>
            </a:r>
            <a:endParaRPr lang="en-IN" dirty="0" smtClean="0"/>
          </a:p>
          <a:p>
            <a:pPr algn="just"/>
            <a:endParaRPr lang="en-IN" dirty="0" smtClean="0"/>
          </a:p>
          <a:p>
            <a:pPr>
              <a:buNone/>
            </a:pPr>
            <a:endParaRPr lang="en-IN" dirty="0" smtClean="0"/>
          </a:p>
          <a:p>
            <a:pPr algn="just"/>
            <a:endParaRPr lang="en-IN" dirty="0" smtClean="0"/>
          </a:p>
          <a:p>
            <a:pPr algn="just"/>
            <a:endParaRPr lang="en-US" dirty="0" smtClean="0"/>
          </a:p>
          <a:p>
            <a:endParaRPr lang="en-IN" dirty="0" smtClean="0"/>
          </a:p>
          <a:p>
            <a:endParaRPr lang="en-IN" dirty="0" smtClean="0"/>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Characteristics of Digital Video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38</a:t>
            </a:fld>
            <a:endParaRPr lang="en-IN"/>
          </a:p>
        </p:txBody>
      </p:sp>
      <p:sp>
        <p:nvSpPr>
          <p:cNvPr id="5" name="Content Placeholder 4"/>
          <p:cNvSpPr>
            <a:spLocks noGrp="1"/>
          </p:cNvSpPr>
          <p:nvPr>
            <p:ph sz="quarter" idx="1"/>
          </p:nvPr>
        </p:nvSpPr>
        <p:spPr/>
        <p:txBody>
          <a:bodyPr>
            <a:normAutofit fontScale="92500" lnSpcReduction="10000"/>
          </a:bodyPr>
          <a:lstStyle/>
          <a:p>
            <a:r>
              <a:rPr lang="en-IN" dirty="0" smtClean="0"/>
              <a:t>Several </a:t>
            </a:r>
            <a:r>
              <a:rPr lang="en-IN" dirty="0" smtClean="0"/>
              <a:t>characteristics of digital video differentiate it from traditional </a:t>
            </a:r>
            <a:r>
              <a:rPr lang="en-IN" dirty="0" err="1" smtClean="0"/>
              <a:t>analog</a:t>
            </a:r>
            <a:r>
              <a:rPr lang="en-IN" dirty="0" smtClean="0"/>
              <a:t> video. </a:t>
            </a:r>
            <a:endParaRPr lang="en-IN" dirty="0" smtClean="0"/>
          </a:p>
          <a:p>
            <a:endParaRPr lang="en-IN" dirty="0" smtClean="0"/>
          </a:p>
          <a:p>
            <a:r>
              <a:rPr lang="en-IN" dirty="0" smtClean="0"/>
              <a:t>First, it can be manipulated, transmitted, and reproduced with no </a:t>
            </a:r>
            <a:r>
              <a:rPr lang="en-IN" dirty="0" smtClean="0"/>
              <a:t>discernible </a:t>
            </a:r>
            <a:r>
              <a:rPr lang="en-IN" dirty="0" smtClean="0"/>
              <a:t>image degradation. </a:t>
            </a:r>
            <a:endParaRPr lang="en-IN" dirty="0" smtClean="0"/>
          </a:p>
          <a:p>
            <a:endParaRPr lang="en-IN" dirty="0" smtClean="0"/>
          </a:p>
          <a:p>
            <a:r>
              <a:rPr lang="en-IN" dirty="0" smtClean="0"/>
              <a:t>Second</a:t>
            </a:r>
            <a:r>
              <a:rPr lang="en-IN" dirty="0" smtClean="0"/>
              <a:t>, it allows more flexible routing through packet switching technology. </a:t>
            </a:r>
            <a:endParaRPr lang="en-IN" dirty="0" smtClean="0"/>
          </a:p>
          <a:p>
            <a:endParaRPr lang="en-IN" dirty="0" smtClean="0"/>
          </a:p>
          <a:p>
            <a:pPr algn="just"/>
            <a:r>
              <a:rPr lang="en-IN" dirty="0" smtClean="0"/>
              <a:t>Third</a:t>
            </a:r>
            <a:r>
              <a:rPr lang="en-IN" dirty="0" smtClean="0"/>
              <a:t>, digital video compression technology has enabled the development of new applications in consumer electronics, </a:t>
            </a:r>
            <a:r>
              <a:rPr lang="en-IN" dirty="0" smtClean="0"/>
              <a:t>       multimedia </a:t>
            </a:r>
            <a:r>
              <a:rPr lang="en-IN" dirty="0" smtClean="0"/>
              <a:t>computers, and communications markets </a:t>
            </a:r>
            <a:endParaRPr lang="en-IN" dirty="0" smtClean="0"/>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Applications of Digital Video in Electronic Commerce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39</a:t>
            </a:fld>
            <a:endParaRPr lang="en-IN"/>
          </a:p>
        </p:txBody>
      </p:sp>
      <p:pic>
        <p:nvPicPr>
          <p:cNvPr id="2050" name="Picture 2"/>
          <p:cNvPicPr>
            <a:picLocks noGrp="1" noChangeAspect="1" noChangeArrowheads="1"/>
          </p:cNvPicPr>
          <p:nvPr>
            <p:ph sz="quarter" idx="1"/>
          </p:nvPr>
        </p:nvPicPr>
        <p:blipFill>
          <a:blip r:embed="rId2"/>
          <a:srcRect/>
          <a:stretch>
            <a:fillRect/>
          </a:stretch>
        </p:blipFill>
        <p:spPr bwMode="auto">
          <a:xfrm>
            <a:off x="1219200" y="1600200"/>
            <a:ext cx="7086600" cy="4419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IN" dirty="0" smtClean="0"/>
          </a:p>
          <a:p>
            <a:pPr algn="just"/>
            <a:r>
              <a:rPr lang="en-IN" sz="2800" dirty="0" smtClean="0"/>
              <a:t>Multimedia information is more than plain text which includes graphics, animation, sound, and video. </a:t>
            </a:r>
          </a:p>
          <a:p>
            <a:pPr algn="just"/>
            <a:endParaRPr lang="en-IN" sz="2800" dirty="0" smtClean="0"/>
          </a:p>
          <a:p>
            <a:pPr algn="just"/>
            <a:r>
              <a:rPr lang="en-IN" sz="2800" dirty="0" smtClean="0"/>
              <a:t>One type of multimedia that is becoming a key technology for electronic commerce: digital video. </a:t>
            </a:r>
          </a:p>
          <a:p>
            <a:endParaRPr lang="en-IN" sz="2800" dirty="0"/>
          </a:p>
        </p:txBody>
      </p:sp>
      <p:sp>
        <p:nvSpPr>
          <p:cNvPr id="4" name="Date Placeholder 3"/>
          <p:cNvSpPr>
            <a:spLocks noGrp="1"/>
          </p:cNvSpPr>
          <p:nvPr>
            <p:ph type="dt" sz="half" idx="10"/>
          </p:nvPr>
        </p:nvSpPr>
        <p:spPr/>
        <p:txBody>
          <a:bodyPr/>
          <a:lstStyle/>
          <a:p>
            <a:fld id="{C6A6FC72-7530-4F9E-936E-FE88B8FDDEE8}"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4</a:t>
            </a:fld>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Digital Video Compression/Decompression </a:t>
            </a:r>
            <a:endParaRPr lang="en-IN" dirty="0"/>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40</a:t>
            </a:fld>
            <a:endParaRPr lang="en-IN"/>
          </a:p>
        </p:txBody>
      </p:sp>
      <p:sp>
        <p:nvSpPr>
          <p:cNvPr id="5" name="Content Placeholder 4"/>
          <p:cNvSpPr>
            <a:spLocks noGrp="1"/>
          </p:cNvSpPr>
          <p:nvPr>
            <p:ph sz="quarter" idx="1"/>
          </p:nvPr>
        </p:nvSpPr>
        <p:spPr/>
        <p:txBody>
          <a:bodyPr>
            <a:normAutofit fontScale="92500"/>
          </a:bodyPr>
          <a:lstStyle/>
          <a:p>
            <a:pPr algn="just"/>
            <a:r>
              <a:rPr lang="en-IN" dirty="0" smtClean="0"/>
              <a:t>Digital </a:t>
            </a:r>
            <a:r>
              <a:rPr lang="en-IN" dirty="0" smtClean="0"/>
              <a:t>video compression takes advantage of the fact that a substantial amount of redundancies exist in video. </a:t>
            </a:r>
            <a:endParaRPr lang="en-IN" dirty="0" smtClean="0"/>
          </a:p>
          <a:p>
            <a:pPr algn="just"/>
            <a:endParaRPr lang="en-IN" dirty="0" smtClean="0"/>
          </a:p>
          <a:p>
            <a:pPr algn="just"/>
            <a:r>
              <a:rPr lang="en-IN" dirty="0" smtClean="0"/>
              <a:t>Cost-effective </a:t>
            </a:r>
            <a:r>
              <a:rPr lang="en-IN" dirty="0" smtClean="0"/>
              <a:t>techniques to detect these redundancies, eliminate them during transmission and storage, and then recover them for viewing are needed to make digital video practical. </a:t>
            </a:r>
            <a:endParaRPr lang="en-IN" dirty="0" smtClean="0"/>
          </a:p>
          <a:p>
            <a:pPr algn="just"/>
            <a:endParaRPr lang="en-IN" dirty="0" smtClean="0"/>
          </a:p>
          <a:p>
            <a:pPr algn="just"/>
            <a:endParaRPr lang="en-IN" dirty="0" smtClean="0"/>
          </a:p>
          <a:p>
            <a:pPr algn="just"/>
            <a:r>
              <a:rPr lang="en-IN" dirty="0" smtClean="0"/>
              <a:t>The process of compression and decompression is </a:t>
            </a:r>
            <a:r>
              <a:rPr lang="en-IN" dirty="0" smtClean="0"/>
              <a:t>commonly </a:t>
            </a:r>
            <a:r>
              <a:rPr lang="en-IN" dirty="0" smtClean="0"/>
              <a:t>referred to as just compression, but it involves both processes. </a:t>
            </a:r>
            <a:endParaRPr lang="en-IN" dirty="0" smtClean="0"/>
          </a:p>
          <a:p>
            <a:pPr algn="just"/>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fld id="{03572A80-9E46-4A7E-8ACB-56FF7EACA71F}" type="datetime1">
              <a:rPr lang="en-US" smtClean="0"/>
              <a:pPr/>
              <a:t>4/7/2020</a:t>
            </a:fld>
            <a:endParaRPr lang="en-IN"/>
          </a:p>
        </p:txBody>
      </p:sp>
      <p:sp>
        <p:nvSpPr>
          <p:cNvPr id="4" name="Slide Number Placeholder 3"/>
          <p:cNvSpPr>
            <a:spLocks noGrp="1"/>
          </p:cNvSpPr>
          <p:nvPr>
            <p:ph type="sldNum" sz="quarter" idx="12"/>
          </p:nvPr>
        </p:nvSpPr>
        <p:spPr/>
        <p:txBody>
          <a:bodyPr/>
          <a:lstStyle/>
          <a:p>
            <a:fld id="{C98F7D03-5F2F-4766-9865-E04A7287606D}" type="slidenum">
              <a:rPr lang="en-IN" smtClean="0"/>
              <a:pPr/>
              <a:t>41</a:t>
            </a:fld>
            <a:endParaRPr lang="en-IN"/>
          </a:p>
        </p:txBody>
      </p:sp>
      <p:sp>
        <p:nvSpPr>
          <p:cNvPr id="5" name="Content Placeholder 4"/>
          <p:cNvSpPr>
            <a:spLocks noGrp="1"/>
          </p:cNvSpPr>
          <p:nvPr>
            <p:ph sz="quarter" idx="1"/>
          </p:nvPr>
        </p:nvSpPr>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685800"/>
            <a:ext cx="7848600" cy="5334000"/>
          </a:xfrm>
        </p:spPr>
        <p:txBody>
          <a:bodyPr>
            <a:normAutofit lnSpcReduction="10000"/>
          </a:bodyPr>
          <a:lstStyle/>
          <a:p>
            <a:r>
              <a:rPr lang="en-IN" dirty="0" smtClean="0"/>
              <a:t>A multimedia entity (e.g., video image) must pass through a series of stages from inception to display, including: </a:t>
            </a:r>
          </a:p>
          <a:p>
            <a:endParaRPr lang="en-IN" dirty="0" smtClean="0"/>
          </a:p>
          <a:p>
            <a:pPr marL="514350" indent="-514350">
              <a:buFont typeface="+mj-lt"/>
              <a:buAutoNum type="arabicPeriod"/>
            </a:pPr>
            <a:r>
              <a:rPr lang="en-IN" dirty="0" smtClean="0"/>
              <a:t>Image capture/generation </a:t>
            </a:r>
          </a:p>
          <a:p>
            <a:pPr marL="514350" indent="-514350">
              <a:buFont typeface="+mj-lt"/>
              <a:buAutoNum type="arabicPeriod"/>
            </a:pPr>
            <a:endParaRPr lang="en-IN" dirty="0" smtClean="0"/>
          </a:p>
          <a:p>
            <a:pPr marL="514350" indent="-514350">
              <a:buFont typeface="+mj-lt"/>
              <a:buAutoNum type="arabicPeriod"/>
            </a:pPr>
            <a:r>
              <a:rPr lang="en-IN" dirty="0" smtClean="0"/>
              <a:t>Compression </a:t>
            </a:r>
          </a:p>
          <a:p>
            <a:pPr marL="514350" indent="-514350">
              <a:buFont typeface="+mj-lt"/>
              <a:buAutoNum type="arabicPeriod"/>
            </a:pPr>
            <a:endParaRPr lang="en-IN" dirty="0" smtClean="0"/>
          </a:p>
          <a:p>
            <a:pPr marL="514350" indent="-514350">
              <a:buFont typeface="+mj-lt"/>
              <a:buAutoNum type="arabicPeriod"/>
            </a:pPr>
            <a:r>
              <a:rPr lang="en-IN" dirty="0" smtClean="0"/>
              <a:t>Storage </a:t>
            </a:r>
          </a:p>
          <a:p>
            <a:pPr marL="514350" indent="-514350">
              <a:buFont typeface="+mj-lt"/>
              <a:buAutoNum type="arabicPeriod"/>
            </a:pPr>
            <a:endParaRPr lang="en-IN" dirty="0" smtClean="0"/>
          </a:p>
          <a:p>
            <a:pPr marL="514350" indent="-514350">
              <a:buFont typeface="+mj-lt"/>
              <a:buAutoNum type="arabicPeriod"/>
            </a:pPr>
            <a:r>
              <a:rPr lang="en-IN" dirty="0" smtClean="0"/>
              <a:t>Transport. </a:t>
            </a:r>
          </a:p>
          <a:p>
            <a:pPr marL="514350" indent="-514350">
              <a:buFont typeface="+mj-lt"/>
              <a:buAutoNum type="arabicPeriod"/>
            </a:pPr>
            <a:endParaRPr lang="en-IN" dirty="0" smtClean="0"/>
          </a:p>
          <a:p>
            <a:pPr marL="514350" indent="-514350">
              <a:buFont typeface="+mj-lt"/>
              <a:buAutoNum type="arabicPeriod"/>
            </a:pPr>
            <a:r>
              <a:rPr lang="en-IN" dirty="0" smtClean="0"/>
              <a:t>Desktop processing and display </a:t>
            </a:r>
            <a:endParaRPr lang="en-IN" dirty="0"/>
          </a:p>
        </p:txBody>
      </p:sp>
      <p:sp>
        <p:nvSpPr>
          <p:cNvPr id="4" name="Date Placeholder 3"/>
          <p:cNvSpPr>
            <a:spLocks noGrp="1"/>
          </p:cNvSpPr>
          <p:nvPr>
            <p:ph type="dt" sz="half" idx="10"/>
          </p:nvPr>
        </p:nvSpPr>
        <p:spPr/>
        <p:txBody>
          <a:bodyPr/>
          <a:lstStyle/>
          <a:p>
            <a:fld id="{73A04C25-2952-49B7-A1C0-0A37696A5131}"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KEY MULTIMEDIA CONCEPTS </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Technical definition of multimedia: </a:t>
            </a:r>
          </a:p>
          <a:p>
            <a:pPr algn="just"/>
            <a:r>
              <a:rPr lang="en-IN" dirty="0" smtClean="0"/>
              <a:t>The use of digital data in more than one format, such as the combination of text, audio, and image data in a computer file. </a:t>
            </a:r>
          </a:p>
          <a:p>
            <a:endParaRPr lang="en-IN" dirty="0" smtClean="0"/>
          </a:p>
          <a:p>
            <a:pPr algn="just"/>
            <a:r>
              <a:rPr lang="en-IN" dirty="0" smtClean="0"/>
              <a:t>Digitizing traditional media—words, pictures, sounds, motion—and mixing them together ,enables the creation of a new generation of applications. </a:t>
            </a:r>
            <a:endParaRPr lang="en-IN" dirty="0"/>
          </a:p>
        </p:txBody>
      </p:sp>
      <p:sp>
        <p:nvSpPr>
          <p:cNvPr id="4" name="Date Placeholder 3"/>
          <p:cNvSpPr>
            <a:spLocks noGrp="1"/>
          </p:cNvSpPr>
          <p:nvPr>
            <p:ph type="dt" sz="half" idx="10"/>
          </p:nvPr>
        </p:nvSpPr>
        <p:spPr/>
        <p:txBody>
          <a:bodyPr/>
          <a:lstStyle/>
          <a:p>
            <a:fld id="{7CC0C4BE-4B9E-4D0A-B33F-6DD663F83889}"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Components of Multimedia</a:t>
            </a:r>
            <a:endParaRPr lang="en-IN"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066800" y="1905000"/>
            <a:ext cx="6705600" cy="36576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08E2D989-AE02-424B-8F71-9EBF08232DEF}"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7</a:t>
            </a:fld>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762000"/>
            <a:ext cx="7772400" cy="5257800"/>
          </a:xfrm>
        </p:spPr>
        <p:txBody>
          <a:bodyPr>
            <a:normAutofit lnSpcReduction="10000"/>
          </a:bodyPr>
          <a:lstStyle/>
          <a:p>
            <a:pPr algn="just"/>
            <a:r>
              <a:rPr lang="en-IN" sz="2800" dirty="0" smtClean="0"/>
              <a:t>The size of multimedia data types affects </a:t>
            </a:r>
          </a:p>
          <a:p>
            <a:pPr algn="just"/>
            <a:endParaRPr lang="en-IN" sz="2800" dirty="0" smtClean="0"/>
          </a:p>
          <a:p>
            <a:pPr marL="571500" indent="-571500" algn="just">
              <a:buFont typeface="+mj-lt"/>
              <a:buAutoNum type="romanLcPeriod"/>
            </a:pPr>
            <a:r>
              <a:rPr lang="en-IN" dirty="0" smtClean="0"/>
              <a:t>storage, </a:t>
            </a:r>
          </a:p>
          <a:p>
            <a:pPr marL="571500" indent="-571500" algn="just">
              <a:buFont typeface="+mj-lt"/>
              <a:buAutoNum type="romanLcPeriod"/>
            </a:pPr>
            <a:endParaRPr lang="en-IN" dirty="0" smtClean="0"/>
          </a:p>
          <a:p>
            <a:pPr marL="571500" indent="-571500" algn="just">
              <a:buFont typeface="+mj-lt"/>
              <a:buAutoNum type="romanLcPeriod"/>
            </a:pPr>
            <a:r>
              <a:rPr lang="en-IN" dirty="0" smtClean="0"/>
              <a:t>network bandwidth, </a:t>
            </a:r>
          </a:p>
          <a:p>
            <a:pPr marL="571500" indent="-571500" algn="just">
              <a:buFont typeface="+mj-lt"/>
              <a:buAutoNum type="romanLcPeriod"/>
            </a:pPr>
            <a:endParaRPr lang="en-IN" dirty="0" smtClean="0"/>
          </a:p>
          <a:p>
            <a:pPr marL="571500" indent="-571500" algn="just">
              <a:buFont typeface="+mj-lt"/>
              <a:buAutoNum type="romanLcPeriod"/>
            </a:pPr>
            <a:r>
              <a:rPr lang="en-IN" dirty="0" smtClean="0"/>
              <a:t>compression/decompression schemes, </a:t>
            </a:r>
          </a:p>
          <a:p>
            <a:pPr marL="571500" indent="-571500" algn="just">
              <a:buFont typeface="+mj-lt"/>
              <a:buAutoNum type="romanLcPeriod"/>
            </a:pPr>
            <a:endParaRPr lang="en-IN" dirty="0" smtClean="0"/>
          </a:p>
          <a:p>
            <a:pPr marL="571500" indent="-571500" algn="just">
              <a:buFont typeface="+mj-lt"/>
              <a:buAutoNum type="romanLcPeriod"/>
            </a:pPr>
            <a:r>
              <a:rPr lang="en-IN" dirty="0" smtClean="0"/>
              <a:t>data content manipulation techniques, and </a:t>
            </a:r>
          </a:p>
          <a:p>
            <a:pPr marL="571500" indent="-571500" algn="just">
              <a:buFont typeface="+mj-lt"/>
              <a:buAutoNum type="romanLcPeriod"/>
            </a:pPr>
            <a:endParaRPr lang="en-IN" dirty="0" smtClean="0"/>
          </a:p>
          <a:p>
            <a:pPr marL="571500" indent="-571500" algn="just">
              <a:buFont typeface="+mj-lt"/>
              <a:buAutoNum type="romanLcPeriod"/>
            </a:pPr>
            <a:r>
              <a:rPr lang="en-IN" dirty="0" smtClean="0"/>
              <a:t>processing power. </a:t>
            </a:r>
            <a:endParaRPr lang="en-IN" dirty="0"/>
          </a:p>
        </p:txBody>
      </p:sp>
      <p:sp>
        <p:nvSpPr>
          <p:cNvPr id="4" name="Date Placeholder 3"/>
          <p:cNvSpPr>
            <a:spLocks noGrp="1"/>
          </p:cNvSpPr>
          <p:nvPr>
            <p:ph type="dt" sz="half" idx="10"/>
          </p:nvPr>
        </p:nvSpPr>
        <p:spPr/>
        <p:txBody>
          <a:bodyPr/>
          <a:lstStyle/>
          <a:p>
            <a:fld id="{92FCE72C-D8CF-4F4A-999F-02162F967EE5}"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t/>
            </a:r>
            <a:br>
              <a:rPr lang="en-IN" dirty="0" smtClean="0"/>
            </a:br>
            <a:r>
              <a:rPr lang="en-IN" dirty="0" smtClean="0"/>
              <a:t>Multimedia Data Compression </a:t>
            </a:r>
            <a:endParaRPr lang="en-IN" dirty="0"/>
          </a:p>
        </p:txBody>
      </p:sp>
      <p:sp>
        <p:nvSpPr>
          <p:cNvPr id="3" name="Content Placeholder 2"/>
          <p:cNvSpPr>
            <a:spLocks noGrp="1"/>
          </p:cNvSpPr>
          <p:nvPr>
            <p:ph sz="quarter" idx="1"/>
          </p:nvPr>
        </p:nvSpPr>
        <p:spPr/>
        <p:txBody>
          <a:bodyPr/>
          <a:lstStyle/>
          <a:p>
            <a:endParaRPr lang="en-IN" sz="2800" dirty="0" smtClean="0"/>
          </a:p>
          <a:p>
            <a:r>
              <a:rPr lang="en-IN" sz="2800" dirty="0" smtClean="0"/>
              <a:t>Data compression attempts to pack as much information as possible into a given amount of storage space.</a:t>
            </a:r>
          </a:p>
          <a:p>
            <a:endParaRPr lang="en-US" sz="2800" dirty="0" smtClean="0"/>
          </a:p>
          <a:p>
            <a:endParaRPr lang="en-IN" sz="2800" dirty="0" smtClean="0"/>
          </a:p>
          <a:p>
            <a:r>
              <a:rPr lang="en-IN" sz="2800" dirty="0" smtClean="0"/>
              <a:t>Ranges from as little as 2:1 to as much as 200:1</a:t>
            </a:r>
          </a:p>
          <a:p>
            <a:endParaRPr lang="en-IN" dirty="0" smtClean="0"/>
          </a:p>
          <a:p>
            <a:endParaRPr lang="en-IN" dirty="0" smtClean="0"/>
          </a:p>
        </p:txBody>
      </p:sp>
      <p:sp>
        <p:nvSpPr>
          <p:cNvPr id="4" name="Date Placeholder 3"/>
          <p:cNvSpPr>
            <a:spLocks noGrp="1"/>
          </p:cNvSpPr>
          <p:nvPr>
            <p:ph type="dt" sz="half" idx="10"/>
          </p:nvPr>
        </p:nvSpPr>
        <p:spPr/>
        <p:txBody>
          <a:bodyPr/>
          <a:lstStyle/>
          <a:p>
            <a:fld id="{BA805675-B7E0-46D5-A7C6-CB67DD7D5688}" type="datetime1">
              <a:rPr lang="en-US" smtClean="0"/>
              <a:pPr/>
              <a:t>4/7/2020</a:t>
            </a:fld>
            <a:endParaRPr lang="en-IN"/>
          </a:p>
        </p:txBody>
      </p:sp>
      <p:sp>
        <p:nvSpPr>
          <p:cNvPr id="5" name="Slide Number Placeholder 4"/>
          <p:cNvSpPr>
            <a:spLocks noGrp="1"/>
          </p:cNvSpPr>
          <p:nvPr>
            <p:ph type="sldNum" sz="quarter" idx="12"/>
          </p:nvPr>
        </p:nvSpPr>
        <p:spPr/>
        <p:txBody>
          <a:bodyPr/>
          <a:lstStyle/>
          <a:p>
            <a:fld id="{C98F7D03-5F2F-4766-9865-E04A7287606D}" type="slidenum">
              <a:rPr lang="en-IN" smtClean="0"/>
              <a:pPr/>
              <a:t>9</a:t>
            </a:fld>
            <a:endParaRPr lang="en-I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384</TotalTime>
  <Words>2514</Words>
  <Application>Microsoft Office PowerPoint</Application>
  <PresentationFormat>On-screen Show (4:3)</PresentationFormat>
  <Paragraphs>391</Paragraphs>
  <Slides>41</Slides>
  <Notes>21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Equity</vt:lpstr>
      <vt:lpstr>  Multimedia and Digital Video  </vt:lpstr>
      <vt:lpstr>Topics</vt:lpstr>
      <vt:lpstr>Introduction</vt:lpstr>
      <vt:lpstr>Slide 4</vt:lpstr>
      <vt:lpstr>Slide 5</vt:lpstr>
      <vt:lpstr>  KEY MULTIMEDIA CONCEPTS </vt:lpstr>
      <vt:lpstr>Possible Components of Multimedia</vt:lpstr>
      <vt:lpstr>Slide 8</vt:lpstr>
      <vt:lpstr>  Multimedia Data Compression </vt:lpstr>
      <vt:lpstr>Compression methods in use include the following:</vt:lpstr>
      <vt:lpstr>  Data Compression in Action </vt:lpstr>
      <vt:lpstr>Slide 12</vt:lpstr>
      <vt:lpstr>Slide 13</vt:lpstr>
      <vt:lpstr>Slide 14</vt:lpstr>
      <vt:lpstr>Slide 15</vt:lpstr>
      <vt:lpstr>  Compression Techniques </vt:lpstr>
      <vt:lpstr>Slide 17</vt:lpstr>
      <vt:lpstr>  Multimedia Servers </vt:lpstr>
      <vt:lpstr>Slide 19</vt:lpstr>
      <vt:lpstr>  Multiprocessing </vt:lpstr>
      <vt:lpstr>Slide 21</vt:lpstr>
      <vt:lpstr>  Symmetric Multiprocessing </vt:lpstr>
      <vt:lpstr>  Symmetric multiprocessing</vt:lpstr>
      <vt:lpstr>  Asymmetric Multiprocessing </vt:lpstr>
      <vt:lpstr>  Asymmetric multiprocessing</vt:lpstr>
      <vt:lpstr>  Multitasking </vt:lpstr>
      <vt:lpstr>  Multithreading </vt:lpstr>
      <vt:lpstr>Slide 28</vt:lpstr>
      <vt:lpstr>  Multimedia Storage Technology </vt:lpstr>
      <vt:lpstr>  Disk Arrays </vt:lpstr>
      <vt:lpstr>Slide 31</vt:lpstr>
      <vt:lpstr>  CD-ROM </vt:lpstr>
      <vt:lpstr>  CD ROM  technology exhibits the following characteristics</vt:lpstr>
      <vt:lpstr>  DIGITAL VIDEO AND  ELECTRONIC COMMERCE </vt:lpstr>
      <vt:lpstr>  Digital video as a core element</vt:lpstr>
      <vt:lpstr>Slide 36</vt:lpstr>
      <vt:lpstr>Slide 37</vt:lpstr>
      <vt:lpstr>  Characteristics of Digital Video </vt:lpstr>
      <vt:lpstr>  Applications of Digital Video in Electronic Commerce </vt:lpstr>
      <vt:lpstr>  Digital Video Compression/Decompression </vt:lpstr>
      <vt:lpstr>Slide 41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vanditha</dc:creator>
  <cp:lastModifiedBy>vanditha</cp:lastModifiedBy>
  <cp:revision>48</cp:revision>
  <dcterms:created xsi:type="dcterms:W3CDTF">2020-03-23T17:38:04Z</dcterms:created>
  <dcterms:modified xsi:type="dcterms:W3CDTF">2020-04-07T14:16:13Z</dcterms:modified>
</cp:coreProperties>
</file>