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0" r:id="rId3"/>
    <p:sldId id="328" r:id="rId4"/>
    <p:sldId id="332" r:id="rId5"/>
    <p:sldId id="331" r:id="rId6"/>
    <p:sldId id="426" r:id="rId7"/>
    <p:sldId id="427" r:id="rId8"/>
    <p:sldId id="428" r:id="rId9"/>
    <p:sldId id="336" r:id="rId10"/>
    <p:sldId id="429" r:id="rId11"/>
    <p:sldId id="421" r:id="rId12"/>
    <p:sldId id="424" r:id="rId13"/>
    <p:sldId id="425" r:id="rId14"/>
    <p:sldId id="419" r:id="rId15"/>
    <p:sldId id="430" r:id="rId16"/>
    <p:sldId id="434" r:id="rId17"/>
    <p:sldId id="433" r:id="rId18"/>
    <p:sldId id="431" r:id="rId19"/>
    <p:sldId id="432" r:id="rId20"/>
    <p:sldId id="436" r:id="rId21"/>
    <p:sldId id="445" r:id="rId22"/>
    <p:sldId id="446" r:id="rId23"/>
    <p:sldId id="420" r:id="rId24"/>
    <p:sldId id="447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29" autoAdjust="0"/>
  </p:normalViewPr>
  <p:slideViewPr>
    <p:cSldViewPr showGuides="1">
      <p:cViewPr>
        <p:scale>
          <a:sx n="90" d="100"/>
          <a:sy n="90" d="100"/>
        </p:scale>
        <p:origin x="84" y="2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9412" y="464783"/>
            <a:ext cx="12190413" cy="2209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Modelling the interplay of metaphor and emotion through multitask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6812" y="2895600"/>
            <a:ext cx="8229600" cy="727084"/>
          </a:xfrm>
        </p:spPr>
        <p:txBody>
          <a:bodyPr>
            <a:normAutofit/>
          </a:bodyPr>
          <a:lstStyle/>
          <a:p>
            <a:r>
              <a:rPr lang="it-IT" dirty="0">
                <a:latin typeface="Algerian" panose="04020705040A02060702" pitchFamily="82" charset="0"/>
              </a:rPr>
              <a:t>verna dankerrs, marek red, martha lewis, ekaterrina shutova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4800600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Madhuri sarda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Poonam Kankariya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lgerian" panose="04020705040A02060702" pitchFamily="82" charset="0"/>
              </a:rPr>
              <a:t>Rohita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goparaju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38CD3-867F-4003-A53A-1A36C81040D7}"/>
              </a:ext>
            </a:extLst>
          </p:cNvPr>
          <p:cNvSpPr/>
          <p:nvPr/>
        </p:nvSpPr>
        <p:spPr>
          <a:xfrm>
            <a:off x="6096000" y="434340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latin typeface="Algerian" panose="04020705040A02060702" pitchFamily="82" charset="0"/>
              </a:rPr>
              <a:t>Presented by,</a:t>
            </a:r>
          </a:p>
        </p:txBody>
      </p:sp>
    </p:spTree>
    <p:extLst>
      <p:ext uri="{BB962C8B-B14F-4D97-AF65-F5344CB8AC3E}">
        <p14:creationId xmlns:p14="http://schemas.microsoft.com/office/powerpoint/2010/main" val="40105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981201"/>
          </a:xfrm>
        </p:spPr>
        <p:txBody>
          <a:bodyPr/>
          <a:lstStyle/>
          <a:p>
            <a:r>
              <a:rPr lang="en-US" dirty="0"/>
              <a:t>Hard parameter sharing</a:t>
            </a:r>
          </a:p>
          <a:p>
            <a:r>
              <a:rPr lang="en-US" dirty="0"/>
              <a:t>Cross-stitch network</a:t>
            </a:r>
          </a:p>
          <a:p>
            <a:r>
              <a:rPr lang="en-US" dirty="0"/>
              <a:t>Gated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9DAA6-2968-453D-A726-8711FE0A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08" y="4114800"/>
            <a:ext cx="7924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hard parameter sharing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Metaphor detection using emotion prediction</a:t>
            </a:r>
          </a:p>
          <a:p>
            <a:r>
              <a:rPr lang="en-US" dirty="0"/>
              <a:t>Optimization  of two different, related tasks prevents overfitting to either </a:t>
            </a:r>
          </a:p>
          <a:p>
            <a:r>
              <a:rPr lang="en-US" dirty="0"/>
              <a:t>Word embeddings and lower Bi-LSTM (transformer) layers shared </a:t>
            </a:r>
          </a:p>
          <a:p>
            <a:r>
              <a:rPr lang="en-US" dirty="0"/>
              <a:t>Output and attentions layers are task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AB6C-08CC-4810-B6C4-877A48C2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62201"/>
            <a:ext cx="457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cross-stitch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/>
          </a:bodyPr>
          <a:lstStyle/>
          <a:p>
            <a:r>
              <a:rPr lang="en-US" dirty="0"/>
              <a:t>Soft-sharing of parallel models </a:t>
            </a:r>
          </a:p>
          <a:p>
            <a:r>
              <a:rPr lang="el-GR" dirty="0"/>
              <a:t>α </a:t>
            </a:r>
            <a:r>
              <a:rPr lang="en-US" dirty="0"/>
              <a:t>–parameters regulates information flow, optimized during training</a:t>
            </a:r>
          </a:p>
          <a:p>
            <a:r>
              <a:rPr lang="en-US" dirty="0"/>
              <a:t>Cross-stitch sharing applied after each recurrent layer computing updated hidden states</a:t>
            </a:r>
          </a:p>
          <a:p>
            <a:r>
              <a:rPr lang="en-US" dirty="0"/>
              <a:t>Learns single set of shared values during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B52A9-CBF3-4587-A959-6575CDB6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73608"/>
            <a:ext cx="4495800" cy="32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gated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calculating values dynamically for each input sentence, while testing too</a:t>
            </a:r>
          </a:p>
          <a:p>
            <a:r>
              <a:rPr lang="en-US" dirty="0"/>
              <a:t>Better flexibility &amp; modulation of information flow</a:t>
            </a:r>
          </a:p>
          <a:p>
            <a:r>
              <a:rPr lang="el-GR" dirty="0"/>
              <a:t>α </a:t>
            </a:r>
            <a:r>
              <a:rPr lang="en-US" dirty="0"/>
              <a:t>–parameters replaced by gates in parallel layers</a:t>
            </a:r>
          </a:p>
          <a:p>
            <a:r>
              <a:rPr lang="en-US" dirty="0"/>
              <a:t>Gates modulate information flow from main to auxiliary task &amp; control in opposite direction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B848-5B0B-4A5D-85DB-F3CBC280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62200"/>
            <a:ext cx="457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MTL Training Procedure</a:t>
            </a:r>
          </a:p>
          <a:p>
            <a:r>
              <a:rPr lang="en-US" dirty="0"/>
              <a:t>Hyperparameters</a:t>
            </a:r>
          </a:p>
          <a:p>
            <a:r>
              <a:rPr lang="en-US" dirty="0"/>
              <a:t>Significance Testing</a:t>
            </a:r>
          </a:p>
        </p:txBody>
      </p:sp>
    </p:spTree>
    <p:extLst>
      <p:ext uri="{BB962C8B-B14F-4D97-AF65-F5344CB8AC3E}">
        <p14:creationId xmlns:p14="http://schemas.microsoft.com/office/powerpoint/2010/main" val="16854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MTL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Pairwise joint learning</a:t>
                </a:r>
              </a:p>
              <a:p>
                <a:r>
                  <a:rPr lang="en-US" dirty="0"/>
                  <a:t>Training process task selected at random and batch sampled from that task</a:t>
                </a:r>
              </a:p>
              <a:p>
                <a:r>
                  <a:rPr lang="en-US" dirty="0"/>
                  <a:t>Distinction of main from auxiliary task through down-weighing of loss of auxiliary task by a factor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comprising of 10% of main task’s loss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network input - concatenated </a:t>
            </a:r>
            <a:r>
              <a:rPr lang="en-US" dirty="0" err="1"/>
              <a:t>ELMo</a:t>
            </a:r>
            <a:r>
              <a:rPr lang="en-US" dirty="0"/>
              <a:t> (1024) and </a:t>
            </a:r>
            <a:r>
              <a:rPr lang="en-US" dirty="0" err="1"/>
              <a:t>GloVe</a:t>
            </a:r>
            <a:r>
              <a:rPr lang="en-US" dirty="0"/>
              <a:t> (300) embeddings with appropriate dimensions</a:t>
            </a:r>
          </a:p>
          <a:p>
            <a:r>
              <a:rPr lang="en-US" dirty="0"/>
              <a:t>Recurrent encode containing  three Bi-LSTM layers with dimensionality = 200</a:t>
            </a:r>
          </a:p>
        </p:txBody>
      </p:sp>
    </p:spTree>
    <p:extLst>
      <p:ext uri="{BB962C8B-B14F-4D97-AF65-F5344CB8AC3E}">
        <p14:creationId xmlns:p14="http://schemas.microsoft.com/office/powerpoint/2010/main" val="588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 -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size = </a:t>
            </a:r>
            <a:r>
              <a:rPr lang="en-US" i="1" dirty="0"/>
              <a:t>64</a:t>
            </a:r>
            <a:r>
              <a:rPr lang="en-US" dirty="0"/>
              <a:t> for 2000 steps</a:t>
            </a:r>
          </a:p>
          <a:p>
            <a:r>
              <a:rPr lang="en-US" dirty="0"/>
              <a:t>Optimizer = </a:t>
            </a:r>
            <a:r>
              <a:rPr lang="en-US" i="1" dirty="0"/>
              <a:t>Adam</a:t>
            </a:r>
          </a:p>
          <a:p>
            <a:r>
              <a:rPr lang="en-US" dirty="0"/>
              <a:t>Initial learning rates</a:t>
            </a:r>
          </a:p>
          <a:p>
            <a:pPr lvl="1"/>
            <a:r>
              <a:rPr lang="en-US" dirty="0"/>
              <a:t>Metaphor detection = </a:t>
            </a:r>
            <a:r>
              <a:rPr lang="en-US" i="1" dirty="0"/>
              <a:t>4e – 3</a:t>
            </a:r>
          </a:p>
          <a:p>
            <a:pPr lvl="1"/>
            <a:r>
              <a:rPr lang="en-US" dirty="0"/>
              <a:t>Metaphor regression = </a:t>
            </a:r>
            <a:r>
              <a:rPr lang="en-US" i="1" dirty="0"/>
              <a:t>1e – 3</a:t>
            </a:r>
          </a:p>
          <a:p>
            <a:pPr lvl="1"/>
            <a:r>
              <a:rPr lang="en-US" dirty="0"/>
              <a:t>Emotion regression = </a:t>
            </a:r>
            <a:r>
              <a:rPr lang="en-US" i="1" dirty="0"/>
              <a:t>0.5e – 3</a:t>
            </a:r>
          </a:p>
          <a:p>
            <a:r>
              <a:rPr lang="en-US" dirty="0"/>
              <a:t>Model selection = </a:t>
            </a:r>
            <a:r>
              <a:rPr lang="en-US" i="1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40359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 - BERT base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Pretrained BERT Base model with 768 dimensions of inputs and hidden states</a:t>
                </a:r>
              </a:p>
              <a:p>
                <a:pPr lvl="1"/>
                <a:r>
                  <a:rPr lang="en-US" dirty="0"/>
                  <a:t>12 Transformer layers</a:t>
                </a:r>
              </a:p>
              <a:p>
                <a:pPr lvl="1"/>
                <a:r>
                  <a:rPr lang="en-US" dirty="0"/>
                  <a:t>Optimizer = Adam</a:t>
                </a:r>
              </a:p>
              <a:p>
                <a:pPr lvl="1"/>
                <a:r>
                  <a:rPr lang="en-US" dirty="0"/>
                  <a:t>Initial learning rate = 5e – 5 </a:t>
                </a:r>
              </a:p>
              <a:p>
                <a:pPr lvl="1"/>
                <a:r>
                  <a:rPr lang="en-US" dirty="0"/>
                  <a:t>Batch size = 32</a:t>
                </a:r>
              </a:p>
              <a:p>
                <a:r>
                  <a:rPr lang="en-US" dirty="0"/>
                  <a:t>Fine tuned for 3000 steps (regression task) and 8000 steps (word-level</a:t>
                </a:r>
              </a:p>
              <a:p>
                <a:r>
                  <a:rPr lang="en-US" dirty="0"/>
                  <a:t>Down-scaling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difference compensation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significance testing</a:t>
            </a:r>
          </a:p>
          <a:p>
            <a:pPr lvl="1"/>
            <a:r>
              <a:rPr lang="en-US" dirty="0"/>
              <a:t>One-sided approximate randomization test for metaphor detection</a:t>
            </a:r>
          </a:p>
          <a:p>
            <a:pPr lvl="1"/>
            <a:r>
              <a:rPr lang="en-US" dirty="0"/>
              <a:t>William’s test for regression tasks</a:t>
            </a:r>
          </a:p>
          <a:p>
            <a:pPr lvl="2"/>
            <a:r>
              <a:rPr lang="en-US" dirty="0"/>
              <a:t>Number of samples = Number of unique samples in dataset</a:t>
            </a:r>
          </a:p>
          <a:p>
            <a:r>
              <a:rPr lang="en-US" dirty="0"/>
              <a:t>Performance measures – averages from models initialised with ten random seeds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paper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Metaphors – convey emotions connecting physical experiences with abstract concepts</a:t>
            </a:r>
          </a:p>
          <a:p>
            <a:r>
              <a:rPr lang="en-US" dirty="0"/>
              <a:t>Metaphorical phrases more emotionally evocative than literal counterparts</a:t>
            </a:r>
          </a:p>
          <a:p>
            <a:r>
              <a:rPr lang="en-US" dirty="0"/>
              <a:t>Experimenting with multi-task learning architectures involving varying parameter sharing phenomena</a:t>
            </a:r>
          </a:p>
          <a:p>
            <a:r>
              <a:rPr lang="en-US" dirty="0"/>
              <a:t>Relationship of metaphor identification and emotion prediction analyzed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A306D-74AA-44B0-8E7B-BF30BF20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57400"/>
            <a:ext cx="4495799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B2963-01A8-482B-8431-32AA1962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2743200"/>
            <a:ext cx="4267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84" y="3962400"/>
            <a:ext cx="4532828" cy="2209800"/>
          </a:xfrm>
        </p:spPr>
        <p:txBody>
          <a:bodyPr>
            <a:normAutofit/>
          </a:bodyPr>
          <a:lstStyle/>
          <a:p>
            <a:r>
              <a:rPr lang="en-US" dirty="0"/>
              <a:t>Supports hypothesis on interaction of metaphor and emotion in semantic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40EBC-4C7A-453B-9650-9058DF8E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42780"/>
            <a:ext cx="4572000" cy="4129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29321-8B84-44F0-9295-81F1D83F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84" y="2042780"/>
            <a:ext cx="4532828" cy="15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2" y="3726714"/>
            <a:ext cx="4038602" cy="2519915"/>
          </a:xfrm>
        </p:spPr>
        <p:txBody>
          <a:bodyPr>
            <a:normAutofit/>
          </a:bodyPr>
          <a:lstStyle/>
          <a:p>
            <a:r>
              <a:rPr lang="en-US" dirty="0"/>
              <a:t>Benefits to include metaphor information into emotion analysis viz. sentiment analysis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873B8-8386-46EC-9283-52F8953F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981201"/>
            <a:ext cx="4800600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D5CA1-E72F-4056-B24D-4CA657CB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981201"/>
            <a:ext cx="411480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analysis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Word-level metaphor identification using MTL</a:t>
            </a:r>
          </a:p>
          <a:p>
            <a:r>
              <a:rPr lang="en-US" dirty="0"/>
              <a:t>STL outputs compared with MTL for prediction</a:t>
            </a:r>
          </a:p>
          <a:p>
            <a:r>
              <a:rPr lang="en-US" dirty="0"/>
              <a:t>Dominance regression leads to a complex, beneficial task</a:t>
            </a:r>
          </a:p>
          <a:p>
            <a:r>
              <a:rPr lang="en-US" dirty="0"/>
              <a:t>Misinterpretation resulting in examples of errors</a:t>
            </a:r>
          </a:p>
          <a:p>
            <a:r>
              <a:rPr lang="en-US" dirty="0"/>
              <a:t>Confusing - “to be knocked out” and “to knock out” </a:t>
            </a:r>
          </a:p>
          <a:p>
            <a:r>
              <a:rPr lang="en-US" dirty="0"/>
              <a:t>Direction of contribution of words towards emotions</a:t>
            </a:r>
          </a:p>
          <a:p>
            <a:pPr lvl="1"/>
            <a:r>
              <a:rPr lang="en-US" dirty="0"/>
              <a:t>Negative metaphorical terms contributing to positive sentiment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2633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first compositional deep learning model jointly capturing phenomena of metaphor and emotion</a:t>
            </a:r>
          </a:p>
          <a:p>
            <a:r>
              <a:rPr lang="en-US" dirty="0"/>
              <a:t>Proposed system considered metaphor tasks at word and sentence levels</a:t>
            </a:r>
          </a:p>
          <a:p>
            <a:r>
              <a:rPr lang="en-US" dirty="0"/>
              <a:t>Modeled emotions using </a:t>
            </a:r>
            <a:r>
              <a:rPr lang="en-US" i="1" dirty="0"/>
              <a:t>valence, arousal </a:t>
            </a:r>
            <a:r>
              <a:rPr lang="en-US" dirty="0"/>
              <a:t>and </a:t>
            </a:r>
            <a:r>
              <a:rPr lang="en-US" i="1" dirty="0"/>
              <a:t>dominance</a:t>
            </a:r>
            <a:endParaRPr lang="en-US" dirty="0"/>
          </a:p>
          <a:p>
            <a:r>
              <a:rPr lang="en-US" dirty="0"/>
              <a:t>Emotional dimension </a:t>
            </a:r>
            <a:r>
              <a:rPr lang="en-US" i="1" dirty="0"/>
              <a:t>dominance</a:t>
            </a:r>
            <a:r>
              <a:rPr lang="en-US" dirty="0"/>
              <a:t> contributes the most to metaphors</a:t>
            </a:r>
          </a:p>
          <a:p>
            <a:r>
              <a:rPr lang="en-US" dirty="0"/>
              <a:t>Incorporation of a model of metaphors into emotions and sentiment-related NLP applications in the future is supported</a:t>
            </a:r>
          </a:p>
        </p:txBody>
      </p:sp>
    </p:spTree>
    <p:extLst>
      <p:ext uri="{BB962C8B-B14F-4D97-AF65-F5344CB8AC3E}">
        <p14:creationId xmlns:p14="http://schemas.microsoft.com/office/powerpoint/2010/main" val="16568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Metaphors help reason abstract concepts through physical experiences</a:t>
            </a:r>
          </a:p>
          <a:p>
            <a:r>
              <a:rPr lang="en-US" dirty="0"/>
              <a:t>Metaphorical language – systematic association between two </a:t>
            </a:r>
            <a:r>
              <a:rPr lang="en-US" dirty="0" err="1"/>
              <a:t>disticnt</a:t>
            </a:r>
            <a:r>
              <a:rPr lang="en-US" dirty="0"/>
              <a:t> semantic domains of source and target</a:t>
            </a:r>
          </a:p>
          <a:p>
            <a:r>
              <a:rPr lang="en-US" dirty="0"/>
              <a:t>Metaphorical association project knowledge from source to target inviting new reasoning frameworks</a:t>
            </a:r>
          </a:p>
          <a:p>
            <a:r>
              <a:rPr lang="en-US" dirty="0"/>
              <a:t>First joint model of metaphor and emotion learning patterns of interaction via flexible parameter sharing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185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models of metaphor</a:t>
            </a:r>
          </a:p>
          <a:p>
            <a:r>
              <a:rPr lang="en-US" dirty="0"/>
              <a:t>Computational models of emotion</a:t>
            </a:r>
          </a:p>
          <a:p>
            <a:r>
              <a:rPr lang="en-US" dirty="0"/>
              <a:t>Metaphor and emotion</a:t>
            </a:r>
          </a:p>
        </p:txBody>
      </p:sp>
    </p:spTree>
    <p:extLst>
      <p:ext uri="{BB962C8B-B14F-4D97-AF65-F5344CB8AC3E}">
        <p14:creationId xmlns:p14="http://schemas.microsoft.com/office/powerpoint/2010/main" val="38117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involved:</a:t>
            </a:r>
          </a:p>
          <a:p>
            <a:pPr lvl="1"/>
            <a:r>
              <a:rPr lang="en-US" dirty="0"/>
              <a:t>VUA Metaphor Corpus</a:t>
            </a:r>
          </a:p>
          <a:p>
            <a:pPr lvl="1"/>
            <a:r>
              <a:rPr lang="en-US" dirty="0"/>
              <a:t>LCC Metaphor Corpus</a:t>
            </a:r>
          </a:p>
          <a:p>
            <a:pPr lvl="1"/>
            <a:r>
              <a:rPr lang="en-US" dirty="0" err="1"/>
              <a:t>EmoBank</a:t>
            </a:r>
            <a:r>
              <a:rPr lang="en-US" dirty="0"/>
              <a:t> </a:t>
            </a:r>
            <a:r>
              <a:rPr lang="en-US" dirty="0" err="1"/>
              <a:t>Corrpus</a:t>
            </a:r>
            <a:endParaRPr lang="en-US" dirty="0"/>
          </a:p>
          <a:p>
            <a:r>
              <a:rPr lang="en-US" dirty="0"/>
              <a:t>Tasks performed:</a:t>
            </a:r>
          </a:p>
          <a:p>
            <a:pPr lvl="1"/>
            <a:r>
              <a:rPr lang="en-US" dirty="0"/>
              <a:t>Metaphor identification</a:t>
            </a:r>
          </a:p>
          <a:p>
            <a:pPr lvl="1"/>
            <a:r>
              <a:rPr lang="en-US" dirty="0"/>
              <a:t>Emotion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817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VUA metaphor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Subset of British National Corpus</a:t>
                </a:r>
              </a:p>
              <a:p>
                <a:r>
                  <a:rPr lang="en-US" dirty="0"/>
                  <a:t>Word annotated – </a:t>
                </a:r>
                <a:r>
                  <a:rPr lang="en-US" i="1" dirty="0"/>
                  <a:t>Literally </a:t>
                </a:r>
                <a:r>
                  <a:rPr lang="en-US" dirty="0"/>
                  <a:t>or</a:t>
                </a:r>
                <a:r>
                  <a:rPr lang="en-US" i="1" dirty="0"/>
                  <a:t> Metaphorically-used</a:t>
                </a:r>
              </a:p>
              <a:p>
                <a:r>
                  <a:rPr lang="en-US" dirty="0"/>
                  <a:t>Over ten thousand sentences sampled from four genres – </a:t>
                </a:r>
                <a:r>
                  <a:rPr lang="en-US" i="1" dirty="0"/>
                  <a:t>Academic Writing, News, Conversation, Fiction</a:t>
                </a:r>
              </a:p>
              <a:p>
                <a:r>
                  <a:rPr lang="en-US" dirty="0"/>
                  <a:t>Inter-annotator agreement = 0.84 (Fleiss’s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Metaphor identification at word-level using sequence labelling paradigm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lcc</a:t>
            </a:r>
            <a:r>
              <a:rPr lang="en-US" dirty="0">
                <a:latin typeface="Algerian" panose="04020705040A02060702" pitchFamily="82" charset="0"/>
              </a:rPr>
              <a:t> metaphor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Computer Corporation metaphor data set with data available in </a:t>
            </a:r>
            <a:r>
              <a:rPr lang="en-US" i="1" dirty="0"/>
              <a:t>English, Farsi, Spanish </a:t>
            </a:r>
            <a:r>
              <a:rPr lang="en-US" dirty="0"/>
              <a:t>and</a:t>
            </a:r>
            <a:r>
              <a:rPr lang="en-US" i="1" dirty="0"/>
              <a:t> Russian</a:t>
            </a:r>
          </a:p>
          <a:p>
            <a:r>
              <a:rPr lang="en-US" dirty="0"/>
              <a:t>English portion containing data from </a:t>
            </a:r>
            <a:r>
              <a:rPr lang="en-US" i="1" dirty="0" err="1"/>
              <a:t>ClueWeb</a:t>
            </a:r>
            <a:r>
              <a:rPr lang="en-US" i="1" dirty="0"/>
              <a:t> corpus </a:t>
            </a:r>
            <a:r>
              <a:rPr lang="en-US" dirty="0"/>
              <a:t>and</a:t>
            </a:r>
            <a:r>
              <a:rPr lang="en-US" i="1" dirty="0"/>
              <a:t> Debate Politics online forum</a:t>
            </a:r>
            <a:r>
              <a:rPr lang="en-US" dirty="0"/>
              <a:t> used</a:t>
            </a:r>
          </a:p>
          <a:p>
            <a:r>
              <a:rPr lang="en-US" dirty="0"/>
              <a:t>Inter-annotator agreement = 92.8%</a:t>
            </a:r>
          </a:p>
          <a:p>
            <a:r>
              <a:rPr lang="en-US" dirty="0"/>
              <a:t>Nine thousand samples extracted</a:t>
            </a:r>
          </a:p>
          <a:p>
            <a:r>
              <a:rPr lang="en-US" dirty="0"/>
              <a:t>Normalized average scores assigned by individual annotators</a:t>
            </a:r>
          </a:p>
          <a:p>
            <a:r>
              <a:rPr lang="en-US" dirty="0"/>
              <a:t>Sentence-level regression via ten-fold cross validation (70-10-20 train, validate, test data ratio)</a:t>
            </a:r>
          </a:p>
        </p:txBody>
      </p:sp>
    </p:spTree>
    <p:extLst>
      <p:ext uri="{BB962C8B-B14F-4D97-AF65-F5344CB8AC3E}">
        <p14:creationId xmlns:p14="http://schemas.microsoft.com/office/powerpoint/2010/main" val="35242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Emobank</a:t>
            </a:r>
            <a:r>
              <a:rPr lang="en-US" dirty="0">
                <a:latin typeface="Algerian" panose="04020705040A02060702" pitchFamily="82" charset="0"/>
              </a:rPr>
              <a:t>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VAD model containing ten thousand sentences from manually annotated sub-corpus of </a:t>
                </a:r>
                <a:r>
                  <a:rPr lang="en-US" i="1" dirty="0"/>
                  <a:t>American English </a:t>
                </a:r>
                <a:r>
                  <a:rPr lang="en-US" dirty="0"/>
                  <a:t>and </a:t>
                </a:r>
                <a:r>
                  <a:rPr lang="en-US" i="1" dirty="0"/>
                  <a:t>Affective Text corpus</a:t>
                </a:r>
              </a:p>
              <a:p>
                <a:r>
                  <a:rPr lang="en-US" dirty="0"/>
                  <a:t>Genres balanced – </a:t>
                </a:r>
                <a:r>
                  <a:rPr lang="en-US" i="1" dirty="0"/>
                  <a:t>News headlines, Blogs, Essays, Fiction, Letters, Newspapers, Travel guides</a:t>
                </a:r>
              </a:p>
              <a:p>
                <a:r>
                  <a:rPr lang="en-US" dirty="0"/>
                  <a:t>Sentence rating dimensions – </a:t>
                </a:r>
                <a:r>
                  <a:rPr lang="en-US" i="1" dirty="0"/>
                  <a:t>perspective of reader and writer</a:t>
                </a:r>
              </a:p>
              <a:p>
                <a:r>
                  <a:rPr lang="en-US" dirty="0"/>
                  <a:t>Inter-annotator agreement = 0.61 (reader) / 0.63 (writer) (Pearson’s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Sentence-level regression via ten-fold cross validation (70-10-20 train, validate, test data ratio)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5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architecture</a:t>
            </a:r>
          </a:p>
          <a:p>
            <a:r>
              <a:rPr lang="en-US" dirty="0"/>
              <a:t>Word-level metaphor detection in sequence labelling paradigm, when optimized adapts to predict sentence-level </a:t>
            </a:r>
            <a:r>
              <a:rPr lang="en-US" dirty="0" err="1"/>
              <a:t>metaphoricity</a:t>
            </a:r>
            <a:r>
              <a:rPr lang="en-US" dirty="0"/>
              <a:t> score</a:t>
            </a:r>
          </a:p>
          <a:p>
            <a:r>
              <a:rPr lang="en-US" dirty="0"/>
              <a:t>Emotional prediction follows sentence-level metaphor prediction task</a:t>
            </a:r>
          </a:p>
        </p:txBody>
      </p:sp>
    </p:spTree>
    <p:extLst>
      <p:ext uri="{BB962C8B-B14F-4D97-AF65-F5344CB8AC3E}">
        <p14:creationId xmlns:p14="http://schemas.microsoft.com/office/powerpoint/2010/main" val="26902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773</TotalTime>
  <Words>860</Words>
  <Application>Microsoft Office PowerPoint</Application>
  <PresentationFormat>Custom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Cambria Math</vt:lpstr>
      <vt:lpstr>Corbel</vt:lpstr>
      <vt:lpstr>Digital Blue Tunnel 16x9</vt:lpstr>
      <vt:lpstr>Modelling the interplay of metaphor and emotion through multitask learning</vt:lpstr>
      <vt:lpstr>paper Abstract</vt:lpstr>
      <vt:lpstr>introduction</vt:lpstr>
      <vt:lpstr>Related work</vt:lpstr>
      <vt:lpstr>Tasks and datasets</vt:lpstr>
      <vt:lpstr>VUA metaphor corpus</vt:lpstr>
      <vt:lpstr>lcc metaphor corpus</vt:lpstr>
      <vt:lpstr>Emobank corpus</vt:lpstr>
      <vt:lpstr>methodology</vt:lpstr>
      <vt:lpstr>Approaches used</vt:lpstr>
      <vt:lpstr>Method – hard parameter sharing</vt:lpstr>
      <vt:lpstr>Method – cross-stitch network</vt:lpstr>
      <vt:lpstr>Method – gated network</vt:lpstr>
      <vt:lpstr>experiment</vt:lpstr>
      <vt:lpstr>MTL training procedure</vt:lpstr>
      <vt:lpstr>hyperparameters</vt:lpstr>
      <vt:lpstr>Hyperparameters - training model</vt:lpstr>
      <vt:lpstr>Hyperparameters - BERT base model</vt:lpstr>
      <vt:lpstr>Significance testing</vt:lpstr>
      <vt:lpstr>Results</vt:lpstr>
      <vt:lpstr>Results</vt:lpstr>
      <vt:lpstr>Results</vt:lpstr>
      <vt:lpstr>Data analysis &amp;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Poonam Kankariya</dc:creator>
  <cp:lastModifiedBy>Poonam</cp:lastModifiedBy>
  <cp:revision>218</cp:revision>
  <dcterms:created xsi:type="dcterms:W3CDTF">2018-09-16T15:10:19Z</dcterms:created>
  <dcterms:modified xsi:type="dcterms:W3CDTF">2020-03-02T04:31:14Z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