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9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svg"/><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3687EE-4276-403D-8342-85A6E51D5B37}"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977E3F-4B05-4767-B9DA-2BB01C1592A5}">
      <dgm:prSet/>
      <dgm:spPr/>
      <dgm:t>
        <a:bodyPr/>
        <a:lstStyle/>
        <a:p>
          <a:pPr>
            <a:defRPr cap="all"/>
          </a:pPr>
          <a:r>
            <a:rPr lang="en-US"/>
            <a:t>Metaphors allow us to convey emotion by connecting physical experiences and abstract concepts.</a:t>
          </a:r>
        </a:p>
      </dgm:t>
    </dgm:pt>
    <dgm:pt modelId="{10043E6E-33EE-4521-8198-02B70197B677}" type="parTrans" cxnId="{984CD551-BAE5-440A-8052-A226791EAFAF}">
      <dgm:prSet/>
      <dgm:spPr/>
      <dgm:t>
        <a:bodyPr/>
        <a:lstStyle/>
        <a:p>
          <a:endParaRPr lang="en-US"/>
        </a:p>
      </dgm:t>
    </dgm:pt>
    <dgm:pt modelId="{1BD71824-152E-4F8D-88EC-5142362A1564}" type="sibTrans" cxnId="{984CD551-BAE5-440A-8052-A226791EAFAF}">
      <dgm:prSet/>
      <dgm:spPr/>
      <dgm:t>
        <a:bodyPr/>
        <a:lstStyle/>
        <a:p>
          <a:endParaRPr lang="en-US"/>
        </a:p>
      </dgm:t>
    </dgm:pt>
    <dgm:pt modelId="{FD9EADCB-44A9-4823-B156-4A0C3114F551}">
      <dgm:prSet/>
      <dgm:spPr/>
      <dgm:t>
        <a:bodyPr/>
        <a:lstStyle/>
        <a:p>
          <a:pPr>
            <a:defRPr cap="all"/>
          </a:pPr>
          <a:r>
            <a:rPr lang="en-US"/>
            <a:t>The results of previous research in linguistics and psychology suggest that metaphorical phrases tend to be more emotionally evocative than their literal counterparts. </a:t>
          </a:r>
        </a:p>
      </dgm:t>
    </dgm:pt>
    <dgm:pt modelId="{35EF205D-ECA4-4872-801B-DCDB2B7BCD68}" type="parTrans" cxnId="{9B8D5A0C-95C1-4DAE-97EB-37CB5DDF3DB8}">
      <dgm:prSet/>
      <dgm:spPr/>
      <dgm:t>
        <a:bodyPr/>
        <a:lstStyle/>
        <a:p>
          <a:endParaRPr lang="en-US"/>
        </a:p>
      </dgm:t>
    </dgm:pt>
    <dgm:pt modelId="{053DBDCD-C118-4933-853E-9BE65877B778}" type="sibTrans" cxnId="{9B8D5A0C-95C1-4DAE-97EB-37CB5DDF3DB8}">
      <dgm:prSet/>
      <dgm:spPr/>
      <dgm:t>
        <a:bodyPr/>
        <a:lstStyle/>
        <a:p>
          <a:endParaRPr lang="en-US"/>
        </a:p>
      </dgm:t>
    </dgm:pt>
    <dgm:pt modelId="{9855931F-94F9-4A11-B8F6-5CED35881BF3}">
      <dgm:prSet/>
      <dgm:spPr/>
      <dgm:t>
        <a:bodyPr/>
        <a:lstStyle/>
        <a:p>
          <a:pPr>
            <a:defRPr cap="all"/>
          </a:pPr>
          <a:r>
            <a:rPr lang="en-US"/>
            <a:t>In this paper, we investigate the relationship between metaphor and emotion within a computational framework, by proposing the first joint model of these phenomena.</a:t>
          </a:r>
        </a:p>
      </dgm:t>
    </dgm:pt>
    <dgm:pt modelId="{A29A99F5-1DCE-4366-B29E-34EF4D3C96A2}" type="parTrans" cxnId="{4DCF410B-FB0B-46E9-BB34-6625A05CCCA7}">
      <dgm:prSet/>
      <dgm:spPr/>
      <dgm:t>
        <a:bodyPr/>
        <a:lstStyle/>
        <a:p>
          <a:endParaRPr lang="en-US"/>
        </a:p>
      </dgm:t>
    </dgm:pt>
    <dgm:pt modelId="{D066A9AD-99C4-4B8A-9319-5E79F909077D}" type="sibTrans" cxnId="{4DCF410B-FB0B-46E9-BB34-6625A05CCCA7}">
      <dgm:prSet/>
      <dgm:spPr/>
      <dgm:t>
        <a:bodyPr/>
        <a:lstStyle/>
        <a:p>
          <a:endParaRPr lang="en-US"/>
        </a:p>
      </dgm:t>
    </dgm:pt>
    <dgm:pt modelId="{6AEB719E-8A81-4EFC-8344-361B2198F411}" type="pres">
      <dgm:prSet presAssocID="{253687EE-4276-403D-8342-85A6E51D5B37}" presName="root" presStyleCnt="0">
        <dgm:presLayoutVars>
          <dgm:dir/>
          <dgm:resizeHandles val="exact"/>
        </dgm:presLayoutVars>
      </dgm:prSet>
      <dgm:spPr/>
    </dgm:pt>
    <dgm:pt modelId="{189E766C-1C17-4F95-94EE-5C2701E172B7}" type="pres">
      <dgm:prSet presAssocID="{3A977E3F-4B05-4767-B9DA-2BB01C1592A5}" presName="compNode" presStyleCnt="0"/>
      <dgm:spPr/>
    </dgm:pt>
    <dgm:pt modelId="{65F6FA02-5295-479A-809B-CB0CAFB670A2}" type="pres">
      <dgm:prSet presAssocID="{3A977E3F-4B05-4767-B9DA-2BB01C1592A5}" presName="iconBgRect" presStyleLbl="bgShp" presStyleIdx="0" presStyleCnt="3"/>
      <dgm:spPr>
        <a:prstGeom prst="round2DiagRect">
          <a:avLst>
            <a:gd name="adj1" fmla="val 29727"/>
            <a:gd name="adj2" fmla="val 0"/>
          </a:avLst>
        </a:prstGeom>
      </dgm:spPr>
    </dgm:pt>
    <dgm:pt modelId="{D3B9326F-2418-4F29-9B4F-B0C866A1000E}" type="pres">
      <dgm:prSet presAssocID="{3A977E3F-4B05-4767-B9DA-2BB01C1592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 Love Face with Solid Fill"/>
        </a:ext>
      </dgm:extLst>
    </dgm:pt>
    <dgm:pt modelId="{76696EBE-9CEF-4D68-BC46-D4834AF52A57}" type="pres">
      <dgm:prSet presAssocID="{3A977E3F-4B05-4767-B9DA-2BB01C1592A5}" presName="spaceRect" presStyleCnt="0"/>
      <dgm:spPr/>
    </dgm:pt>
    <dgm:pt modelId="{50DF1E6B-9FB5-470C-A58C-905FD0A5F690}" type="pres">
      <dgm:prSet presAssocID="{3A977E3F-4B05-4767-B9DA-2BB01C1592A5}" presName="textRect" presStyleLbl="revTx" presStyleIdx="0" presStyleCnt="3">
        <dgm:presLayoutVars>
          <dgm:chMax val="1"/>
          <dgm:chPref val="1"/>
        </dgm:presLayoutVars>
      </dgm:prSet>
      <dgm:spPr/>
    </dgm:pt>
    <dgm:pt modelId="{8D7911DD-CE09-44BC-A9BF-9486DE5E97C1}" type="pres">
      <dgm:prSet presAssocID="{1BD71824-152E-4F8D-88EC-5142362A1564}" presName="sibTrans" presStyleCnt="0"/>
      <dgm:spPr/>
    </dgm:pt>
    <dgm:pt modelId="{4ADBAB5B-A251-478B-9A80-05685CFDA9D0}" type="pres">
      <dgm:prSet presAssocID="{FD9EADCB-44A9-4823-B156-4A0C3114F551}" presName="compNode" presStyleCnt="0"/>
      <dgm:spPr/>
    </dgm:pt>
    <dgm:pt modelId="{B0229007-864F-461C-B1CA-6C5B567D541D}" type="pres">
      <dgm:prSet presAssocID="{FD9EADCB-44A9-4823-B156-4A0C3114F551}" presName="iconBgRect" presStyleLbl="bgShp" presStyleIdx="1" presStyleCnt="3"/>
      <dgm:spPr>
        <a:prstGeom prst="round2DiagRect">
          <a:avLst>
            <a:gd name="adj1" fmla="val 29727"/>
            <a:gd name="adj2" fmla="val 0"/>
          </a:avLst>
        </a:prstGeom>
      </dgm:spPr>
    </dgm:pt>
    <dgm:pt modelId="{3D34382E-A802-4A33-A79F-6BCDBAE91087}" type="pres">
      <dgm:prSet presAssocID="{FD9EADCB-44A9-4823-B156-4A0C3114F55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69CCC012-1677-436D-B35C-D60B091ED75E}" type="pres">
      <dgm:prSet presAssocID="{FD9EADCB-44A9-4823-B156-4A0C3114F551}" presName="spaceRect" presStyleCnt="0"/>
      <dgm:spPr/>
    </dgm:pt>
    <dgm:pt modelId="{1BF14989-10AC-4568-88E0-0235641F026D}" type="pres">
      <dgm:prSet presAssocID="{FD9EADCB-44A9-4823-B156-4A0C3114F551}" presName="textRect" presStyleLbl="revTx" presStyleIdx="1" presStyleCnt="3">
        <dgm:presLayoutVars>
          <dgm:chMax val="1"/>
          <dgm:chPref val="1"/>
        </dgm:presLayoutVars>
      </dgm:prSet>
      <dgm:spPr/>
    </dgm:pt>
    <dgm:pt modelId="{8B9AEE6A-DD8C-4F4D-B1AF-48AEAECEEEDB}" type="pres">
      <dgm:prSet presAssocID="{053DBDCD-C118-4933-853E-9BE65877B778}" presName="sibTrans" presStyleCnt="0"/>
      <dgm:spPr/>
    </dgm:pt>
    <dgm:pt modelId="{004C78F6-842C-4C9B-8DB2-7A18A9F3B29D}" type="pres">
      <dgm:prSet presAssocID="{9855931F-94F9-4A11-B8F6-5CED35881BF3}" presName="compNode" presStyleCnt="0"/>
      <dgm:spPr/>
    </dgm:pt>
    <dgm:pt modelId="{9E510F6F-E47B-498A-8D73-1BE65199EE8E}" type="pres">
      <dgm:prSet presAssocID="{9855931F-94F9-4A11-B8F6-5CED35881BF3}" presName="iconBgRect" presStyleLbl="bgShp" presStyleIdx="2" presStyleCnt="3"/>
      <dgm:spPr>
        <a:prstGeom prst="round2DiagRect">
          <a:avLst>
            <a:gd name="adj1" fmla="val 29727"/>
            <a:gd name="adj2" fmla="val 0"/>
          </a:avLst>
        </a:prstGeom>
      </dgm:spPr>
    </dgm:pt>
    <dgm:pt modelId="{39985698-9A07-4664-910F-383E984E2611}" type="pres">
      <dgm:prSet presAssocID="{9855931F-94F9-4A11-B8F6-5CED35881B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F7F140C3-23E4-4C62-AC0E-7EAFB91AA26B}" type="pres">
      <dgm:prSet presAssocID="{9855931F-94F9-4A11-B8F6-5CED35881BF3}" presName="spaceRect" presStyleCnt="0"/>
      <dgm:spPr/>
    </dgm:pt>
    <dgm:pt modelId="{6C1A7C7B-A24A-4DFD-9E96-9D605BA8646C}" type="pres">
      <dgm:prSet presAssocID="{9855931F-94F9-4A11-B8F6-5CED35881BF3}" presName="textRect" presStyleLbl="revTx" presStyleIdx="2" presStyleCnt="3">
        <dgm:presLayoutVars>
          <dgm:chMax val="1"/>
          <dgm:chPref val="1"/>
        </dgm:presLayoutVars>
      </dgm:prSet>
      <dgm:spPr/>
    </dgm:pt>
  </dgm:ptLst>
  <dgm:cxnLst>
    <dgm:cxn modelId="{4DCF410B-FB0B-46E9-BB34-6625A05CCCA7}" srcId="{253687EE-4276-403D-8342-85A6E51D5B37}" destId="{9855931F-94F9-4A11-B8F6-5CED35881BF3}" srcOrd="2" destOrd="0" parTransId="{A29A99F5-1DCE-4366-B29E-34EF4D3C96A2}" sibTransId="{D066A9AD-99C4-4B8A-9319-5E79F909077D}"/>
    <dgm:cxn modelId="{9B8D5A0C-95C1-4DAE-97EB-37CB5DDF3DB8}" srcId="{253687EE-4276-403D-8342-85A6E51D5B37}" destId="{FD9EADCB-44A9-4823-B156-4A0C3114F551}" srcOrd="1" destOrd="0" parTransId="{35EF205D-ECA4-4872-801B-DCDB2B7BCD68}" sibTransId="{053DBDCD-C118-4933-853E-9BE65877B778}"/>
    <dgm:cxn modelId="{0A83975E-1598-4555-BFBB-27A02551870B}" type="presOf" srcId="{3A977E3F-4B05-4767-B9DA-2BB01C1592A5}" destId="{50DF1E6B-9FB5-470C-A58C-905FD0A5F690}" srcOrd="0" destOrd="0" presId="urn:microsoft.com/office/officeart/2018/5/layout/IconLeafLabelList"/>
    <dgm:cxn modelId="{1FBE9867-70F8-46F6-AADD-E1D174147D44}" type="presOf" srcId="{9855931F-94F9-4A11-B8F6-5CED35881BF3}" destId="{6C1A7C7B-A24A-4DFD-9E96-9D605BA8646C}" srcOrd="0" destOrd="0" presId="urn:microsoft.com/office/officeart/2018/5/layout/IconLeafLabelList"/>
    <dgm:cxn modelId="{51DDFC69-ED32-42B9-90D6-1A75DEE9AD7F}" type="presOf" srcId="{FD9EADCB-44A9-4823-B156-4A0C3114F551}" destId="{1BF14989-10AC-4568-88E0-0235641F026D}" srcOrd="0" destOrd="0" presId="urn:microsoft.com/office/officeart/2018/5/layout/IconLeafLabelList"/>
    <dgm:cxn modelId="{984CD551-BAE5-440A-8052-A226791EAFAF}" srcId="{253687EE-4276-403D-8342-85A6E51D5B37}" destId="{3A977E3F-4B05-4767-B9DA-2BB01C1592A5}" srcOrd="0" destOrd="0" parTransId="{10043E6E-33EE-4521-8198-02B70197B677}" sibTransId="{1BD71824-152E-4F8D-88EC-5142362A1564}"/>
    <dgm:cxn modelId="{C4CB7BB3-4F55-4CAF-8A76-9B5CCE4F06FC}" type="presOf" srcId="{253687EE-4276-403D-8342-85A6E51D5B37}" destId="{6AEB719E-8A81-4EFC-8344-361B2198F411}" srcOrd="0" destOrd="0" presId="urn:microsoft.com/office/officeart/2018/5/layout/IconLeafLabelList"/>
    <dgm:cxn modelId="{B69E19A8-848D-41E0-93D7-E9009A6FC1F9}" type="presParOf" srcId="{6AEB719E-8A81-4EFC-8344-361B2198F411}" destId="{189E766C-1C17-4F95-94EE-5C2701E172B7}" srcOrd="0" destOrd="0" presId="urn:microsoft.com/office/officeart/2018/5/layout/IconLeafLabelList"/>
    <dgm:cxn modelId="{F90CE482-14A7-4886-A451-D4E56A557C27}" type="presParOf" srcId="{189E766C-1C17-4F95-94EE-5C2701E172B7}" destId="{65F6FA02-5295-479A-809B-CB0CAFB670A2}" srcOrd="0" destOrd="0" presId="urn:microsoft.com/office/officeart/2018/5/layout/IconLeafLabelList"/>
    <dgm:cxn modelId="{4D5E663B-6040-408E-9328-A09690FDB37A}" type="presParOf" srcId="{189E766C-1C17-4F95-94EE-5C2701E172B7}" destId="{D3B9326F-2418-4F29-9B4F-B0C866A1000E}" srcOrd="1" destOrd="0" presId="urn:microsoft.com/office/officeart/2018/5/layout/IconLeafLabelList"/>
    <dgm:cxn modelId="{D8EE8E8C-652C-432C-83A7-5FC89920A3AB}" type="presParOf" srcId="{189E766C-1C17-4F95-94EE-5C2701E172B7}" destId="{76696EBE-9CEF-4D68-BC46-D4834AF52A57}" srcOrd="2" destOrd="0" presId="urn:microsoft.com/office/officeart/2018/5/layout/IconLeafLabelList"/>
    <dgm:cxn modelId="{02A531A0-7B22-4989-B992-71042ADBA5D3}" type="presParOf" srcId="{189E766C-1C17-4F95-94EE-5C2701E172B7}" destId="{50DF1E6B-9FB5-470C-A58C-905FD0A5F690}" srcOrd="3" destOrd="0" presId="urn:microsoft.com/office/officeart/2018/5/layout/IconLeafLabelList"/>
    <dgm:cxn modelId="{26E296C4-EBBB-4CFA-A043-E0EFE4B5D42F}" type="presParOf" srcId="{6AEB719E-8A81-4EFC-8344-361B2198F411}" destId="{8D7911DD-CE09-44BC-A9BF-9486DE5E97C1}" srcOrd="1" destOrd="0" presId="urn:microsoft.com/office/officeart/2018/5/layout/IconLeafLabelList"/>
    <dgm:cxn modelId="{08E81C74-B1CD-408E-9F03-9BAB32E71630}" type="presParOf" srcId="{6AEB719E-8A81-4EFC-8344-361B2198F411}" destId="{4ADBAB5B-A251-478B-9A80-05685CFDA9D0}" srcOrd="2" destOrd="0" presId="urn:microsoft.com/office/officeart/2018/5/layout/IconLeafLabelList"/>
    <dgm:cxn modelId="{C6817AF5-4BD7-41C7-B5A6-ACB813B7A286}" type="presParOf" srcId="{4ADBAB5B-A251-478B-9A80-05685CFDA9D0}" destId="{B0229007-864F-461C-B1CA-6C5B567D541D}" srcOrd="0" destOrd="0" presId="urn:microsoft.com/office/officeart/2018/5/layout/IconLeafLabelList"/>
    <dgm:cxn modelId="{470583B1-F452-43F7-8697-0054CFD18E0A}" type="presParOf" srcId="{4ADBAB5B-A251-478B-9A80-05685CFDA9D0}" destId="{3D34382E-A802-4A33-A79F-6BCDBAE91087}" srcOrd="1" destOrd="0" presId="urn:microsoft.com/office/officeart/2018/5/layout/IconLeafLabelList"/>
    <dgm:cxn modelId="{0A47900C-7393-4E7F-8321-7A0267EBA1FD}" type="presParOf" srcId="{4ADBAB5B-A251-478B-9A80-05685CFDA9D0}" destId="{69CCC012-1677-436D-B35C-D60B091ED75E}" srcOrd="2" destOrd="0" presId="urn:microsoft.com/office/officeart/2018/5/layout/IconLeafLabelList"/>
    <dgm:cxn modelId="{BDA808EB-F8C2-42CF-ADDC-8A63C9797809}" type="presParOf" srcId="{4ADBAB5B-A251-478B-9A80-05685CFDA9D0}" destId="{1BF14989-10AC-4568-88E0-0235641F026D}" srcOrd="3" destOrd="0" presId="urn:microsoft.com/office/officeart/2018/5/layout/IconLeafLabelList"/>
    <dgm:cxn modelId="{D170A70F-6400-4156-9A22-6E56A4C49AA6}" type="presParOf" srcId="{6AEB719E-8A81-4EFC-8344-361B2198F411}" destId="{8B9AEE6A-DD8C-4F4D-B1AF-48AEAECEEEDB}" srcOrd="3" destOrd="0" presId="urn:microsoft.com/office/officeart/2018/5/layout/IconLeafLabelList"/>
    <dgm:cxn modelId="{232B7EA3-A655-4FDD-B07F-E64F965C0433}" type="presParOf" srcId="{6AEB719E-8A81-4EFC-8344-361B2198F411}" destId="{004C78F6-842C-4C9B-8DB2-7A18A9F3B29D}" srcOrd="4" destOrd="0" presId="urn:microsoft.com/office/officeart/2018/5/layout/IconLeafLabelList"/>
    <dgm:cxn modelId="{3F259C01-628D-48A3-8E10-E5A60AC1CB12}" type="presParOf" srcId="{004C78F6-842C-4C9B-8DB2-7A18A9F3B29D}" destId="{9E510F6F-E47B-498A-8D73-1BE65199EE8E}" srcOrd="0" destOrd="0" presId="urn:microsoft.com/office/officeart/2018/5/layout/IconLeafLabelList"/>
    <dgm:cxn modelId="{BAECF3D3-665A-4498-8822-A92E690C0A81}" type="presParOf" srcId="{004C78F6-842C-4C9B-8DB2-7A18A9F3B29D}" destId="{39985698-9A07-4664-910F-383E984E2611}" srcOrd="1" destOrd="0" presId="urn:microsoft.com/office/officeart/2018/5/layout/IconLeafLabelList"/>
    <dgm:cxn modelId="{D8E2079C-757B-4B33-B436-014F61D03E70}" type="presParOf" srcId="{004C78F6-842C-4C9B-8DB2-7A18A9F3B29D}" destId="{F7F140C3-23E4-4C62-AC0E-7EAFB91AA26B}" srcOrd="2" destOrd="0" presId="urn:microsoft.com/office/officeart/2018/5/layout/IconLeafLabelList"/>
    <dgm:cxn modelId="{C0AD66EA-60CC-496C-B854-1BCA4A8FAF75}" type="presParOf" srcId="{004C78F6-842C-4C9B-8DB2-7A18A9F3B29D}" destId="{6C1A7C7B-A24A-4DFD-9E96-9D605BA8646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6FA02-5295-479A-809B-CB0CAFB670A2}">
      <dsp:nvSpPr>
        <dsp:cNvPr id="0" name=""/>
        <dsp:cNvSpPr/>
      </dsp:nvSpPr>
      <dsp:spPr>
        <a:xfrm>
          <a:off x="686474" y="242140"/>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9326F-2418-4F29-9B4F-B0C866A1000E}">
      <dsp:nvSpPr>
        <dsp:cNvPr id="0" name=""/>
        <dsp:cNvSpPr/>
      </dsp:nvSpPr>
      <dsp:spPr>
        <a:xfrm>
          <a:off x="1110599" y="666265"/>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DF1E6B-9FB5-470C-A58C-905FD0A5F690}">
      <dsp:nvSpPr>
        <dsp:cNvPr id="0" name=""/>
        <dsp:cNvSpPr/>
      </dsp:nvSpPr>
      <dsp:spPr>
        <a:xfrm>
          <a:off x="50287"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Metaphors allow us to convey emotion by connecting physical experiences and abstract concepts.</a:t>
          </a:r>
        </a:p>
      </dsp:txBody>
      <dsp:txXfrm>
        <a:off x="50287" y="2852140"/>
        <a:ext cx="3262500" cy="720000"/>
      </dsp:txXfrm>
    </dsp:sp>
    <dsp:sp modelId="{B0229007-864F-461C-B1CA-6C5B567D541D}">
      <dsp:nvSpPr>
        <dsp:cNvPr id="0" name=""/>
        <dsp:cNvSpPr/>
      </dsp:nvSpPr>
      <dsp:spPr>
        <a:xfrm>
          <a:off x="4519912" y="242140"/>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34382E-A802-4A33-A79F-6BCDBAE91087}">
      <dsp:nvSpPr>
        <dsp:cNvPr id="0" name=""/>
        <dsp:cNvSpPr/>
      </dsp:nvSpPr>
      <dsp:spPr>
        <a:xfrm>
          <a:off x="4944037" y="666265"/>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F14989-10AC-4568-88E0-0235641F026D}">
      <dsp:nvSpPr>
        <dsp:cNvPr id="0" name=""/>
        <dsp:cNvSpPr/>
      </dsp:nvSpPr>
      <dsp:spPr>
        <a:xfrm>
          <a:off x="3883725"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results of previous research in linguistics and psychology suggest that metaphorical phrases tend to be more emotionally evocative than their literal counterparts. </a:t>
          </a:r>
        </a:p>
      </dsp:txBody>
      <dsp:txXfrm>
        <a:off x="3883725" y="2852140"/>
        <a:ext cx="3262500" cy="720000"/>
      </dsp:txXfrm>
    </dsp:sp>
    <dsp:sp modelId="{9E510F6F-E47B-498A-8D73-1BE65199EE8E}">
      <dsp:nvSpPr>
        <dsp:cNvPr id="0" name=""/>
        <dsp:cNvSpPr/>
      </dsp:nvSpPr>
      <dsp:spPr>
        <a:xfrm>
          <a:off x="8353350" y="242140"/>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985698-9A07-4664-910F-383E984E2611}">
      <dsp:nvSpPr>
        <dsp:cNvPr id="0" name=""/>
        <dsp:cNvSpPr/>
      </dsp:nvSpPr>
      <dsp:spPr>
        <a:xfrm>
          <a:off x="8777475" y="666265"/>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1A7C7B-A24A-4DFD-9E96-9D605BA8646C}">
      <dsp:nvSpPr>
        <dsp:cNvPr id="0" name=""/>
        <dsp:cNvSpPr/>
      </dsp:nvSpPr>
      <dsp:spPr>
        <a:xfrm>
          <a:off x="7717162"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In this paper, we investigate the relationship between metaphor and emotion within a computational framework, by proposing the first joint model of these phenomena.</a:t>
          </a:r>
        </a:p>
      </dsp:txBody>
      <dsp:txXfrm>
        <a:off x="7717162" y="2852140"/>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7922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8781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958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866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807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606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226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5308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734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89579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3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5724850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1" r:id="rId6"/>
    <p:sldLayoutId id="2147483747" r:id="rId7"/>
    <p:sldLayoutId id="2147483748" r:id="rId8"/>
    <p:sldLayoutId id="2147483749" r:id="rId9"/>
    <p:sldLayoutId id="2147483750" r:id="rId10"/>
    <p:sldLayoutId id="2147483752"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a:extLst>
              <a:ext uri="{FF2B5EF4-FFF2-40B4-BE49-F238E27FC236}">
                <a16:creationId xmlns:a16="http://schemas.microsoft.com/office/drawing/2014/main" id="{427F08A6-661C-4F96-8C8A-F09C2D05062B}"/>
              </a:ext>
            </a:extLst>
          </p:cNvPr>
          <p:cNvPicPr>
            <a:picLocks noChangeAspect="1"/>
          </p:cNvPicPr>
          <p:nvPr/>
        </p:nvPicPr>
        <p:blipFill rotWithShape="1">
          <a:blip r:embed="rId2"/>
          <a:srcRect t="11677" b="11793"/>
          <a:stretch/>
        </p:blipFill>
        <p:spPr>
          <a:xfrm>
            <a:off x="20" y="10"/>
            <a:ext cx="12191980" cy="6857990"/>
          </a:xfrm>
          <a:prstGeom prst="rect">
            <a:avLst/>
          </a:prstGeom>
        </p:spPr>
      </p:pic>
      <p:sp>
        <p:nvSpPr>
          <p:cNvPr id="16"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D9AFABA-8770-4287-BBF7-08C52F05116C}"/>
              </a:ext>
            </a:extLst>
          </p:cNvPr>
          <p:cNvSpPr>
            <a:spLocks noGrp="1"/>
          </p:cNvSpPr>
          <p:nvPr>
            <p:ph type="ctrTitle"/>
          </p:nvPr>
        </p:nvSpPr>
        <p:spPr>
          <a:xfrm>
            <a:off x="8298345" y="1524001"/>
            <a:ext cx="3208866" cy="3478384"/>
          </a:xfrm>
        </p:spPr>
        <p:txBody>
          <a:bodyPr>
            <a:normAutofit fontScale="90000"/>
          </a:bodyPr>
          <a:lstStyle/>
          <a:p>
            <a:r>
              <a:rPr lang="en-US" i="1" dirty="0">
                <a:solidFill>
                  <a:schemeClr val="bg1">
                    <a:lumMod val="95000"/>
                  </a:schemeClr>
                </a:solidFill>
              </a:rPr>
              <a:t>Modelling the interplay of metaphor and emotion through multitask</a:t>
            </a:r>
            <a:br>
              <a:rPr lang="en-US" i="1" dirty="0">
                <a:solidFill>
                  <a:schemeClr val="bg1">
                    <a:lumMod val="95000"/>
                  </a:schemeClr>
                </a:solidFill>
              </a:rPr>
            </a:br>
            <a:r>
              <a:rPr lang="en-US" i="1" dirty="0">
                <a:solidFill>
                  <a:schemeClr val="bg1">
                    <a:lumMod val="95000"/>
                  </a:schemeClr>
                </a:solidFill>
              </a:rPr>
              <a:t>learning</a:t>
            </a:r>
          </a:p>
        </p:txBody>
      </p:sp>
      <p:sp>
        <p:nvSpPr>
          <p:cNvPr id="3" name="Subtitle 2">
            <a:extLst>
              <a:ext uri="{FF2B5EF4-FFF2-40B4-BE49-F238E27FC236}">
                <a16:creationId xmlns:a16="http://schemas.microsoft.com/office/drawing/2014/main" id="{40682996-3750-42DE-9FEE-41AC926A33BD}"/>
              </a:ext>
            </a:extLst>
          </p:cNvPr>
          <p:cNvSpPr>
            <a:spLocks noGrp="1"/>
          </p:cNvSpPr>
          <p:nvPr>
            <p:ph type="subTitle" idx="1"/>
          </p:nvPr>
        </p:nvSpPr>
        <p:spPr>
          <a:xfrm>
            <a:off x="8298345" y="5145513"/>
            <a:ext cx="3208866" cy="1111286"/>
          </a:xfrm>
        </p:spPr>
        <p:txBody>
          <a:bodyPr>
            <a:normAutofit lnSpcReduction="10000"/>
          </a:bodyPr>
          <a:lstStyle/>
          <a:p>
            <a:r>
              <a:rPr lang="en-US" dirty="0">
                <a:solidFill>
                  <a:srgbClr val="FFFFFF">
                    <a:alpha val="75000"/>
                  </a:srgbClr>
                </a:solidFill>
              </a:rPr>
              <a:t>Madhuri Sarda</a:t>
            </a:r>
          </a:p>
          <a:p>
            <a:r>
              <a:rPr lang="en-US" dirty="0" err="1">
                <a:solidFill>
                  <a:srgbClr val="FFFFFF">
                    <a:alpha val="75000"/>
                  </a:srgbClr>
                </a:solidFill>
              </a:rPr>
              <a:t>Rohita</a:t>
            </a:r>
            <a:r>
              <a:rPr lang="en-US" dirty="0">
                <a:solidFill>
                  <a:srgbClr val="FFFFFF">
                    <a:alpha val="75000"/>
                  </a:srgbClr>
                </a:solidFill>
              </a:rPr>
              <a:t> </a:t>
            </a:r>
            <a:r>
              <a:rPr lang="en-US" dirty="0" err="1">
                <a:solidFill>
                  <a:srgbClr val="FFFFFF">
                    <a:alpha val="75000"/>
                  </a:srgbClr>
                </a:solidFill>
              </a:rPr>
              <a:t>Goparaju</a:t>
            </a:r>
            <a:endParaRPr lang="en-US" dirty="0">
              <a:solidFill>
                <a:srgbClr val="FFFFFF">
                  <a:alpha val="75000"/>
                </a:srgbClr>
              </a:solidFill>
            </a:endParaRPr>
          </a:p>
          <a:p>
            <a:r>
              <a:rPr lang="en-US" dirty="0">
                <a:solidFill>
                  <a:srgbClr val="FFFFFF">
                    <a:alpha val="75000"/>
                  </a:srgbClr>
                </a:solidFill>
              </a:rPr>
              <a:t>Poonam </a:t>
            </a:r>
            <a:r>
              <a:rPr lang="en-US" dirty="0" err="1">
                <a:solidFill>
                  <a:srgbClr val="FFFFFF">
                    <a:alpha val="75000"/>
                  </a:srgbClr>
                </a:solidFill>
              </a:rPr>
              <a:t>kankariya</a:t>
            </a:r>
            <a:endParaRPr lang="en-US" dirty="0">
              <a:solidFill>
                <a:srgbClr val="FFFFFF">
                  <a:alpha val="75000"/>
                </a:srgbClr>
              </a:solidFill>
            </a:endParaRPr>
          </a:p>
        </p:txBody>
      </p:sp>
    </p:spTree>
    <p:extLst>
      <p:ext uri="{BB962C8B-B14F-4D97-AF65-F5344CB8AC3E}">
        <p14:creationId xmlns:p14="http://schemas.microsoft.com/office/powerpoint/2010/main" val="98813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42DB-752D-41DA-9F88-D02F8027AA2A}"/>
              </a:ext>
            </a:extLst>
          </p:cNvPr>
          <p:cNvSpPr>
            <a:spLocks noGrp="1"/>
          </p:cNvSpPr>
          <p:nvPr>
            <p:ph type="title"/>
          </p:nvPr>
        </p:nvSpPr>
        <p:spPr>
          <a:xfrm>
            <a:off x="581192" y="702156"/>
            <a:ext cx="11029616" cy="1188720"/>
          </a:xfrm>
        </p:spPr>
        <p:txBody>
          <a:bodyPr>
            <a:normAutofit/>
          </a:bodyPr>
          <a:lstStyle/>
          <a:p>
            <a:r>
              <a:rPr lang="en-US"/>
              <a:t>Introduction</a:t>
            </a:r>
          </a:p>
        </p:txBody>
      </p:sp>
      <p:graphicFrame>
        <p:nvGraphicFramePr>
          <p:cNvPr id="14" name="Content Placeholder 2">
            <a:extLst>
              <a:ext uri="{FF2B5EF4-FFF2-40B4-BE49-F238E27FC236}">
                <a16:creationId xmlns:a16="http://schemas.microsoft.com/office/drawing/2014/main" id="{BBE5B62B-982F-44FB-857C-57F1CC621F52}"/>
              </a:ext>
            </a:extLst>
          </p:cNvPr>
          <p:cNvGraphicFramePr>
            <a:graphicFrameLocks noGrp="1"/>
          </p:cNvGraphicFramePr>
          <p:nvPr>
            <p:ph idx="1"/>
            <p:extLst>
              <p:ext uri="{D42A27DB-BD31-4B8C-83A1-F6EECF244321}">
                <p14:modId xmlns:p14="http://schemas.microsoft.com/office/powerpoint/2010/main" val="331471140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292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8AA6AB-0B8F-49ED-9111-C4AD57FBECD4}"/>
              </a:ext>
            </a:extLst>
          </p:cNvPr>
          <p:cNvSpPr>
            <a:spLocks noGrp="1"/>
          </p:cNvSpPr>
          <p:nvPr>
            <p:ph type="title"/>
          </p:nvPr>
        </p:nvSpPr>
        <p:spPr>
          <a:xfrm>
            <a:off x="581192" y="1124999"/>
            <a:ext cx="4076149" cy="4608003"/>
          </a:xfrm>
        </p:spPr>
        <p:txBody>
          <a:bodyPr anchor="ctr">
            <a:normAutofit/>
          </a:bodyPr>
          <a:lstStyle/>
          <a:p>
            <a:r>
              <a:rPr lang="en-US" sz="4000" dirty="0">
                <a:solidFill>
                  <a:schemeClr val="accent1"/>
                </a:solidFill>
              </a:rPr>
              <a:t>Contd..</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025D070-7CE2-4C83-ADB1-F942914B5608}"/>
              </a:ext>
            </a:extLst>
          </p:cNvPr>
          <p:cNvSpPr>
            <a:spLocks noGrp="1"/>
          </p:cNvSpPr>
          <p:nvPr>
            <p:ph idx="1"/>
          </p:nvPr>
        </p:nvSpPr>
        <p:spPr>
          <a:xfrm>
            <a:off x="5117586" y="1124998"/>
            <a:ext cx="6143248" cy="4608003"/>
          </a:xfrm>
        </p:spPr>
        <p:txBody>
          <a:bodyPr>
            <a:normAutofit/>
          </a:bodyPr>
          <a:lstStyle/>
          <a:p>
            <a:r>
              <a:rPr lang="en-US" sz="2000" dirty="0"/>
              <a:t>Metaphorical language arises through systematic association between two distinct semantic domains—the source and the target — as illustrated by the sentence “The news leaked out despite the secrecy”, where a term from the source domain of liquids is used to describe information (the target domain). This metaphorical association widely manifests itself in language, e.g. we can similarly talk about “being engulfed by a stream of bad news”.</a:t>
            </a:r>
          </a:p>
        </p:txBody>
      </p:sp>
    </p:spTree>
    <p:extLst>
      <p:ext uri="{BB962C8B-B14F-4D97-AF65-F5344CB8AC3E}">
        <p14:creationId xmlns:p14="http://schemas.microsoft.com/office/powerpoint/2010/main" val="393095736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10</TotalTime>
  <Words>164</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Franklin Gothic Book</vt:lpstr>
      <vt:lpstr>Franklin Gothic Demi</vt:lpstr>
      <vt:lpstr>Wingdings 2</vt:lpstr>
      <vt:lpstr>DividendVTI</vt:lpstr>
      <vt:lpstr>Modelling the interplay of metaphor and emotion through multitask learning</vt:lpstr>
      <vt:lpstr>Introduction</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the interplay of metaphor and emotion through multitask learning</dc:title>
  <dc:creator>Sarda, Madhuri</dc:creator>
  <cp:lastModifiedBy>Poonam</cp:lastModifiedBy>
  <cp:revision>3</cp:revision>
  <dcterms:created xsi:type="dcterms:W3CDTF">2020-02-24T04:31:06Z</dcterms:created>
  <dcterms:modified xsi:type="dcterms:W3CDTF">2020-02-24T04:46:14Z</dcterms:modified>
</cp:coreProperties>
</file>