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media/image20.jpg" ContentType="image/jpg"/>
  <Override PartName="/ppt/media/image24.jpg" ContentType="image/jpg"/>
  <Override PartName="/ppt/media/image27.jpg" ContentType="image/jpg"/>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687" r:id="rId2"/>
    <p:sldMasterId id="2147483700" r:id="rId3"/>
  </p:sldMasterIdLst>
  <p:notesMasterIdLst>
    <p:notesMasterId r:id="rId70"/>
  </p:notesMasterIdLst>
  <p:sldIdLst>
    <p:sldId id="461" r:id="rId4"/>
    <p:sldId id="436" r:id="rId5"/>
    <p:sldId id="257" r:id="rId6"/>
    <p:sldId id="408" r:id="rId7"/>
    <p:sldId id="409" r:id="rId8"/>
    <p:sldId id="410" r:id="rId9"/>
    <p:sldId id="411" r:id="rId10"/>
    <p:sldId id="412" r:id="rId11"/>
    <p:sldId id="413" r:id="rId12"/>
    <p:sldId id="414" r:id="rId13"/>
    <p:sldId id="415" r:id="rId14"/>
    <p:sldId id="416" r:id="rId15"/>
    <p:sldId id="418" r:id="rId16"/>
    <p:sldId id="419" r:id="rId17"/>
    <p:sldId id="424" r:id="rId18"/>
    <p:sldId id="425" r:id="rId19"/>
    <p:sldId id="426" r:id="rId20"/>
    <p:sldId id="427" r:id="rId21"/>
    <p:sldId id="428" r:id="rId22"/>
    <p:sldId id="445" r:id="rId23"/>
    <p:sldId id="429" r:id="rId24"/>
    <p:sldId id="430" r:id="rId25"/>
    <p:sldId id="431" r:id="rId26"/>
    <p:sldId id="440" r:id="rId27"/>
    <p:sldId id="465" r:id="rId28"/>
    <p:sldId id="504" r:id="rId29"/>
    <p:sldId id="505" r:id="rId30"/>
    <p:sldId id="506" r:id="rId31"/>
    <p:sldId id="462" r:id="rId32"/>
    <p:sldId id="463" r:id="rId33"/>
    <p:sldId id="507" r:id="rId34"/>
    <p:sldId id="508" r:id="rId35"/>
    <p:sldId id="466" r:id="rId36"/>
    <p:sldId id="467" r:id="rId37"/>
    <p:sldId id="482" r:id="rId38"/>
    <p:sldId id="469" r:id="rId39"/>
    <p:sldId id="471" r:id="rId40"/>
    <p:sldId id="477" r:id="rId41"/>
    <p:sldId id="470" r:id="rId42"/>
    <p:sldId id="473" r:id="rId43"/>
    <p:sldId id="478" r:id="rId44"/>
    <p:sldId id="480" r:id="rId45"/>
    <p:sldId id="481" r:id="rId46"/>
    <p:sldId id="484" r:id="rId47"/>
    <p:sldId id="486" r:id="rId48"/>
    <p:sldId id="488" r:id="rId49"/>
    <p:sldId id="475" r:id="rId50"/>
    <p:sldId id="509" r:id="rId51"/>
    <p:sldId id="500" r:id="rId52"/>
    <p:sldId id="503" r:id="rId53"/>
    <p:sldId id="287" r:id="rId54"/>
    <p:sldId id="315" r:id="rId55"/>
    <p:sldId id="288" r:id="rId56"/>
    <p:sldId id="312" r:id="rId57"/>
    <p:sldId id="313" r:id="rId58"/>
    <p:sldId id="314" r:id="rId59"/>
    <p:sldId id="294" r:id="rId60"/>
    <p:sldId id="307" r:id="rId61"/>
    <p:sldId id="309" r:id="rId62"/>
    <p:sldId id="464" r:id="rId63"/>
    <p:sldId id="296" r:id="rId64"/>
    <p:sldId id="297" r:id="rId65"/>
    <p:sldId id="298" r:id="rId66"/>
    <p:sldId id="299" r:id="rId67"/>
    <p:sldId id="301" r:id="rId68"/>
    <p:sldId id="302"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79"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dirty="0">
                <a:solidFill>
                  <a:srgbClr val="000000"/>
                </a:solidFill>
                <a:uFill>
                  <a:solidFill>
                    <a:srgbClr val="FFFFFF"/>
                  </a:solidFill>
                </a:uFill>
                <a:latin typeface="Times New Roman"/>
              </a:rPr>
              <a:t>&lt;header&gt;</a:t>
            </a:r>
          </a:p>
        </p:txBody>
      </p:sp>
      <p:sp>
        <p:nvSpPr>
          <p:cNvPr id="80"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dirty="0">
                <a:solidFill>
                  <a:srgbClr val="000000"/>
                </a:solidFill>
                <a:uFill>
                  <a:solidFill>
                    <a:srgbClr val="FFFFFF"/>
                  </a:solidFill>
                </a:uFill>
                <a:latin typeface="Times New Roman"/>
              </a:rPr>
              <a:t>&lt;date/time&gt;</a:t>
            </a:r>
          </a:p>
        </p:txBody>
      </p:sp>
      <p:sp>
        <p:nvSpPr>
          <p:cNvPr id="81"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dirty="0">
                <a:solidFill>
                  <a:srgbClr val="000000"/>
                </a:solidFill>
                <a:uFill>
                  <a:solidFill>
                    <a:srgbClr val="FFFFFF"/>
                  </a:solidFill>
                </a:uFill>
                <a:latin typeface="Times New Roman"/>
              </a:rPr>
              <a:t>&lt;footer&gt;</a:t>
            </a:r>
          </a:p>
        </p:txBody>
      </p:sp>
      <p:sp>
        <p:nvSpPr>
          <p:cNvPr id="82" name="PlaceHolder 5"/>
          <p:cNvSpPr>
            <a:spLocks noGrp="1"/>
          </p:cNvSpPr>
          <p:nvPr>
            <p:ph type="sldNum"/>
          </p:nvPr>
        </p:nvSpPr>
        <p:spPr>
          <a:xfrm>
            <a:off x="4399200" y="9555480"/>
            <a:ext cx="3372840" cy="502560"/>
          </a:xfrm>
          <a:prstGeom prst="rect">
            <a:avLst/>
          </a:prstGeom>
        </p:spPr>
        <p:txBody>
          <a:bodyPr lIns="0" tIns="0" rIns="0" bIns="0" anchor="b"/>
          <a:lstStyle/>
          <a:p>
            <a:pPr algn="r"/>
            <a:fld id="{5AC6A37F-8428-423E-A7EB-3147D373EF7E}" type="slidenum">
              <a:rPr lang="en-US" sz="1400" b="0" strike="noStrike" spc="-1">
                <a:solidFill>
                  <a:srgbClr val="000000"/>
                </a:solidFill>
                <a:uFill>
                  <a:solidFill>
                    <a:srgbClr val="FFFFFF"/>
                  </a:solidFill>
                </a:uFill>
                <a:latin typeface="Times New Roman"/>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51335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685800" y="4343400"/>
            <a:ext cx="5486040" cy="411444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227" name="TextShape 2"/>
          <p:cNvSpPr txBox="1"/>
          <p:nvPr/>
        </p:nvSpPr>
        <p:spPr>
          <a:xfrm>
            <a:off x="3884760" y="8685360"/>
            <a:ext cx="2971440" cy="456840"/>
          </a:xfrm>
          <a:prstGeom prst="rect">
            <a:avLst/>
          </a:prstGeom>
          <a:noFill/>
          <a:ln>
            <a:noFill/>
          </a:ln>
        </p:spPr>
        <p:txBody>
          <a:bodyPr anchor="b"/>
          <a:lstStyle/>
          <a:p>
            <a:pPr algn="r">
              <a:lnSpc>
                <a:spcPct val="100000"/>
              </a:lnSpc>
            </a:pPr>
            <a:fld id="{854A3586-5A07-4A8B-95FB-EBE7314F9D67}" type="slidenum">
              <a:rPr lang="en-US" sz="1200" b="0" strike="noStrike" spc="-1">
                <a:solidFill>
                  <a:srgbClr val="000000"/>
                </a:solidFill>
                <a:uFill>
                  <a:solidFill>
                    <a:srgbClr val="FFFFFF"/>
                  </a:solidFill>
                </a:uFill>
                <a:latin typeface="+mn-lt"/>
                <a:ea typeface="+mn-ea"/>
              </a:rPr>
              <a:t>3</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6957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7474EF27-A91F-4A57-8E4E-CF8CFD2AE27D}" type="slidenum">
              <a:rPr lang="en-US" altLang="en-US" sz="1200"/>
              <a:pPr eaLnBrk="1" hangingPunct="1"/>
              <a:t>12</a:t>
            </a:fld>
            <a:endParaRPr lang="en-US" alt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540306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8B54CCF2-DAA5-41F9-8A40-6C3F236AD550}" type="slidenum">
              <a:rPr lang="en-US" altLang="en-US" sz="1200"/>
              <a:pPr eaLnBrk="1" hangingPunct="1"/>
              <a:t>13</a:t>
            </a:fld>
            <a:endParaRPr lang="en-US"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56407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F0B3C887-7376-4515-876B-805EAD038B99}" type="slidenum">
              <a:rPr lang="en-US" altLang="en-US" sz="1200"/>
              <a:pPr eaLnBrk="1" hangingPunct="1"/>
              <a:t>14</a:t>
            </a:fld>
            <a:endParaRPr lang="en-US" alt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90769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FBC903BB-5407-45B7-A7C5-5BFEE8B30A41}" type="slidenum">
              <a:rPr lang="en-US" altLang="en-US" sz="1200"/>
              <a:pPr eaLnBrk="1" hangingPunct="1"/>
              <a:t>15</a:t>
            </a:fld>
            <a:endParaRPr lang="en-US"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15425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2E173244-1E92-4BD2-80E8-69D0C5BCF5E0}" type="slidenum">
              <a:rPr lang="en-US" altLang="en-US" sz="1200"/>
              <a:pPr eaLnBrk="1" hangingPunct="1"/>
              <a:t>16</a:t>
            </a:fld>
            <a:endParaRPr lang="en-US" alt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062026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FC118C9F-092A-40E0-BD40-A590AB3FC012}" type="slidenum">
              <a:rPr lang="en-US" altLang="en-US" sz="1200"/>
              <a:pPr eaLnBrk="1" hangingPunct="1"/>
              <a:t>17</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424966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EBB08E9E-BF98-4503-A62E-44F657EE1943}" type="slidenum">
              <a:rPr lang="en-US" altLang="en-US" sz="1200"/>
              <a:pPr eaLnBrk="1" hangingPunct="1"/>
              <a:t>18</a:t>
            </a:fld>
            <a:endParaRPr lang="en-US" alt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651436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3308C2AC-7D7E-4E5C-9F97-6C316856D567}" type="slidenum">
              <a:rPr lang="en-US" altLang="en-US" sz="1200"/>
              <a:pPr eaLnBrk="1" hangingPunct="1"/>
              <a:t>19</a:t>
            </a:fld>
            <a:endParaRPr lang="en-US" alt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82138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84E1C7E8-D29D-4FB9-8786-08AF43AB6CBE}" type="slidenum">
              <a:rPr lang="en-US" altLang="en-US" sz="1200"/>
              <a:pPr eaLnBrk="1" hangingPunct="1"/>
              <a:t>21</a:t>
            </a:fld>
            <a:endParaRPr lang="en-US"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33369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7C3DAD54-E0BA-47D2-95DE-80B9427B806F}" type="slidenum">
              <a:rPr lang="en-US" altLang="en-US" sz="1200"/>
              <a:pPr eaLnBrk="1" hangingPunct="1"/>
              <a:t>22</a:t>
            </a:fld>
            <a:endParaRPr lang="en-US" alt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296644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BC9CCCA3-4446-4EE2-9626-578FE94D2D2F}" type="slidenum">
              <a:rPr lang="en-US" altLang="en-US" sz="1200"/>
              <a:pPr eaLnBrk="1" hangingPunct="1"/>
              <a:t>4</a:t>
            </a:fld>
            <a:endParaRPr lang="en-US" alt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15836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C6079AD4-2517-48D3-B6E9-51FBD34825DE}" type="slidenum">
              <a:rPr lang="en-US" altLang="en-US" sz="1200"/>
              <a:pPr eaLnBrk="1" hangingPunct="1"/>
              <a:t>23</a:t>
            </a:fld>
            <a:endParaRPr lang="en-US" alt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21701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AA36B605-A5DD-4772-A078-8FAB85600025}" type="slidenum">
              <a:rPr lang="en-US" altLang="en-US" sz="1200"/>
              <a:pPr eaLnBrk="1" hangingPunct="1"/>
              <a:t>24</a:t>
            </a:fld>
            <a:endParaRPr lang="en-US" alt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11807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E1D0F731-920D-4E9D-A21C-3D0A8B50053D}" type="slidenum">
              <a:rPr lang="nl-NL" altLang="nl-NL"/>
              <a:pPr algn="r" eaLnBrk="1" hangingPunct="1">
                <a:spcBef>
                  <a:spcPct val="0"/>
                </a:spcBef>
              </a:pPr>
              <a:t>36</a:t>
            </a:fld>
            <a:endParaRPr lang="nl-NL" altLang="nl-NL"/>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nl-N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1624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9840567C-3EA3-4F7B-B9E5-B192A2F026AB}" type="slidenum">
              <a:rPr lang="nl-NL" altLang="nl-NL"/>
              <a:pPr algn="r" eaLnBrk="1" hangingPunct="1">
                <a:spcBef>
                  <a:spcPct val="0"/>
                </a:spcBef>
              </a:pPr>
              <a:t>39</a:t>
            </a:fld>
            <a:endParaRPr lang="nl-NL" altLang="nl-NL"/>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nl-N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913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BC9CCCA3-4446-4EE2-9626-578FE94D2D2F}" type="slidenum">
              <a:rPr lang="en-US" altLang="en-US" sz="1200"/>
              <a:pPr eaLnBrk="1" hangingPunct="1"/>
              <a:t>40</a:t>
            </a:fld>
            <a:endParaRPr lang="en-US" alt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54771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AEECDFE5-63E8-4B47-9E08-97297B645089}" type="slidenum">
              <a:rPr lang="en-US" altLang="en-US" sz="1200"/>
              <a:pPr eaLnBrk="1" hangingPunct="1"/>
              <a:t>5</a:t>
            </a:fld>
            <a:endParaRPr lang="en-US" alt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24647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E23D043C-B1AE-453E-B3A2-E6301AF92F17}" type="slidenum">
              <a:rPr lang="en-US" altLang="en-US" sz="1200"/>
              <a:pPr eaLnBrk="1" hangingPunct="1"/>
              <a:t>6</a:t>
            </a:fld>
            <a:endParaRPr lang="en-US"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09680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58F4C483-2C29-4D5D-96FC-A3EE3EC58B3F}" type="slidenum">
              <a:rPr lang="en-US" altLang="en-US" sz="1200"/>
              <a:pPr eaLnBrk="1" hangingPunct="1"/>
              <a:t>7</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68021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AA0ACDE8-1733-47E3-BEE1-50B91B17F1EF}" type="slidenum">
              <a:rPr lang="en-US" altLang="en-US" sz="1200"/>
              <a:pPr eaLnBrk="1" hangingPunct="1"/>
              <a:t>8</a:t>
            </a:fld>
            <a:endParaRPr lang="en-US"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42538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476A09E3-09EE-4A32-B1B8-0C84465FE196}" type="slidenum">
              <a:rPr lang="en-US" altLang="en-US" sz="1200"/>
              <a:pPr eaLnBrk="1" hangingPunct="1"/>
              <a:t>9</a:t>
            </a:fld>
            <a:endParaRPr lang="en-US"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54519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B4411437-0349-4EC7-92C1-A3434BB882AF}" type="slidenum">
              <a:rPr lang="en-US" altLang="en-US" sz="1200"/>
              <a:pPr eaLnBrk="1" hangingPunct="1"/>
              <a:t>10</a:t>
            </a:fld>
            <a:endParaRPr lang="en-US"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43906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A79F4C38-439A-4E75-B5E3-D31F50F0CC1A}" type="slidenum">
              <a:rPr lang="en-US" altLang="en-US" sz="1200"/>
              <a:pPr eaLnBrk="1" hangingPunct="1"/>
              <a:t>11</a:t>
            </a:fld>
            <a:endParaRPr lang="en-US" alt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96612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rgbClr val="FFFFFF"/>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FFFFFF"/>
                </a:solidFill>
                <a:latin typeface="Helvetica"/>
                <a:cs typeface="Helvetica"/>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pPr>
              <a:lnSpc>
                <a:spcPct val="100000"/>
              </a:lnSpc>
            </a:pPr>
            <a:fld id="{BF76C3E6-49C6-4896-96D6-31E4311BC087}"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0264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71FE472A-472A-443F-AED2-29CEE418DF93}"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49327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B2959F99-EBAB-4CC0-B26B-7724E264FE4B}"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6204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nSpc>
                <a:spcPct val="100000"/>
              </a:lnSpc>
            </a:pPr>
            <a:fld id="{FC02908F-EEFE-4B4F-8C2A-D6AA52611231}"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075207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3CEC908F-B99F-417D-8CFC-47AF22993C2A}"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26772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9AC9581D-847A-4D3E-B570-2B07837924CF}"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798828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nSpc>
                <a:spcPct val="100000"/>
              </a:lnSpc>
            </a:pPr>
            <a:fld id="{B44F2F10-3305-497A-8698-4113EE5D6783}"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48619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nSpc>
                <a:spcPct val="100000"/>
              </a:lnSpc>
            </a:pPr>
            <a:fld id="{D180477B-E2AC-46AA-A5C3-53E89CC53A12}"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93245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1B2061-A289-446F-B3D5-BC962B9B3DC1}" type="datetime1">
              <a:rPr lang="en-US" smtClean="0"/>
              <a:t>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dirty="0"/>
          </a:p>
        </p:txBody>
      </p:sp>
    </p:spTree>
    <p:extLst>
      <p:ext uri="{BB962C8B-B14F-4D97-AF65-F5344CB8AC3E}">
        <p14:creationId xmlns:p14="http://schemas.microsoft.com/office/powerpoint/2010/main" val="875573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44F23515-68A3-48DF-A901-5D02F9760B78}"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805983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93B641E6-10C7-4177-A8D5-370F44EA33AC}"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7952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BACE969F-83C2-4585-B1CB-4BEFB7BCF779}"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08995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77064E3D-4B83-4020-9D5F-3537764D2E2F}"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106602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FB705AEA-BD85-428F-9CF4-20B0E71BC090}"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0956575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EDDC2631-1BF1-43D6-B1CB-D96B82D04A0D}"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6592123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208038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15397" name="Rectangle 5"/>
          <p:cNvSpPr>
            <a:spLocks noGrp="1" noChangeArrowheads="1"/>
          </p:cNvSpPr>
          <p:nvPr>
            <p:ph type="ctrTitle"/>
          </p:nvPr>
        </p:nvSpPr>
        <p:spPr>
          <a:xfrm>
            <a:off x="914400" y="1143001"/>
            <a:ext cx="10363200" cy="3352800"/>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7104753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nSpc>
                <a:spcPct val="100000"/>
              </a:lnSpc>
            </a:pPr>
            <a:fld id="{B276BC52-77FA-41CE-A2E1-C6DCA222FD06}"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1841185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537DD222-AB5B-4ABE-960D-8E778C6BB7CF}"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271234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30A3FD94-BA15-423A-9C39-5D13B26333A8}"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804568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nSpc>
                <a:spcPct val="100000"/>
              </a:lnSpc>
            </a:pPr>
            <a:fld id="{EB80C6D4-1F80-4E4E-B405-47C109A36CA6}"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497024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nSpc>
                <a:spcPct val="100000"/>
              </a:lnSpc>
            </a:pPr>
            <a:fld id="{C07617ED-0E36-478D-9AEA-4868975165FF}"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9849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3707ECA0-4599-4977-9319-5367EE9E9D65}"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545138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508AA8-A12B-44CF-85FA-A0AE979EA122}" type="datetime1">
              <a:rPr lang="en-US" smtClean="0"/>
              <a:t>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dirty="0"/>
          </a:p>
        </p:txBody>
      </p:sp>
    </p:spTree>
    <p:extLst>
      <p:ext uri="{BB962C8B-B14F-4D97-AF65-F5344CB8AC3E}">
        <p14:creationId xmlns:p14="http://schemas.microsoft.com/office/powerpoint/2010/main" val="25624345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761B9ED5-F629-4129-A6CB-14A8B728BD2D}"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265071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F89585DE-FE89-4646-8128-396E0BC7182F}"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088543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E7CE40B7-24FD-4C24-A241-2177D49DD312}"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80922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4A010C1B-F94E-4641-AAA5-4743E47835EC}"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321842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699C464D-B376-4465-A31E-E469A3D066E5}"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374765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119523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4680"/>
            <a:ext cx="109724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609480" y="1600200"/>
            <a:ext cx="10972440" cy="45255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2494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nSpc>
                <a:spcPct val="100000"/>
              </a:lnSpc>
            </a:pPr>
            <a:fld id="{51C60FCA-78F9-4CEE-B175-BAF804A7CEA8}"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097172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nSpc>
                <a:spcPct val="100000"/>
              </a:lnSpc>
            </a:pPr>
            <a:fld id="{80AD4DC5-47FE-4B4F-A5BB-9DD8E842B149}"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67798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3DE3B1-2912-49FE-BB79-7E7646AE5949}" type="datetime1">
              <a:rPr lang="en-US" smtClean="0"/>
              <a:t>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dirty="0"/>
          </a:p>
        </p:txBody>
      </p:sp>
    </p:spTree>
    <p:extLst>
      <p:ext uri="{BB962C8B-B14F-4D97-AF65-F5344CB8AC3E}">
        <p14:creationId xmlns:p14="http://schemas.microsoft.com/office/powerpoint/2010/main" val="221707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EFEBC8C2-3B4E-4CCB-98A0-863B579303AD}"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5742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1A11A80B-2626-46CD-8F0F-53A28BE64C44}"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92843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4A00F1C2-B994-4C50-8F5B-FD52020F22CE}"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26418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nSpc>
                <a:spcPct val="100000"/>
              </a:lnSpc>
            </a:pPr>
            <a:fld id="{856605D9-BC48-4300-A323-3D45DFF54D86}"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6029048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nSpc>
                <a:spcPct val="100000"/>
              </a:lnSpc>
            </a:pPr>
            <a:fld id="{1BA16E47-E56F-4F08-9A93-7C44C964169E}"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48044423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14" r:id="rId13"/>
  </p:sldLayoutIdLst>
  <p:hf hdr="0" ftr="0" dt="0"/>
  <p:txStyles>
    <p:titleStyle>
      <a:lvl1pPr algn="ctr" defTabSz="457189" rtl="0" eaLnBrk="1" latinLnBrk="0" hangingPunct="1">
        <a:spcBef>
          <a:spcPct val="0"/>
        </a:spcBef>
        <a:buNone/>
        <a:defRPr sz="4400" kern="1200">
          <a:solidFill>
            <a:schemeClr val="tx1"/>
          </a:solidFill>
          <a:latin typeface="Helvetica"/>
          <a:ea typeface="+mj-ea"/>
          <a:cs typeface="Helvetica"/>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Helvetica"/>
          <a:ea typeface="+mn-ea"/>
          <a:cs typeface="Helvetica"/>
        </a:defRPr>
      </a:lvl1pPr>
      <a:lvl2pPr marL="742932" indent="-285744" algn="l" defTabSz="457189" rtl="0" eaLnBrk="1" latinLnBrk="0" hangingPunct="1">
        <a:spcBef>
          <a:spcPct val="20000"/>
        </a:spcBef>
        <a:buFont typeface="Arial"/>
        <a:buChar char="–"/>
        <a:defRPr sz="2800" kern="1200">
          <a:solidFill>
            <a:schemeClr val="tx1"/>
          </a:solidFill>
          <a:latin typeface="Helvetica"/>
          <a:ea typeface="+mn-ea"/>
          <a:cs typeface="Helvetica"/>
        </a:defRPr>
      </a:lvl2pPr>
      <a:lvl3pPr marL="1142971" indent="-228594" algn="l" defTabSz="457189" rtl="0" eaLnBrk="1" latinLnBrk="0" hangingPunct="1">
        <a:spcBef>
          <a:spcPct val="20000"/>
        </a:spcBef>
        <a:buFont typeface="Arial"/>
        <a:buChar char="•"/>
        <a:defRPr sz="2400" kern="1200">
          <a:solidFill>
            <a:schemeClr val="tx1"/>
          </a:solidFill>
          <a:latin typeface="Helvetica"/>
          <a:ea typeface="+mn-ea"/>
          <a:cs typeface="Helvetica"/>
        </a:defRPr>
      </a:lvl3pPr>
      <a:lvl4pPr marL="1600160" indent="-228594" algn="l" defTabSz="457189" rtl="0" eaLnBrk="1" latinLnBrk="0" hangingPunct="1">
        <a:spcBef>
          <a:spcPct val="20000"/>
        </a:spcBef>
        <a:buFont typeface="Arial"/>
        <a:buChar char="–"/>
        <a:defRPr sz="2000" kern="1200">
          <a:solidFill>
            <a:schemeClr val="tx1"/>
          </a:solidFill>
          <a:latin typeface="Helvetica"/>
          <a:ea typeface="+mn-ea"/>
          <a:cs typeface="Helvetica"/>
        </a:defRPr>
      </a:lvl4pPr>
      <a:lvl5pPr marL="2057349" indent="-228594" algn="l" defTabSz="457189" rtl="0" eaLnBrk="1" latinLnBrk="0" hangingPunct="1">
        <a:spcBef>
          <a:spcPct val="20000"/>
        </a:spcBef>
        <a:buFont typeface="Arial"/>
        <a:buChar char="»"/>
        <a:defRPr sz="2000" kern="1200">
          <a:solidFill>
            <a:schemeClr val="tx1"/>
          </a:solidFill>
          <a:latin typeface="Helvetica"/>
          <a:ea typeface="+mn-ea"/>
          <a:cs typeface="Helvetica"/>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nSpc>
                <a:spcPct val="100000"/>
              </a:lnSpc>
            </a:pPr>
            <a:fld id="{C3AA8BF4-2D8F-4D6C-BE8A-3B0C9F81244E}" type="datetime1">
              <a:rPr lang="en-US" sz="1200" b="0" strike="noStrike" spc="-1" smtClean="0">
                <a:solidFill>
                  <a:srgbClr val="8B8B8B"/>
                </a:solidFill>
                <a:uFill>
                  <a:solidFill>
                    <a:srgbClr val="FFFFFF"/>
                  </a:solidFill>
                </a:uFill>
                <a:latin typeface="Calibri"/>
              </a:rPr>
              <a:t>2/6/2020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4822088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hdr="0" ftr="0" dt="0"/>
  <p:txStyles>
    <p:titleStyle>
      <a:lvl1pPr algn="ctr" defTabSz="457189" rtl="0" eaLnBrk="1" latinLnBrk="0" hangingPunct="1">
        <a:spcBef>
          <a:spcPct val="0"/>
        </a:spcBef>
        <a:buNone/>
        <a:defRPr sz="4400" kern="1200">
          <a:solidFill>
            <a:schemeClr val="tx1"/>
          </a:solidFill>
          <a:latin typeface="Helvetica"/>
          <a:ea typeface="+mj-ea"/>
          <a:cs typeface="Helvetica"/>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Helvetica"/>
          <a:ea typeface="+mn-ea"/>
          <a:cs typeface="Helvetica"/>
        </a:defRPr>
      </a:lvl1pPr>
      <a:lvl2pPr marL="742932" indent="-285744" algn="l" defTabSz="457189" rtl="0" eaLnBrk="1" latinLnBrk="0" hangingPunct="1">
        <a:spcBef>
          <a:spcPct val="20000"/>
        </a:spcBef>
        <a:buFont typeface="Arial"/>
        <a:buChar char="–"/>
        <a:defRPr sz="2800" kern="1200">
          <a:solidFill>
            <a:schemeClr val="tx1"/>
          </a:solidFill>
          <a:latin typeface="Helvetica"/>
          <a:ea typeface="+mn-ea"/>
          <a:cs typeface="Helvetica"/>
        </a:defRPr>
      </a:lvl2pPr>
      <a:lvl3pPr marL="1142971" indent="-228594" algn="l" defTabSz="457189" rtl="0" eaLnBrk="1" latinLnBrk="0" hangingPunct="1">
        <a:spcBef>
          <a:spcPct val="20000"/>
        </a:spcBef>
        <a:buFont typeface="Arial"/>
        <a:buChar char="•"/>
        <a:defRPr sz="2400" kern="1200">
          <a:solidFill>
            <a:schemeClr val="tx1"/>
          </a:solidFill>
          <a:latin typeface="Helvetica"/>
          <a:ea typeface="+mn-ea"/>
          <a:cs typeface="Helvetica"/>
        </a:defRPr>
      </a:lvl3pPr>
      <a:lvl4pPr marL="1600160" indent="-228594" algn="l" defTabSz="457189" rtl="0" eaLnBrk="1" latinLnBrk="0" hangingPunct="1">
        <a:spcBef>
          <a:spcPct val="20000"/>
        </a:spcBef>
        <a:buFont typeface="Arial"/>
        <a:buChar char="–"/>
        <a:defRPr sz="2000" kern="1200">
          <a:solidFill>
            <a:schemeClr val="tx1"/>
          </a:solidFill>
          <a:latin typeface="Helvetica"/>
          <a:ea typeface="+mn-ea"/>
          <a:cs typeface="Helvetica"/>
        </a:defRPr>
      </a:lvl4pPr>
      <a:lvl5pPr marL="2057349" indent="-228594" algn="l" defTabSz="457189" rtl="0" eaLnBrk="1" latinLnBrk="0" hangingPunct="1">
        <a:spcBef>
          <a:spcPct val="20000"/>
        </a:spcBef>
        <a:buFont typeface="Arial"/>
        <a:buChar char="»"/>
        <a:defRPr sz="2000" kern="1200">
          <a:solidFill>
            <a:schemeClr val="tx1"/>
          </a:solidFill>
          <a:latin typeface="Helvetica"/>
          <a:ea typeface="+mn-ea"/>
          <a:cs typeface="Helvetica"/>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cs.drexel.edu/~knowak/cs265_fall_2009/Python_Classes_nb.ppt"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www.cs.drexel.edu/~knowak/cs265_fall_2009/Python_Classes_nb.ppt"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hyperlink" Target="http://pandas.pydata.org/" TargetMode="External"/><Relationship Id="rId2" Type="http://schemas.openxmlformats.org/officeDocument/2006/relationships/hyperlink" Target="http://www.numpy.org/" TargetMode="External"/><Relationship Id="rId1" Type="http://schemas.openxmlformats.org/officeDocument/2006/relationships/slideLayout" Target="../slideLayouts/slideLayout13.xml"/><Relationship Id="rId5" Type="http://schemas.openxmlformats.org/officeDocument/2006/relationships/hyperlink" Target="http://scikit-learn.org/stable/" TargetMode="External"/><Relationship Id="rId4" Type="http://schemas.openxmlformats.org/officeDocument/2006/relationships/hyperlink" Target="http://matplotlib.org/"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6.JPG"/></Relationships>
</file>

<file path=ppt/slides/_rels/slide4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5" Type="http://schemas.openxmlformats.org/officeDocument/2006/relationships/image" Target="../media/image24.jpg"/><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g"/></Relationships>
</file>

<file path=ppt/slides/_rels/slide47.xml.rels><?xml version="1.0" encoding="UTF-8" standalone="yes"?>
<Relationships xmlns="http://schemas.openxmlformats.org/package/2006/relationships"><Relationship Id="rId2" Type="http://schemas.openxmlformats.org/officeDocument/2006/relationships/hyperlink" Target="https://docs.scipy.org/doc/numpy/reference/generated/numpy.where.html" TargetMode="Externa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3.xml"/></Relationships>
</file>

<file path=ppt/slides/_rels/slide5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4.xml"/></Relationships>
</file>

<file path=ppt/slides/_rels/slide5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5.xml"/><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6.xml"/></Relationships>
</file>

<file path=ppt/slides/_rels/slide5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7.xml"/><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8.xml"/></Relationships>
</file>

<file path=ppt/slides/_rels/slide5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g"/><Relationship Id="rId7" Type="http://schemas.openxmlformats.org/officeDocument/2006/relationships/image" Target="../media/image39.png"/><Relationship Id="rId2" Type="http://schemas.openxmlformats.org/officeDocument/2006/relationships/slideLayout" Target="../slideLayouts/slideLayout37.xml"/><Relationship Id="rId1" Type="http://schemas.openxmlformats.org/officeDocument/2006/relationships/themeOverride" Target="../theme/themeOverride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5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8.xml"/><Relationship Id="rId1" Type="http://schemas.openxmlformats.org/officeDocument/2006/relationships/themeOverride" Target="../theme/themeOverride10.xml"/><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11.xml"/><Relationship Id="rId4" Type="http://schemas.openxmlformats.org/officeDocument/2006/relationships/image" Target="../media/image43.png"/></Relationships>
</file>

<file path=ppt/slides/_rels/slide6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6.xml"/><Relationship Id="rId1" Type="http://schemas.openxmlformats.org/officeDocument/2006/relationships/themeOverride" Target="../theme/themeOverride12.xml"/><Relationship Id="rId4" Type="http://schemas.openxmlformats.org/officeDocument/2006/relationships/image" Target="../media/image44.png"/></Relationships>
</file>

<file path=ppt/slides/_rels/slide6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13.xml"/><Relationship Id="rId4" Type="http://schemas.openxmlformats.org/officeDocument/2006/relationships/image" Target="../media/image45.png"/></Relationships>
</file>

<file path=ppt/slides/_rels/slide6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14.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1.xml"/></Relationships>
</file>

<file path=ppt/slides/_rels/slide66.xml.rels><?xml version="1.0" encoding="UTF-8" standalone="yes"?>
<Relationships xmlns="http://schemas.openxmlformats.org/package/2006/relationships"><Relationship Id="rId8" Type="http://schemas.openxmlformats.org/officeDocument/2006/relationships/hyperlink" Target="https://www.learnpython.org/" TargetMode="External"/><Relationship Id="rId3" Type="http://schemas.openxmlformats.org/officeDocument/2006/relationships/image" Target="../media/image2.jpg"/><Relationship Id="rId7" Type="http://schemas.openxmlformats.org/officeDocument/2006/relationships/hyperlink" Target="https://www.slideshare.net/milkers/beautiful-soup?qid=64c9989d-94f7-4811-b310-2cd7cfcb272e&amp;v=&amp;b=&amp;from_search=6" TargetMode="External"/><Relationship Id="rId2" Type="http://schemas.openxmlformats.org/officeDocument/2006/relationships/slideLayout" Target="../slideLayouts/slideLayout31.xml"/><Relationship Id="rId1" Type="http://schemas.openxmlformats.org/officeDocument/2006/relationships/themeOverride" Target="../theme/themeOverride15.xml"/><Relationship Id="rId6" Type="http://schemas.openxmlformats.org/officeDocument/2006/relationships/hyperlink" Target="http://www.w3resource.com/python-exercises/" TargetMode="External"/><Relationship Id="rId5" Type="http://schemas.openxmlformats.org/officeDocument/2006/relationships/hyperlink" Target="https://beautiful-soup-4.readthedocs.io/en/latest/" TargetMode="External"/><Relationship Id="rId4" Type="http://schemas.openxmlformats.org/officeDocument/2006/relationships/hyperlink" Target="https://github.com/saria85/PythonProgramming-summer2017"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7446" y="2426189"/>
            <a:ext cx="8845062" cy="1187449"/>
          </a:xfrm>
        </p:spPr>
        <p:txBody>
          <a:bodyPr>
            <a:normAutofit/>
          </a:bodyPr>
          <a:lstStyle/>
          <a:p>
            <a:r>
              <a:rPr lang="en-US" sz="4400" dirty="0">
                <a:latin typeface="Georgia" panose="02040502050405020303" pitchFamily="18" charset="0"/>
              </a:rPr>
              <a:t>Python Programming</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186" y="325520"/>
            <a:ext cx="4690045" cy="158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5" name="Rectangle 2"/>
          <p:cNvSpPr txBox="1">
            <a:spLocks noChangeArrowheads="1"/>
          </p:cNvSpPr>
          <p:nvPr/>
        </p:nvSpPr>
        <p:spPr>
          <a:xfrm>
            <a:off x="1041563" y="3854694"/>
            <a:ext cx="10464800" cy="1130300"/>
          </a:xfrm>
          <a:prstGeom prst="rect">
            <a:avLst/>
          </a:prstGeom>
          <a:ln/>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pPr lvl="0"/>
            <a:r>
              <a:rPr lang="en-US" altLang="en-US" sz="2400" dirty="0">
                <a:solidFill>
                  <a:prstClr val="white"/>
                </a:solidFill>
                <a:latin typeface="Georgia" panose="02040502050405020303" pitchFamily="18" charset="0"/>
              </a:rPr>
              <a:t>Classes and Web Scraping</a:t>
            </a:r>
            <a:endParaRPr kumimoji="0" lang="en-US" altLang="en-US" sz="2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sp>
        <p:nvSpPr>
          <p:cNvPr id="2" name="Slide Number Placeholder 1">
            <a:extLst>
              <a:ext uri="{FF2B5EF4-FFF2-40B4-BE49-F238E27FC236}">
                <a16:creationId xmlns:a16="http://schemas.microsoft.com/office/drawing/2014/main" id="{8C53D98B-4839-4E64-B511-F6ACE9F426CB}"/>
              </a:ext>
            </a:extLst>
          </p:cNvPr>
          <p:cNvSpPr>
            <a:spLocks noGrp="1"/>
          </p:cNvSpPr>
          <p:nvPr>
            <p:ph type="sldNum" sz="quarter" idx="12"/>
          </p:nvPr>
        </p:nvSpPr>
        <p:spPr>
          <a:xfrm>
            <a:off x="8737600" y="6356351"/>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F859ED-F81E-4A6A-B729-75E2BCBE24B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65287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en-US" dirty="0">
                <a:ea typeface="ＭＳ Ｐゴシック" panose="020B0600070205080204" pitchFamily="34" charset="-128"/>
              </a:rPr>
              <a:t>Self</a:t>
            </a:r>
          </a:p>
        </p:txBody>
      </p:sp>
      <p:sp>
        <p:nvSpPr>
          <p:cNvPr id="39939" name="Rectangle 3"/>
          <p:cNvSpPr>
            <a:spLocks noGrp="1" noChangeArrowheads="1"/>
          </p:cNvSpPr>
          <p:nvPr>
            <p:ph type="body" idx="1"/>
          </p:nvPr>
        </p:nvSpPr>
        <p:spPr>
          <a:xfrm>
            <a:off x="609600" y="1362078"/>
            <a:ext cx="11072368" cy="4876800"/>
          </a:xfrm>
        </p:spPr>
        <p:txBody>
          <a:bodyPr/>
          <a:lstStyle/>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The first argument of every method is a reference to the current instance of the class</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By convention, we name this argument </a:t>
            </a:r>
            <a:r>
              <a:rPr lang="en-US" altLang="en-US" sz="2800" b="1"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self</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In __</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__, </a:t>
            </a:r>
            <a:r>
              <a:rPr lang="en-US" altLang="en-US" sz="28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self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refers to the object currently being created; so, in other class methods, it refers to the instance whose method was called </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Similar to the keyword </a:t>
            </a:r>
            <a:r>
              <a:rPr lang="en-US" altLang="en-US" sz="28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this</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in Java or C++</a:t>
            </a:r>
          </a:p>
        </p:txBody>
      </p:sp>
      <p:sp>
        <p:nvSpPr>
          <p:cNvPr id="2" name="Footer Placeholder 1"/>
          <p:cNvSpPr>
            <a:spLocks noGrp="1"/>
          </p:cNvSpPr>
          <p:nvPr>
            <p:ph type="ftr" sz="quarter" idx="11"/>
          </p:nvPr>
        </p:nvSpPr>
        <p:spPr/>
        <p:txBody>
          <a:bodyPr/>
          <a:lstStyle/>
          <a:p>
            <a:r>
              <a:rPr lang="en-US"/>
              <a:t>https://www.csee.umbc.edu/courses/691p/notes/python/python3.ppt</a:t>
            </a:r>
          </a:p>
        </p:txBody>
      </p:sp>
    </p:spTree>
    <p:extLst>
      <p:ext uri="{BB962C8B-B14F-4D97-AF65-F5344CB8AC3E}">
        <p14:creationId xmlns:p14="http://schemas.microsoft.com/office/powerpoint/2010/main" val="2944214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en-US" dirty="0">
                <a:ea typeface="ＭＳ Ｐゴシック" panose="020B0600070205080204" pitchFamily="34" charset="-128"/>
              </a:rPr>
              <a:t>Self</a:t>
            </a:r>
          </a:p>
        </p:txBody>
      </p:sp>
      <p:sp>
        <p:nvSpPr>
          <p:cNvPr id="41987" name="Rectangle 3"/>
          <p:cNvSpPr>
            <a:spLocks noGrp="1" noChangeArrowheads="1"/>
          </p:cNvSpPr>
          <p:nvPr>
            <p:ph type="body" idx="1"/>
          </p:nvPr>
        </p:nvSpPr>
        <p:spPr/>
        <p:txBody>
          <a:bodyPr/>
          <a:lstStyle/>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Although you must specify </a:t>
            </a:r>
            <a:r>
              <a:rPr lang="en-US" altLang="en-US" sz="28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self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explicitly when </a:t>
            </a:r>
            <a:r>
              <a:rPr lang="en-US" altLang="en-US" sz="2800" i="1" u="sng" dirty="0">
                <a:latin typeface="Times New Roman" panose="02020603050405020304" pitchFamily="18" charset="0"/>
                <a:ea typeface="ＭＳ Ｐゴシック" panose="020B0600070205080204" pitchFamily="34" charset="-128"/>
                <a:cs typeface="Times New Roman" panose="02020603050405020304" pitchFamily="18" charset="0"/>
              </a:rPr>
              <a:t>defining</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the method, you don’t include it when </a:t>
            </a:r>
            <a:r>
              <a:rPr lang="en-US" altLang="en-US" sz="2800" i="1" u="sng" dirty="0">
                <a:latin typeface="Times New Roman" panose="02020603050405020304" pitchFamily="18" charset="0"/>
                <a:ea typeface="ＭＳ Ｐゴシック" panose="020B0600070205080204" pitchFamily="34" charset="-128"/>
                <a:cs typeface="Times New Roman" panose="02020603050405020304" pitchFamily="18" charset="0"/>
              </a:rPr>
              <a:t>calling</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the method. </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Python passes it for you automatically</a:t>
            </a:r>
          </a:p>
          <a:p>
            <a:endPar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endParaRPr>
          </a:p>
          <a:p>
            <a:pPr>
              <a:buFont typeface="Symbol" panose="05050102010706020507" pitchFamily="18" charset="2"/>
              <a:buNone/>
            </a:pPr>
            <a:endParaRPr lang="en-US" altLang="en-US" sz="1400" dirty="0">
              <a:latin typeface="Times New Roman" panose="02020603050405020304" pitchFamily="18" charset="0"/>
              <a:ea typeface="ＭＳ Ｐゴシック" panose="020B0600070205080204" pitchFamily="34" charset="-128"/>
              <a:cs typeface="Times New Roman" panose="02020603050405020304" pitchFamily="18" charset="0"/>
            </a:endParaRPr>
          </a:p>
          <a:p>
            <a:pPr>
              <a:buFont typeface="Symbol" panose="05050102010706020507" pitchFamily="18" charset="2"/>
              <a:buNone/>
            </a:pPr>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Defining a method:			            Calling a method:</a:t>
            </a:r>
          </a:p>
          <a:p>
            <a:pPr>
              <a:buFont typeface="Symbol" panose="05050102010706020507" pitchFamily="18" charset="2"/>
              <a:buNone/>
            </a:pPr>
            <a:r>
              <a:rPr lang="en-US" altLang="en-US" sz="1800" i="1" dirty="0">
                <a:latin typeface="Times New Roman" panose="02020603050405020304" pitchFamily="18" charset="0"/>
                <a:ea typeface="ＭＳ Ｐゴシック" panose="020B0600070205080204" pitchFamily="34" charset="-128"/>
                <a:cs typeface="Times New Roman" panose="02020603050405020304" pitchFamily="18" charset="0"/>
              </a:rPr>
              <a:t>(this code inside a class definition.)</a:t>
            </a:r>
          </a:p>
          <a:p>
            <a:pPr>
              <a:buFont typeface="Symbol" panose="05050102010706020507" pitchFamily="18" charset="2"/>
              <a:buNone/>
            </a:pPr>
            <a:endParaRPr lang="en-US" altLang="en-US" sz="1000" i="1" dirty="0">
              <a:latin typeface="Times New Roman" panose="02020603050405020304" pitchFamily="18" charset="0"/>
              <a:ea typeface="ＭＳ Ｐゴシック" panose="020B0600070205080204" pitchFamily="34" charset="-128"/>
              <a:cs typeface="Times New Roman" panose="02020603050405020304" pitchFamily="18" charset="0"/>
            </a:endParaRPr>
          </a:p>
          <a:p>
            <a:pPr>
              <a:buFont typeface="Symbol" panose="05050102010706020507" pitchFamily="18" charset="2"/>
              <a:buNone/>
            </a:pPr>
            <a:r>
              <a:rPr lang="en-US" altLang="en-US" sz="1800" dirty="0" err="1">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def</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set_age</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(self, </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num</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a:solidFill>
                  <a:srgbClr val="660066"/>
                </a:solidFill>
                <a:latin typeface="Times New Roman" panose="02020603050405020304" pitchFamily="18" charset="0"/>
                <a:ea typeface="ＭＳ Ｐゴシック" panose="020B0600070205080204" pitchFamily="34" charset="-128"/>
                <a:cs typeface="Times New Roman" panose="02020603050405020304" pitchFamily="18" charset="0"/>
              </a:rPr>
              <a:t>&gt;&gt;&gt;</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x.set_age</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(23)</a:t>
            </a: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self.age</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 </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num</a:t>
            </a: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41988" name="Line 4"/>
          <p:cNvSpPr>
            <a:spLocks noChangeShapeType="1"/>
          </p:cNvSpPr>
          <p:nvPr/>
        </p:nvSpPr>
        <p:spPr bwMode="auto">
          <a:xfrm>
            <a:off x="4215384" y="3947160"/>
            <a:ext cx="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t>https://www.csee.umbc.edu/courses/691p/notes/python/python3.ppt</a:t>
            </a:r>
          </a:p>
        </p:txBody>
      </p:sp>
    </p:spTree>
    <p:extLst>
      <p:ext uri="{BB962C8B-B14F-4D97-AF65-F5344CB8AC3E}">
        <p14:creationId xmlns:p14="http://schemas.microsoft.com/office/powerpoint/2010/main" val="2321152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en-US" sz="3200" dirty="0">
                <a:ea typeface="ＭＳ Ｐゴシック" panose="020B0600070205080204" pitchFamily="34" charset="-128"/>
              </a:rPr>
              <a:t>Deleting instances: No Need to “free”</a:t>
            </a:r>
          </a:p>
        </p:txBody>
      </p:sp>
      <p:sp>
        <p:nvSpPr>
          <p:cNvPr id="44035" name="Rectangle 3"/>
          <p:cNvSpPr>
            <a:spLocks noGrp="1" noChangeArrowheads="1"/>
          </p:cNvSpPr>
          <p:nvPr>
            <p:ph type="body" idx="1"/>
          </p:nvPr>
        </p:nvSpPr>
        <p:spPr>
          <a:xfrm>
            <a:off x="128015" y="1524000"/>
            <a:ext cx="10972799" cy="4876800"/>
          </a:xfrm>
        </p:spPr>
        <p:txBody>
          <a:bodyPr/>
          <a:lstStyle/>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When you </a:t>
            </a:r>
            <a:r>
              <a:rPr lang="en-US" altLang="en-US" sz="28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are done with an object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you don’t have to </a:t>
            </a:r>
            <a:r>
              <a:rPr lang="en-US" altLang="en-US" sz="28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delete</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or </a:t>
            </a:r>
            <a:r>
              <a:rPr lang="en-US" altLang="en-US" sz="28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free</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it </a:t>
            </a:r>
            <a:r>
              <a:rPr lang="en-US" altLang="en-US" sz="28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explicitly</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Python has automatic </a:t>
            </a:r>
            <a:r>
              <a:rPr lang="en-US" altLang="en-US" sz="28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garbage collection</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Python will automatically detect when all of the </a:t>
            </a:r>
            <a:r>
              <a:rPr lang="en-US" altLang="en-US" sz="28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references</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to a piece of </a:t>
            </a:r>
            <a:r>
              <a:rPr lang="en-US" altLang="en-US" sz="28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memory</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have gone out of scope and automatically frees that memory.</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Generally works well, few memory leaks </a:t>
            </a:r>
          </a:p>
        </p:txBody>
      </p:sp>
    </p:spTree>
    <p:extLst>
      <p:ext uri="{BB962C8B-B14F-4D97-AF65-F5344CB8AC3E}">
        <p14:creationId xmlns:p14="http://schemas.microsoft.com/office/powerpoint/2010/main" val="436287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en-US" dirty="0">
                <a:ea typeface="ＭＳ Ｐゴシック" panose="020B0600070205080204" pitchFamily="34" charset="-128"/>
              </a:rPr>
              <a:t>Definition of student</a:t>
            </a:r>
          </a:p>
        </p:txBody>
      </p:sp>
      <p:sp>
        <p:nvSpPr>
          <p:cNvPr id="48131" name="Rectangle 3"/>
          <p:cNvSpPr>
            <a:spLocks noGrp="1" noChangeArrowheads="1"/>
          </p:cNvSpPr>
          <p:nvPr>
            <p:ph type="body" idx="1"/>
          </p:nvPr>
        </p:nvSpPr>
        <p:spPr>
          <a:xfrm>
            <a:off x="2209800" y="1676400"/>
            <a:ext cx="7772400" cy="3962400"/>
          </a:xfrm>
        </p:spPr>
        <p:txBody>
          <a:bodyPr/>
          <a:lstStyle/>
          <a:p>
            <a:pPr>
              <a:buFont typeface="Symbol" panose="05050102010706020507" pitchFamily="18" charset="2"/>
              <a:buNone/>
            </a:pPr>
            <a:r>
              <a:rPr lang="en-US" altLang="en-US" sz="2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class</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student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a:solidFill>
                  <a:srgbClr val="008000"/>
                </a:solidFill>
                <a:latin typeface="Times New Roman" panose="02020603050405020304" pitchFamily="18" charset="0"/>
                <a:ea typeface="ＭＳ Ｐゴシック" panose="020B0600070205080204" pitchFamily="34" charset="-128"/>
                <a:cs typeface="Times New Roman" panose="02020603050405020304" pitchFamily="18" charset="0"/>
              </a:rPr>
              <a:t>“““A class representing a student ”””</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def</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28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2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self,n,a</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self.full_name</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 n</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self.age</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 a</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def</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get_age</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(self):</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return</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self.age</a:t>
            </a:r>
            <a:endPar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a:t>https://www.csee.umbc.edu/courses/691p/notes/python/python3.ppt</a:t>
            </a:r>
          </a:p>
        </p:txBody>
      </p:sp>
    </p:spTree>
    <p:extLst>
      <p:ext uri="{BB962C8B-B14F-4D97-AF65-F5344CB8AC3E}">
        <p14:creationId xmlns:p14="http://schemas.microsoft.com/office/powerpoint/2010/main" val="220326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en-US" dirty="0">
                <a:ea typeface="ＭＳ Ｐゴシック" panose="020B0600070205080204" pitchFamily="34" charset="-128"/>
              </a:rPr>
              <a:t>Syntax for Access</a:t>
            </a:r>
          </a:p>
        </p:txBody>
      </p:sp>
      <p:sp>
        <p:nvSpPr>
          <p:cNvPr id="50179" name="Rectangle 3"/>
          <p:cNvSpPr>
            <a:spLocks noGrp="1" noChangeArrowheads="1"/>
          </p:cNvSpPr>
          <p:nvPr>
            <p:ph type="body" idx="1"/>
          </p:nvPr>
        </p:nvSpPr>
        <p:spPr>
          <a:xfrm>
            <a:off x="2209800" y="1676400"/>
            <a:ext cx="7772400" cy="4191000"/>
          </a:xfrm>
        </p:spPr>
        <p:txBody>
          <a:bodyPr/>
          <a:lstStyle/>
          <a:p>
            <a:pPr>
              <a:buFont typeface="Symbol" panose="05050102010706020507" pitchFamily="18" charset="2"/>
              <a:buNone/>
            </a:pPr>
            <a:r>
              <a:rPr lang="en-US" altLang="en-US" sz="2800" dirty="0">
                <a:solidFill>
                  <a:srgbClr val="660066"/>
                </a:solidFill>
                <a:latin typeface="Times New Roman" panose="02020603050405020304" pitchFamily="18" charset="0"/>
                <a:ea typeface="ＭＳ Ｐゴシック" panose="020B0600070205080204" pitchFamily="34" charset="-128"/>
                <a:cs typeface="Times New Roman" panose="02020603050405020304" pitchFamily="18" charset="0"/>
              </a:rPr>
              <a:t>&gt;&gt;&gt;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f = student(</a:t>
            </a:r>
            <a:r>
              <a:rPr lang="en-US" altLang="en-US" sz="2800" dirty="0">
                <a:solidFill>
                  <a:srgbClr val="008000"/>
                </a:solidFill>
                <a:latin typeface="Times New Roman" panose="02020603050405020304" pitchFamily="18" charset="0"/>
                <a:ea typeface="ＭＳ Ｐゴシック" panose="020B0600070205080204" pitchFamily="34" charset="-128"/>
                <a:cs typeface="Times New Roman" panose="02020603050405020304" pitchFamily="18" charset="0"/>
              </a:rPr>
              <a:t>“Bob Smith”</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23)</a:t>
            </a:r>
          </a:p>
          <a:p>
            <a:pPr>
              <a:buFont typeface="Symbol" panose="05050102010706020507" pitchFamily="18" charset="2"/>
              <a:buNone/>
            </a:pPr>
            <a:endPar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endParaRPr>
          </a:p>
          <a:p>
            <a:pPr>
              <a:buFont typeface="Symbol" panose="05050102010706020507" pitchFamily="18" charset="2"/>
              <a:buNone/>
            </a:pPr>
            <a:r>
              <a:rPr lang="en-US" altLang="en-US" sz="2800" dirty="0">
                <a:solidFill>
                  <a:srgbClr val="660066"/>
                </a:solidFill>
                <a:latin typeface="Times New Roman" panose="02020603050405020304" pitchFamily="18" charset="0"/>
                <a:ea typeface="ＭＳ Ｐゴシック" panose="020B0600070205080204" pitchFamily="34" charset="-128"/>
                <a:cs typeface="Times New Roman" panose="02020603050405020304" pitchFamily="18" charset="0"/>
              </a:rPr>
              <a:t>&gt;&gt;&gt;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f.full_name</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 Access attribute</a:t>
            </a:r>
          </a:p>
          <a:p>
            <a:pPr>
              <a:buFont typeface="Symbol" panose="05050102010706020507" pitchFamily="18" charset="2"/>
              <a:buNone/>
            </a:pPr>
            <a:r>
              <a:rPr lang="en-US" altLang="en-US" sz="2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“Bob Smith”</a:t>
            </a:r>
          </a:p>
          <a:p>
            <a:pPr>
              <a:buFont typeface="Symbol" panose="05050102010706020507" pitchFamily="18" charset="2"/>
              <a:buNone/>
            </a:pPr>
            <a:endParaRPr lang="en-US" altLang="en-US" sz="2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buFont typeface="Symbol" panose="05050102010706020507" pitchFamily="18" charset="2"/>
              <a:buNone/>
            </a:pPr>
            <a:r>
              <a:rPr lang="en-US" altLang="en-US" sz="2800" dirty="0">
                <a:solidFill>
                  <a:srgbClr val="660066"/>
                </a:solidFill>
                <a:latin typeface="Times New Roman" panose="02020603050405020304" pitchFamily="18" charset="0"/>
                <a:ea typeface="ＭＳ Ｐゴシック" panose="020B0600070205080204" pitchFamily="34" charset="-128"/>
                <a:cs typeface="Times New Roman" panose="02020603050405020304" pitchFamily="18" charset="0"/>
              </a:rPr>
              <a:t>&gt;&gt;&gt;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f.get_age</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 Access a method</a:t>
            </a:r>
          </a:p>
          <a:p>
            <a:pPr>
              <a:buFont typeface="Symbol" panose="05050102010706020507" pitchFamily="18" charset="2"/>
              <a:buNone/>
            </a:pPr>
            <a:r>
              <a:rPr lang="en-US" altLang="en-US" sz="2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23</a:t>
            </a:r>
          </a:p>
        </p:txBody>
      </p:sp>
      <p:sp>
        <p:nvSpPr>
          <p:cNvPr id="2" name="Footer Placeholder 1"/>
          <p:cNvSpPr>
            <a:spLocks noGrp="1"/>
          </p:cNvSpPr>
          <p:nvPr>
            <p:ph type="ftr" sz="quarter" idx="11"/>
          </p:nvPr>
        </p:nvSpPr>
        <p:spPr/>
        <p:txBody>
          <a:bodyPr/>
          <a:lstStyle/>
          <a:p>
            <a:r>
              <a:rPr lang="en-US"/>
              <a:t>https://www.csee.umbc.edu/courses/691p/notes/python/python3.ppt</a:t>
            </a:r>
          </a:p>
        </p:txBody>
      </p:sp>
    </p:spTree>
    <p:extLst>
      <p:ext uri="{BB962C8B-B14F-4D97-AF65-F5344CB8AC3E}">
        <p14:creationId xmlns:p14="http://schemas.microsoft.com/office/powerpoint/2010/main" val="1673100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609600" y="274639"/>
            <a:ext cx="10972800" cy="822641"/>
          </a:xfrm>
        </p:spPr>
        <p:txBody>
          <a:bodyPr/>
          <a:lstStyle/>
          <a:p>
            <a:r>
              <a:rPr lang="en-US" altLang="en-US" dirty="0">
                <a:ea typeface="ＭＳ Ｐゴシック" panose="020B0600070205080204" pitchFamily="34" charset="-128"/>
              </a:rPr>
              <a:t>Two Kinds of Attributes</a:t>
            </a:r>
          </a:p>
        </p:txBody>
      </p:sp>
      <p:sp>
        <p:nvSpPr>
          <p:cNvPr id="60419" name="Rectangle 3"/>
          <p:cNvSpPr>
            <a:spLocks noGrp="1" noChangeArrowheads="1"/>
          </p:cNvSpPr>
          <p:nvPr>
            <p:ph type="body" idx="1"/>
          </p:nvPr>
        </p:nvSpPr>
        <p:spPr>
          <a:xfrm>
            <a:off x="256032" y="1295400"/>
            <a:ext cx="11823192" cy="5334000"/>
          </a:xfrm>
        </p:spPr>
        <p:txBody>
          <a:bodyPr>
            <a:normAutofit/>
          </a:bodyPr>
          <a:lstStyle/>
          <a:p>
            <a:pPr>
              <a:lnSpc>
                <a:spcPct val="80000"/>
              </a:lnSpc>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The </a:t>
            </a:r>
            <a:r>
              <a:rPr lang="en-US" altLang="en-US" sz="26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non-method</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 data stored by objects are called attributes  </a:t>
            </a:r>
          </a:p>
          <a:p>
            <a:pPr>
              <a:lnSpc>
                <a:spcPct val="80000"/>
              </a:lnSpc>
            </a:pPr>
            <a:r>
              <a:rPr lang="en-US" altLang="en-US" sz="26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Data </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attributes</a:t>
            </a:r>
          </a:p>
          <a:p>
            <a:pPr lvl="1">
              <a:lnSpc>
                <a:spcPct val="80000"/>
              </a:lnSpc>
            </a:pPr>
            <a:r>
              <a:rPr lang="en-US" altLang="en-US" sz="26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Variable</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 owned by a </a:t>
            </a:r>
            <a:r>
              <a:rPr lang="en-US" altLang="en-US" sz="26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particular instance </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of a class</a:t>
            </a:r>
          </a:p>
          <a:p>
            <a:pPr lvl="1">
              <a:lnSpc>
                <a:spcPct val="80000"/>
              </a:lnSpc>
            </a:pPr>
            <a:r>
              <a:rPr lang="en-US" altLang="en-US" sz="26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Each instance </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has its own value for it</a:t>
            </a:r>
          </a:p>
          <a:p>
            <a:pPr lvl="1">
              <a:lnSpc>
                <a:spcPct val="80000"/>
              </a:lnSpc>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These are the most common kind of attribute</a:t>
            </a:r>
          </a:p>
          <a:p>
            <a:pPr>
              <a:lnSpc>
                <a:spcPct val="80000"/>
              </a:lnSpc>
            </a:pPr>
            <a:r>
              <a:rPr lang="en-US" altLang="en-US" sz="26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Class </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attributes</a:t>
            </a:r>
          </a:p>
          <a:p>
            <a:pPr lvl="1">
              <a:lnSpc>
                <a:spcPct val="80000"/>
              </a:lnSpc>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Owned by the </a:t>
            </a:r>
            <a:r>
              <a:rPr lang="en-US" altLang="en-US" sz="26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class as a whole</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  </a:t>
            </a:r>
          </a:p>
          <a:p>
            <a:pPr lvl="1">
              <a:lnSpc>
                <a:spcPct val="80000"/>
              </a:lnSpc>
            </a:pPr>
            <a:r>
              <a:rPr lang="en-US" altLang="en-US" sz="26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All class instances share the same value for it</a:t>
            </a:r>
          </a:p>
          <a:p>
            <a:pPr lvl="1">
              <a:lnSpc>
                <a:spcPct val="80000"/>
              </a:lnSpc>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Called “</a:t>
            </a:r>
            <a:r>
              <a:rPr lang="en-US" altLang="en-US" sz="26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static</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 variables in some languages  </a:t>
            </a:r>
          </a:p>
          <a:p>
            <a:pPr lvl="1">
              <a:lnSpc>
                <a:spcPct val="80000"/>
              </a:lnSpc>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Good for (1) class-wide constants and (2) building counter of how many instances of the class have been made</a:t>
            </a:r>
          </a:p>
        </p:txBody>
      </p:sp>
    </p:spTree>
    <p:extLst>
      <p:ext uri="{BB962C8B-B14F-4D97-AF65-F5344CB8AC3E}">
        <p14:creationId xmlns:p14="http://schemas.microsoft.com/office/powerpoint/2010/main" val="1787655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en-US" dirty="0">
                <a:ea typeface="ＭＳ Ｐゴシック" panose="020B0600070205080204" pitchFamily="34" charset="-128"/>
              </a:rPr>
              <a:t>Data Attributes</a:t>
            </a:r>
          </a:p>
        </p:txBody>
      </p:sp>
      <p:sp>
        <p:nvSpPr>
          <p:cNvPr id="62467" name="Rectangle 3"/>
          <p:cNvSpPr>
            <a:spLocks noGrp="1" noChangeArrowheads="1"/>
          </p:cNvSpPr>
          <p:nvPr>
            <p:ph type="body" idx="1"/>
          </p:nvPr>
        </p:nvSpPr>
        <p:spPr/>
        <p:txBody>
          <a:bodyPr>
            <a:normAutofit/>
          </a:bodyPr>
          <a:lstStyle/>
          <a:p>
            <a:pPr>
              <a:lnSpc>
                <a:spcPct val="90000"/>
              </a:lnSpc>
            </a:pP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Data attributes are created and initialized by an __</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__() method.</a:t>
            </a:r>
          </a:p>
          <a:p>
            <a:pPr lvl="1">
              <a:lnSpc>
                <a:spcPct val="90000"/>
              </a:lnSpc>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Simply assigning to a name creates the attribute</a:t>
            </a:r>
          </a:p>
          <a:p>
            <a:pPr lvl="1">
              <a:lnSpc>
                <a:spcPct val="90000"/>
              </a:lnSpc>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Inside the class, refer to data attributes using </a:t>
            </a:r>
            <a:r>
              <a:rPr lang="en-US" altLang="en-US" sz="2400" b="1" dirty="0">
                <a:latin typeface="Times New Roman" panose="02020603050405020304" pitchFamily="18" charset="0"/>
                <a:ea typeface="ＭＳ Ｐゴシック" panose="020B0600070205080204" pitchFamily="34" charset="-128"/>
                <a:cs typeface="Times New Roman" panose="02020603050405020304" pitchFamily="18" charset="0"/>
              </a:rPr>
              <a:t>self</a:t>
            </a:r>
            <a:endPar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endParaRPr>
          </a:p>
          <a:p>
            <a:pPr lvl="2">
              <a:lnSpc>
                <a:spcPct val="90000"/>
              </a:lnSpc>
            </a:pP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for example, </a:t>
            </a:r>
            <a:r>
              <a:rPr lang="en-US" altLang="en-US" sz="2800" b="1" dirty="0" err="1">
                <a:latin typeface="Times New Roman" panose="02020603050405020304" pitchFamily="18" charset="0"/>
                <a:ea typeface="ＭＳ Ｐゴシック" panose="020B0600070205080204" pitchFamily="34" charset="-128"/>
                <a:cs typeface="Times New Roman" panose="02020603050405020304" pitchFamily="18" charset="0"/>
              </a:rPr>
              <a:t>self.full_name</a:t>
            </a:r>
            <a:endParaRPr lang="en-US" altLang="en-US" sz="2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90000"/>
              </a:lnSpc>
              <a:buFont typeface="Symbol" panose="05050102010706020507" pitchFamily="18" charset="2"/>
              <a:buNone/>
            </a:pPr>
            <a:r>
              <a:rPr lang="en-US" altLang="en-US" sz="2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class</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teacher</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a:solidFill>
                  <a:srgbClr val="008000"/>
                </a:solidFill>
                <a:latin typeface="Times New Roman" panose="02020603050405020304" pitchFamily="18" charset="0"/>
                <a:ea typeface="ＭＳ Ｐゴシック" panose="020B0600070205080204" pitchFamily="34" charset="-128"/>
                <a:cs typeface="Times New Roman" panose="02020603050405020304" pitchFamily="18" charset="0"/>
              </a:rPr>
              <a:t>“A class representing teachers.”</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err="1">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def</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28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2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self,n</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self.full_name</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 n</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err="1">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def</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print_name</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(self):</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print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self.full_name</a:t>
            </a:r>
            <a:endPar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2171018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dirty="0">
                <a:ea typeface="ＭＳ Ｐゴシック" panose="020B0600070205080204" pitchFamily="34" charset="-128"/>
              </a:rPr>
              <a:t>Class Attributes</a:t>
            </a:r>
          </a:p>
        </p:txBody>
      </p:sp>
      <p:sp>
        <p:nvSpPr>
          <p:cNvPr id="64515" name="Rectangle 3"/>
          <p:cNvSpPr>
            <a:spLocks noGrp="1" noChangeArrowheads="1"/>
          </p:cNvSpPr>
          <p:nvPr>
            <p:ph type="body" idx="1"/>
          </p:nvPr>
        </p:nvSpPr>
        <p:spPr>
          <a:xfrm>
            <a:off x="320040" y="1493837"/>
            <a:ext cx="11987784" cy="5089524"/>
          </a:xfrm>
        </p:spPr>
        <p:txBody>
          <a:bodyPr>
            <a:noAutofit/>
          </a:bodyPr>
          <a:lstStyle/>
          <a:p>
            <a:pPr>
              <a:lnSpc>
                <a:spcPct val="90000"/>
              </a:lnSpc>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Because all instances of a class share one copy of a class attribute, when </a:t>
            </a:r>
            <a:r>
              <a:rPr lang="en-US" altLang="en-US" sz="26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any </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instance changes it, the value is changed for </a:t>
            </a:r>
            <a:r>
              <a:rPr lang="en-US" altLang="en-US" sz="26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all </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instances</a:t>
            </a:r>
          </a:p>
          <a:p>
            <a:pPr>
              <a:lnSpc>
                <a:spcPct val="90000"/>
              </a:lnSpc>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Class attributes are defined </a:t>
            </a:r>
            <a:r>
              <a:rPr lang="en-US" altLang="en-US" sz="26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within </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a class definition and </a:t>
            </a:r>
            <a:r>
              <a:rPr lang="en-US" altLang="en-US" sz="26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outside </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of any method</a:t>
            </a:r>
          </a:p>
          <a:p>
            <a:pPr>
              <a:lnSpc>
                <a:spcPct val="90000"/>
              </a:lnSpc>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Since there is one of these attributes </a:t>
            </a:r>
            <a:r>
              <a:rPr lang="en-US" altLang="en-US" sz="2600" i="1" dirty="0">
                <a:latin typeface="Times New Roman" panose="02020603050405020304" pitchFamily="18" charset="0"/>
                <a:ea typeface="ＭＳ Ｐゴシック" panose="020B0600070205080204" pitchFamily="34" charset="-128"/>
                <a:cs typeface="Times New Roman" panose="02020603050405020304" pitchFamily="18" charset="0"/>
              </a:rPr>
              <a:t>per class</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 and not one </a:t>
            </a:r>
            <a:r>
              <a:rPr lang="en-US" altLang="en-US" sz="2600" i="1" dirty="0">
                <a:latin typeface="Times New Roman" panose="02020603050405020304" pitchFamily="18" charset="0"/>
                <a:ea typeface="ＭＳ Ｐゴシック" panose="020B0600070205080204" pitchFamily="34" charset="-128"/>
                <a:cs typeface="Times New Roman" panose="02020603050405020304" pitchFamily="18" charset="0"/>
              </a:rPr>
              <a:t>per instance</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 they’re accessed via a different notation:</a:t>
            </a:r>
          </a:p>
          <a:p>
            <a:pPr lvl="1">
              <a:lnSpc>
                <a:spcPct val="90000"/>
              </a:lnSpc>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Access class attributes using </a:t>
            </a:r>
            <a:r>
              <a:rPr lang="en-US" altLang="en-US" sz="2600" b="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self.__class__.name</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 notation – </a:t>
            </a:r>
          </a:p>
          <a:p>
            <a:pPr lvl="1">
              <a:lnSpc>
                <a:spcPct val="90000"/>
              </a:lnSpc>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This is just one way to do this &amp; the safest in general</a:t>
            </a:r>
            <a:b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br>
            <a:b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br>
            <a:b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br>
            <a:b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br>
            <a:b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br>
            <a:endPar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64516" name="Text Box 5"/>
          <p:cNvSpPr txBox="1">
            <a:spLocks noChangeArrowheads="1"/>
          </p:cNvSpPr>
          <p:nvPr/>
        </p:nvSpPr>
        <p:spPr bwMode="auto">
          <a:xfrm>
            <a:off x="1949577" y="5017341"/>
            <a:ext cx="846886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20000"/>
              </a:spcBef>
            </a:pPr>
            <a:r>
              <a:rPr lang="en-US" altLang="en-US" sz="2000" b="1" dirty="0">
                <a:solidFill>
                  <a:srgbClr val="FF9933"/>
                </a:solidFill>
                <a:latin typeface="Courier New" panose="02070309020205020404" pitchFamily="49" charset="0"/>
              </a:rPr>
              <a:t>class</a:t>
            </a:r>
            <a:r>
              <a:rPr lang="en-US" altLang="en-US" sz="2000" b="1" dirty="0">
                <a:latin typeface="Courier New" panose="02070309020205020404" pitchFamily="49" charset="0"/>
              </a:rPr>
              <a:t> </a:t>
            </a:r>
            <a:r>
              <a:rPr lang="en-US" altLang="en-US" sz="2000" b="1" dirty="0">
                <a:solidFill>
                  <a:schemeClr val="accent2"/>
                </a:solidFill>
                <a:latin typeface="Courier New" panose="02070309020205020404" pitchFamily="49" charset="0"/>
              </a:rPr>
              <a:t>sample</a:t>
            </a:r>
            <a:r>
              <a:rPr lang="en-US" altLang="en-US" sz="2000" b="1" dirty="0">
                <a:latin typeface="Courier New" panose="02070309020205020404" pitchFamily="49" charset="0"/>
              </a:rPr>
              <a:t>:			&gt;&gt;&gt; a = sample()</a:t>
            </a:r>
            <a:br>
              <a:rPr lang="en-US" altLang="en-US" sz="2000" b="1" dirty="0">
                <a:latin typeface="Courier New" panose="02070309020205020404" pitchFamily="49" charset="0"/>
              </a:rPr>
            </a:br>
            <a:r>
              <a:rPr lang="en-US" altLang="en-US" sz="2000" b="1" dirty="0">
                <a:latin typeface="Courier New" panose="02070309020205020404" pitchFamily="49" charset="0"/>
              </a:rPr>
              <a:t>    x = 23 				&gt;&gt;&gt; </a:t>
            </a:r>
            <a:r>
              <a:rPr lang="en-US" altLang="en-US" sz="2000" b="1" dirty="0" err="1">
                <a:latin typeface="Courier New" panose="02070309020205020404" pitchFamily="49" charset="0"/>
              </a:rPr>
              <a:t>a.increment</a:t>
            </a:r>
            <a:r>
              <a:rPr lang="en-US" altLang="en-US" sz="2000" b="1" dirty="0">
                <a:latin typeface="Courier New" panose="02070309020205020404" pitchFamily="49" charset="0"/>
              </a:rPr>
              <a:t>()</a:t>
            </a:r>
            <a:br>
              <a:rPr lang="en-US" altLang="en-US" sz="2000" b="1" dirty="0">
                <a:latin typeface="Courier New" panose="02070309020205020404" pitchFamily="49" charset="0"/>
              </a:rPr>
            </a:br>
            <a:r>
              <a:rPr lang="en-US" altLang="en-US" sz="2000" b="1" dirty="0">
                <a:latin typeface="Courier New" panose="02070309020205020404" pitchFamily="49" charset="0"/>
              </a:rPr>
              <a:t>   </a:t>
            </a:r>
            <a:r>
              <a:rPr lang="en-US" altLang="en-US" sz="2000" b="1" dirty="0" err="1">
                <a:solidFill>
                  <a:srgbClr val="FF9933"/>
                </a:solidFill>
                <a:latin typeface="Courier New" panose="02070309020205020404" pitchFamily="49" charset="0"/>
              </a:rPr>
              <a:t>def</a:t>
            </a:r>
            <a:r>
              <a:rPr lang="en-US" altLang="en-US" sz="2000" b="1" dirty="0">
                <a:latin typeface="Courier New" panose="02070309020205020404" pitchFamily="49" charset="0"/>
              </a:rPr>
              <a:t> </a:t>
            </a:r>
            <a:r>
              <a:rPr lang="en-US" altLang="en-US" sz="2000" b="1" dirty="0">
                <a:solidFill>
                  <a:schemeClr val="accent2"/>
                </a:solidFill>
                <a:latin typeface="Courier New" panose="02070309020205020404" pitchFamily="49" charset="0"/>
              </a:rPr>
              <a:t>increment</a:t>
            </a:r>
            <a:r>
              <a:rPr lang="en-US" altLang="en-US" sz="2000" b="1" dirty="0">
                <a:latin typeface="Courier New" panose="02070309020205020404" pitchFamily="49" charset="0"/>
              </a:rPr>
              <a:t>(self): 	&gt;&gt;&gt; </a:t>
            </a:r>
            <a:r>
              <a:rPr lang="en-US" altLang="en-US" sz="2000" b="1" dirty="0" err="1">
                <a:latin typeface="Courier New" panose="02070309020205020404" pitchFamily="49" charset="0"/>
              </a:rPr>
              <a:t>a.__class__.x</a:t>
            </a:r>
            <a:br>
              <a:rPr lang="en-US" altLang="en-US" sz="2000" b="1" dirty="0">
                <a:latin typeface="Courier New" panose="02070309020205020404" pitchFamily="49" charset="0"/>
              </a:rPr>
            </a:br>
            <a:r>
              <a:rPr lang="en-US" altLang="en-US" sz="2000" b="1" dirty="0">
                <a:latin typeface="Courier New" panose="02070309020205020404" pitchFamily="49" charset="0"/>
              </a:rPr>
              <a:t>      </a:t>
            </a:r>
            <a:r>
              <a:rPr lang="en-US" altLang="en-US" sz="2000" b="1" dirty="0" err="1">
                <a:latin typeface="Courier New" panose="02070309020205020404" pitchFamily="49" charset="0"/>
              </a:rPr>
              <a:t>self.__class__.x</a:t>
            </a:r>
            <a:r>
              <a:rPr lang="en-US" altLang="en-US" sz="2000" b="1" dirty="0">
                <a:latin typeface="Courier New" panose="02070309020205020404" pitchFamily="49" charset="0"/>
              </a:rPr>
              <a:t> += 1	</a:t>
            </a:r>
            <a:r>
              <a:rPr lang="en-US" altLang="en-US" sz="2000" b="1" dirty="0">
                <a:solidFill>
                  <a:schemeClr val="accent2"/>
                </a:solidFill>
                <a:latin typeface="Courier New" panose="02070309020205020404" pitchFamily="49" charset="0"/>
              </a:rPr>
              <a:t>24</a:t>
            </a:r>
            <a:endParaRPr lang="en-US" altLang="en-US" sz="1800" dirty="0">
              <a:solidFill>
                <a:schemeClr val="accent2"/>
              </a:solidFill>
            </a:endParaRPr>
          </a:p>
        </p:txBody>
      </p:sp>
      <p:sp>
        <p:nvSpPr>
          <p:cNvPr id="64517" name="Rectangle 7"/>
          <p:cNvSpPr>
            <a:spLocks noChangeArrowheads="1"/>
          </p:cNvSpPr>
          <p:nvPr/>
        </p:nvSpPr>
        <p:spPr bwMode="auto">
          <a:xfrm>
            <a:off x="1384553" y="4928315"/>
            <a:ext cx="4906137" cy="1450227"/>
          </a:xfrm>
          <a:prstGeom prst="rect">
            <a:avLst/>
          </a:prstGeom>
          <a:solidFill>
            <a:schemeClr val="accent2">
              <a:alpha val="5098"/>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
        <p:nvSpPr>
          <p:cNvPr id="64518" name="Rectangle 8"/>
          <p:cNvSpPr>
            <a:spLocks noChangeArrowheads="1"/>
          </p:cNvSpPr>
          <p:nvPr/>
        </p:nvSpPr>
        <p:spPr bwMode="auto">
          <a:xfrm>
            <a:off x="6471920" y="5006942"/>
            <a:ext cx="3520948" cy="1371600"/>
          </a:xfrm>
          <a:prstGeom prst="rect">
            <a:avLst/>
          </a:prstGeom>
          <a:solidFill>
            <a:schemeClr val="accent2">
              <a:alpha val="5098"/>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3055931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ltLang="en-US" dirty="0">
                <a:ea typeface="ＭＳ Ｐゴシック" panose="020B0600070205080204" pitchFamily="34" charset="-128"/>
              </a:rPr>
              <a:t>Data vs. Class Attributes</a:t>
            </a:r>
          </a:p>
        </p:txBody>
      </p:sp>
      <p:sp>
        <p:nvSpPr>
          <p:cNvPr id="66563" name="Rectangle 3"/>
          <p:cNvSpPr>
            <a:spLocks noGrp="1" noChangeArrowheads="1"/>
          </p:cNvSpPr>
          <p:nvPr>
            <p:ph type="body" idx="1"/>
          </p:nvPr>
        </p:nvSpPr>
        <p:spPr>
          <a:xfrm>
            <a:off x="60960" y="2499679"/>
            <a:ext cx="7203440" cy="2895600"/>
          </a:xfrm>
        </p:spPr>
        <p:txBody>
          <a:bodyPr>
            <a:normAutofit/>
          </a:bodyPr>
          <a:lstStyle/>
          <a:p>
            <a:pPr>
              <a:buFont typeface="Symbol" panose="05050102010706020507" pitchFamily="18" charset="2"/>
              <a:buNone/>
            </a:pPr>
            <a:r>
              <a:rPr lang="en-US" altLang="en-US" sz="1600" dirty="0">
                <a:solidFill>
                  <a:srgbClr val="FF9933"/>
                </a:solidFill>
                <a:latin typeface="Courier New" panose="02070309020205020404" pitchFamily="49" charset="0"/>
                <a:ea typeface="ＭＳ Ｐゴシック" panose="020B0600070205080204" pitchFamily="34" charset="-128"/>
              </a:rPr>
              <a:t>class</a:t>
            </a:r>
            <a:r>
              <a:rPr lang="en-US" altLang="en-US" sz="1600" dirty="0">
                <a:latin typeface="Courier New" panose="02070309020205020404" pitchFamily="49" charset="0"/>
                <a:ea typeface="ＭＳ Ｐゴシック" panose="020B0600070205080204" pitchFamily="34" charset="-128"/>
              </a:rPr>
              <a:t> </a:t>
            </a:r>
            <a:r>
              <a:rPr lang="en-US" altLang="en-US" sz="1600" dirty="0">
                <a:solidFill>
                  <a:schemeClr val="accent2"/>
                </a:solidFill>
                <a:latin typeface="Courier New" panose="02070309020205020404" pitchFamily="49" charset="0"/>
                <a:ea typeface="ＭＳ Ｐゴシック" panose="020B0600070205080204" pitchFamily="34" charset="-128"/>
              </a:rPr>
              <a:t>counter</a:t>
            </a:r>
            <a:r>
              <a:rPr lang="en-US" altLang="en-US" sz="1600" dirty="0">
                <a:latin typeface="Courier New" panose="02070309020205020404" pitchFamily="49" charset="0"/>
                <a:ea typeface="ＭＳ Ｐゴシック" panose="020B0600070205080204" pitchFamily="34" charset="-128"/>
              </a:rPr>
              <a:t>:</a:t>
            </a:r>
            <a:br>
              <a:rPr lang="en-US" altLang="en-US" sz="1600" dirty="0">
                <a:latin typeface="Courier New" panose="02070309020205020404" pitchFamily="49" charset="0"/>
                <a:ea typeface="ＭＳ Ｐゴシック" panose="020B0600070205080204" pitchFamily="34" charset="-128"/>
              </a:rPr>
            </a:br>
            <a:r>
              <a:rPr lang="en-US" altLang="en-US" sz="1600" dirty="0" err="1">
                <a:latin typeface="Courier New" panose="02070309020205020404" pitchFamily="49" charset="0"/>
                <a:ea typeface="ＭＳ Ｐゴシック" panose="020B0600070205080204" pitchFamily="34" charset="-128"/>
              </a:rPr>
              <a:t>overall_total</a:t>
            </a:r>
            <a:r>
              <a:rPr lang="en-US" altLang="en-US" sz="1600" dirty="0">
                <a:latin typeface="Courier New" panose="02070309020205020404" pitchFamily="49" charset="0"/>
                <a:ea typeface="ＭＳ Ｐゴシック" panose="020B0600070205080204" pitchFamily="34" charset="-128"/>
              </a:rPr>
              <a:t> = 0</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a:t>
            </a:r>
            <a:r>
              <a:rPr lang="en-US" altLang="en-US" sz="1600" dirty="0">
                <a:solidFill>
                  <a:srgbClr val="FF3300"/>
                </a:solidFill>
                <a:latin typeface="Courier New" panose="02070309020205020404" pitchFamily="49" charset="0"/>
                <a:ea typeface="ＭＳ Ｐゴシック" panose="020B0600070205080204" pitchFamily="34" charset="-128"/>
              </a:rPr>
              <a:t># class attribute</a:t>
            </a:r>
            <a:r>
              <a:rPr lang="en-US" altLang="en-US" sz="1600" dirty="0">
                <a:latin typeface="Courier New" panose="02070309020205020404" pitchFamily="49" charset="0"/>
                <a:ea typeface="ＭＳ Ｐゴシック" panose="020B0600070205080204" pitchFamily="34" charset="-128"/>
              </a:rPr>
              <a:t> </a:t>
            </a:r>
            <a:br>
              <a:rPr lang="en-US" altLang="en-US" sz="1600" dirty="0">
                <a:latin typeface="Courier New" panose="02070309020205020404" pitchFamily="49" charset="0"/>
                <a:ea typeface="ＭＳ Ｐゴシック" panose="020B0600070205080204" pitchFamily="34" charset="-128"/>
              </a:rPr>
            </a:br>
            <a:r>
              <a:rPr lang="en-US" altLang="en-US" sz="1600" dirty="0">
                <a:solidFill>
                  <a:srgbClr val="FF9933"/>
                </a:solidFill>
                <a:latin typeface="Courier New" panose="02070309020205020404" pitchFamily="49" charset="0"/>
                <a:ea typeface="ＭＳ Ｐゴシック" panose="020B0600070205080204" pitchFamily="34" charset="-128"/>
              </a:rPr>
              <a:t>def</a:t>
            </a:r>
            <a:r>
              <a:rPr lang="en-US" altLang="en-US" sz="1600" dirty="0">
                <a:latin typeface="Courier New" panose="02070309020205020404" pitchFamily="49" charset="0"/>
                <a:ea typeface="ＭＳ Ｐゴシック" panose="020B0600070205080204" pitchFamily="34" charset="-128"/>
              </a:rPr>
              <a:t> </a:t>
            </a:r>
            <a:r>
              <a:rPr lang="en-US" altLang="en-US" sz="1600" dirty="0">
                <a:solidFill>
                  <a:schemeClr val="accent2"/>
                </a:solidFill>
                <a:latin typeface="Courier New" panose="02070309020205020404" pitchFamily="49" charset="0"/>
                <a:ea typeface="ＭＳ Ｐゴシック" panose="020B0600070205080204" pitchFamily="34" charset="-128"/>
              </a:rPr>
              <a:t>__</a:t>
            </a:r>
            <a:r>
              <a:rPr lang="en-US" altLang="en-US" sz="1600" dirty="0" err="1">
                <a:solidFill>
                  <a:schemeClr val="accent2"/>
                </a:solidFill>
                <a:latin typeface="Courier New" panose="02070309020205020404" pitchFamily="49" charset="0"/>
                <a:ea typeface="ＭＳ Ｐゴシック" panose="020B0600070205080204" pitchFamily="34" charset="-128"/>
              </a:rPr>
              <a:t>init</a:t>
            </a:r>
            <a:r>
              <a:rPr lang="en-US" altLang="en-US" sz="1600" dirty="0">
                <a:solidFill>
                  <a:schemeClr val="accent2"/>
                </a:solidFill>
                <a:latin typeface="Courier New" panose="02070309020205020404" pitchFamily="49" charset="0"/>
                <a:ea typeface="ＭＳ Ｐゴシック" panose="020B0600070205080204" pitchFamily="34" charset="-128"/>
              </a:rPr>
              <a:t>__</a:t>
            </a:r>
            <a:r>
              <a:rPr lang="en-US" altLang="en-US" sz="1600" dirty="0">
                <a:latin typeface="Courier New" panose="02070309020205020404" pitchFamily="49" charset="0"/>
                <a:ea typeface="ＭＳ Ｐゴシック" panose="020B0600070205080204" pitchFamily="34" charset="-128"/>
              </a:rPr>
              <a:t>(self):</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a:t>
            </a:r>
            <a:r>
              <a:rPr lang="en-US" altLang="en-US" sz="1600" dirty="0" err="1">
                <a:latin typeface="Courier New" panose="02070309020205020404" pitchFamily="49" charset="0"/>
                <a:ea typeface="ＭＳ Ｐゴシック" panose="020B0600070205080204" pitchFamily="34" charset="-128"/>
              </a:rPr>
              <a:t>self.my_total</a:t>
            </a:r>
            <a:r>
              <a:rPr lang="en-US" altLang="en-US" sz="1600" dirty="0">
                <a:latin typeface="Courier New" panose="02070309020205020404" pitchFamily="49" charset="0"/>
                <a:ea typeface="ＭＳ Ｐゴシック" panose="020B0600070205080204" pitchFamily="34" charset="-128"/>
              </a:rPr>
              <a:t> = 0</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a:t>
            </a:r>
            <a:r>
              <a:rPr lang="en-US" altLang="en-US" sz="1600" dirty="0">
                <a:solidFill>
                  <a:srgbClr val="FF3300"/>
                </a:solidFill>
                <a:latin typeface="Courier New" panose="02070309020205020404" pitchFamily="49" charset="0"/>
                <a:ea typeface="ＭＳ Ｐゴシック" panose="020B0600070205080204" pitchFamily="34" charset="-128"/>
              </a:rPr>
              <a:t># data attribute</a:t>
            </a:r>
            <a:br>
              <a:rPr lang="en-US" altLang="en-US" sz="1600" dirty="0">
                <a:latin typeface="Courier New" panose="02070309020205020404" pitchFamily="49" charset="0"/>
                <a:ea typeface="ＭＳ Ｐゴシック" panose="020B0600070205080204" pitchFamily="34" charset="-128"/>
              </a:rPr>
            </a:br>
            <a:r>
              <a:rPr lang="en-US" altLang="en-US" sz="1600" dirty="0">
                <a:solidFill>
                  <a:srgbClr val="FF9933"/>
                </a:solidFill>
                <a:latin typeface="Courier New" panose="02070309020205020404" pitchFamily="49" charset="0"/>
                <a:ea typeface="ＭＳ Ｐゴシック" panose="020B0600070205080204" pitchFamily="34" charset="-128"/>
              </a:rPr>
              <a:t>def</a:t>
            </a:r>
            <a:r>
              <a:rPr lang="en-US" altLang="en-US" sz="1600" dirty="0">
                <a:latin typeface="Courier New" panose="02070309020205020404" pitchFamily="49" charset="0"/>
                <a:ea typeface="ＭＳ Ｐゴシック" panose="020B0600070205080204" pitchFamily="34" charset="-128"/>
              </a:rPr>
              <a:t> </a:t>
            </a:r>
            <a:r>
              <a:rPr lang="en-US" altLang="en-US" sz="1600" dirty="0">
                <a:solidFill>
                  <a:schemeClr val="accent2"/>
                </a:solidFill>
                <a:latin typeface="Courier New" panose="02070309020205020404" pitchFamily="49" charset="0"/>
                <a:ea typeface="ＭＳ Ｐゴシック" panose="020B0600070205080204" pitchFamily="34" charset="-128"/>
              </a:rPr>
              <a:t>increment</a:t>
            </a:r>
            <a:r>
              <a:rPr lang="en-US" altLang="en-US" sz="1600" dirty="0">
                <a:latin typeface="Courier New" panose="02070309020205020404" pitchFamily="49" charset="0"/>
                <a:ea typeface="ＭＳ Ｐゴシック" panose="020B0600070205080204" pitchFamily="34" charset="-128"/>
              </a:rPr>
              <a:t>(self):</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a:t>
            </a:r>
            <a:r>
              <a:rPr lang="en-US" altLang="en-US" sz="1600" dirty="0" err="1">
                <a:latin typeface="Courier New" panose="02070309020205020404" pitchFamily="49" charset="0"/>
                <a:ea typeface="ＭＳ Ｐゴシック" panose="020B0600070205080204" pitchFamily="34" charset="-128"/>
              </a:rPr>
              <a:t>counter.overall_total</a:t>
            </a:r>
            <a:r>
              <a:rPr lang="en-US" altLang="en-US" sz="1600" dirty="0">
                <a:latin typeface="Courier New" panose="02070309020205020404" pitchFamily="49" charset="0"/>
                <a:ea typeface="ＭＳ Ｐゴシック" panose="020B0600070205080204" pitchFamily="34" charset="-128"/>
              </a:rPr>
              <a:t> = </a:t>
            </a:r>
            <a:r>
              <a:rPr lang="en-US" altLang="en-US" sz="1600" dirty="0" err="1">
                <a:latin typeface="Courier New" panose="02070309020205020404" pitchFamily="49" charset="0"/>
                <a:ea typeface="ＭＳ Ｐゴシック" panose="020B0600070205080204" pitchFamily="34" charset="-128"/>
              </a:rPr>
              <a:t>counter.overall_total</a:t>
            </a:r>
            <a:r>
              <a:rPr lang="en-US" altLang="en-US" sz="1600" dirty="0">
                <a:latin typeface="Courier New" panose="02070309020205020404" pitchFamily="49" charset="0"/>
                <a:ea typeface="ＭＳ Ｐゴシック" panose="020B0600070205080204" pitchFamily="34" charset="-128"/>
              </a:rPr>
              <a:t> + 1 </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a:t>
            </a:r>
            <a:r>
              <a:rPr lang="en-US" altLang="en-US" sz="1600" dirty="0" err="1">
                <a:latin typeface="Courier New" panose="02070309020205020404" pitchFamily="49" charset="0"/>
                <a:ea typeface="ＭＳ Ｐゴシック" panose="020B0600070205080204" pitchFamily="34" charset="-128"/>
              </a:rPr>
              <a:t>self.my_total</a:t>
            </a:r>
            <a:r>
              <a:rPr lang="en-US" altLang="en-US" sz="1600" dirty="0">
                <a:latin typeface="Courier New" panose="02070309020205020404" pitchFamily="49" charset="0"/>
                <a:ea typeface="ＭＳ Ｐゴシック" panose="020B0600070205080204" pitchFamily="34" charset="-128"/>
              </a:rPr>
              <a:t> = </a:t>
            </a:r>
            <a:r>
              <a:rPr lang="en-US" altLang="en-US" sz="1600" dirty="0" err="1">
                <a:latin typeface="Courier New" panose="02070309020205020404" pitchFamily="49" charset="0"/>
                <a:ea typeface="ＭＳ Ｐゴシック" panose="020B0600070205080204" pitchFamily="34" charset="-128"/>
              </a:rPr>
              <a:t>self.my_total</a:t>
            </a:r>
            <a:r>
              <a:rPr lang="en-US" altLang="en-US" sz="1600" dirty="0">
                <a:latin typeface="Courier New" panose="02070309020205020404" pitchFamily="49" charset="0"/>
                <a:ea typeface="ＭＳ Ｐゴシック" panose="020B0600070205080204" pitchFamily="34" charset="-128"/>
              </a:rPr>
              <a:t> + 1 </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a:t>
            </a:r>
          </a:p>
        </p:txBody>
      </p:sp>
      <p:sp>
        <p:nvSpPr>
          <p:cNvPr id="66564" name="Text Box 4"/>
          <p:cNvSpPr txBox="1">
            <a:spLocks noChangeArrowheads="1"/>
          </p:cNvSpPr>
          <p:nvPr/>
        </p:nvSpPr>
        <p:spPr bwMode="auto">
          <a:xfrm>
            <a:off x="7711440" y="2222660"/>
            <a:ext cx="441960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pPr>
            <a:r>
              <a:rPr lang="en-US" altLang="en-US" sz="1600" b="1" dirty="0">
                <a:solidFill>
                  <a:srgbClr val="660066"/>
                </a:solidFill>
                <a:latin typeface="Courier New" panose="02070309020205020404" pitchFamily="49" charset="0"/>
              </a:rPr>
              <a:t>&gt;&gt;&gt;</a:t>
            </a:r>
            <a:r>
              <a:rPr lang="en-US" altLang="en-US" sz="1600" b="1" dirty="0">
                <a:latin typeface="Courier New" panose="02070309020205020404" pitchFamily="49" charset="0"/>
              </a:rPr>
              <a:t> a = counter()</a:t>
            </a:r>
            <a:br>
              <a:rPr lang="en-US" altLang="en-US" sz="1600" b="1" dirty="0">
                <a:latin typeface="Courier New" panose="02070309020205020404" pitchFamily="49" charset="0"/>
              </a:rPr>
            </a:br>
            <a:r>
              <a:rPr lang="en-US" altLang="en-US" sz="1600" b="1" dirty="0">
                <a:solidFill>
                  <a:srgbClr val="660066"/>
                </a:solidFill>
                <a:latin typeface="Courier New" panose="02070309020205020404" pitchFamily="49" charset="0"/>
              </a:rPr>
              <a:t>&gt;&gt;&gt;</a:t>
            </a:r>
            <a:r>
              <a:rPr lang="en-US" altLang="en-US" sz="1600" b="1" dirty="0">
                <a:latin typeface="Courier New" panose="02070309020205020404" pitchFamily="49" charset="0"/>
              </a:rPr>
              <a:t> b = counter()</a:t>
            </a:r>
            <a:br>
              <a:rPr lang="en-US" altLang="en-US" sz="1600" b="1" dirty="0">
                <a:latin typeface="Courier New" panose="02070309020205020404" pitchFamily="49" charset="0"/>
              </a:rPr>
            </a:br>
            <a:r>
              <a:rPr lang="en-US" altLang="en-US" sz="1600" b="1" dirty="0">
                <a:solidFill>
                  <a:srgbClr val="660066"/>
                </a:solidFill>
                <a:latin typeface="Courier New" panose="02070309020205020404" pitchFamily="49" charset="0"/>
              </a:rPr>
              <a:t>&gt;&gt;&gt;</a:t>
            </a:r>
            <a:r>
              <a:rPr lang="en-US" altLang="en-US" sz="1600" b="1" dirty="0">
                <a:latin typeface="Courier New" panose="02070309020205020404" pitchFamily="49" charset="0"/>
              </a:rPr>
              <a:t> </a:t>
            </a:r>
            <a:r>
              <a:rPr lang="en-US" altLang="en-US" sz="1600" b="1" dirty="0" err="1">
                <a:latin typeface="Courier New" panose="02070309020205020404" pitchFamily="49" charset="0"/>
              </a:rPr>
              <a:t>a.increment</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solidFill>
                  <a:srgbClr val="660066"/>
                </a:solidFill>
                <a:latin typeface="Courier New" panose="02070309020205020404" pitchFamily="49" charset="0"/>
              </a:rPr>
              <a:t>&gt;&gt;&gt;</a:t>
            </a:r>
            <a:r>
              <a:rPr lang="en-US" altLang="en-US" sz="1600" b="1" dirty="0">
                <a:latin typeface="Courier New" panose="02070309020205020404" pitchFamily="49" charset="0"/>
              </a:rPr>
              <a:t> </a:t>
            </a:r>
            <a:r>
              <a:rPr lang="en-US" altLang="en-US" sz="1600" b="1" dirty="0" err="1">
                <a:latin typeface="Courier New" panose="02070309020205020404" pitchFamily="49" charset="0"/>
              </a:rPr>
              <a:t>b.increment</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solidFill>
                  <a:srgbClr val="660066"/>
                </a:solidFill>
                <a:latin typeface="Courier New" panose="02070309020205020404" pitchFamily="49" charset="0"/>
              </a:rPr>
              <a:t>&gt;&gt;&gt;</a:t>
            </a:r>
            <a:r>
              <a:rPr lang="en-US" altLang="en-US" sz="1600" b="1" dirty="0">
                <a:latin typeface="Courier New" panose="02070309020205020404" pitchFamily="49" charset="0"/>
              </a:rPr>
              <a:t> </a:t>
            </a:r>
            <a:r>
              <a:rPr lang="en-US" altLang="en-US" sz="1600" b="1" dirty="0" err="1">
                <a:latin typeface="Courier New" panose="02070309020205020404" pitchFamily="49" charset="0"/>
              </a:rPr>
              <a:t>b.increment</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solidFill>
                  <a:srgbClr val="660066"/>
                </a:solidFill>
                <a:latin typeface="Courier New" panose="02070309020205020404" pitchFamily="49" charset="0"/>
              </a:rPr>
              <a:t>&gt;&gt;&gt;</a:t>
            </a:r>
            <a:r>
              <a:rPr lang="en-US" altLang="en-US" sz="1600" b="1" dirty="0">
                <a:latin typeface="Courier New" panose="02070309020205020404" pitchFamily="49" charset="0"/>
              </a:rPr>
              <a:t> </a:t>
            </a:r>
            <a:r>
              <a:rPr lang="en-US" altLang="en-US" sz="1600" b="1" dirty="0" err="1">
                <a:latin typeface="Courier New" panose="02070309020205020404" pitchFamily="49" charset="0"/>
              </a:rPr>
              <a:t>a.my_total</a:t>
            </a:r>
            <a:br>
              <a:rPr lang="en-US" altLang="en-US" sz="1600" b="1" dirty="0">
                <a:latin typeface="Courier New" panose="02070309020205020404" pitchFamily="49" charset="0"/>
              </a:rPr>
            </a:br>
            <a:r>
              <a:rPr lang="en-US" altLang="en-US" sz="1600" b="1" dirty="0">
                <a:solidFill>
                  <a:schemeClr val="accent2"/>
                </a:solidFill>
                <a:latin typeface="Courier New" panose="02070309020205020404" pitchFamily="49" charset="0"/>
              </a:rPr>
              <a:t>1</a:t>
            </a:r>
            <a:br>
              <a:rPr lang="en-US" altLang="en-US" sz="1600" b="1" dirty="0">
                <a:latin typeface="Courier New" panose="02070309020205020404" pitchFamily="49" charset="0"/>
              </a:rPr>
            </a:br>
            <a:r>
              <a:rPr lang="en-US" altLang="en-US" sz="1600" b="1" dirty="0">
                <a:solidFill>
                  <a:srgbClr val="660066"/>
                </a:solidFill>
                <a:latin typeface="Courier New" panose="02070309020205020404" pitchFamily="49" charset="0"/>
              </a:rPr>
              <a:t>&gt;&gt;&gt;</a:t>
            </a:r>
            <a:r>
              <a:rPr lang="en-US" altLang="en-US" sz="1600" b="1" dirty="0">
                <a:latin typeface="Courier New" panose="02070309020205020404" pitchFamily="49" charset="0"/>
              </a:rPr>
              <a:t> a.__class__.</a:t>
            </a:r>
            <a:r>
              <a:rPr lang="en-US" altLang="en-US" sz="1600" b="1" dirty="0" err="1">
                <a:latin typeface="Courier New" panose="02070309020205020404" pitchFamily="49" charset="0"/>
              </a:rPr>
              <a:t>overall_total</a:t>
            </a:r>
            <a:br>
              <a:rPr lang="en-US" altLang="en-US" sz="1600" b="1" dirty="0">
                <a:latin typeface="Courier New" panose="02070309020205020404" pitchFamily="49" charset="0"/>
              </a:rPr>
            </a:br>
            <a:r>
              <a:rPr lang="en-US" altLang="en-US" sz="1600" b="1" dirty="0">
                <a:solidFill>
                  <a:schemeClr val="accent2"/>
                </a:solidFill>
                <a:latin typeface="Courier New" panose="02070309020205020404" pitchFamily="49" charset="0"/>
              </a:rPr>
              <a:t>3</a:t>
            </a:r>
            <a:br>
              <a:rPr lang="en-US" altLang="en-US" sz="1600" b="1" dirty="0">
                <a:latin typeface="Courier New" panose="02070309020205020404" pitchFamily="49" charset="0"/>
              </a:rPr>
            </a:br>
            <a:r>
              <a:rPr lang="en-US" altLang="en-US" sz="1600" b="1" dirty="0">
                <a:solidFill>
                  <a:srgbClr val="660066"/>
                </a:solidFill>
                <a:latin typeface="Courier New" panose="02070309020205020404" pitchFamily="49" charset="0"/>
              </a:rPr>
              <a:t>&gt;&gt;&gt;</a:t>
            </a:r>
            <a:r>
              <a:rPr lang="en-US" altLang="en-US" sz="1600" b="1" dirty="0">
                <a:latin typeface="Courier New" panose="02070309020205020404" pitchFamily="49" charset="0"/>
              </a:rPr>
              <a:t> </a:t>
            </a:r>
            <a:r>
              <a:rPr lang="en-US" altLang="en-US" sz="1600" b="1" dirty="0" err="1">
                <a:latin typeface="Courier New" panose="02070309020205020404" pitchFamily="49" charset="0"/>
              </a:rPr>
              <a:t>b.my_total</a:t>
            </a:r>
            <a:br>
              <a:rPr lang="en-US" altLang="en-US" sz="1600" b="1" dirty="0">
                <a:latin typeface="Courier New" panose="02070309020205020404" pitchFamily="49" charset="0"/>
              </a:rPr>
            </a:br>
            <a:r>
              <a:rPr lang="en-US" altLang="en-US" sz="1600" b="1" dirty="0">
                <a:solidFill>
                  <a:schemeClr val="accent2"/>
                </a:solidFill>
                <a:latin typeface="Courier New" panose="02070309020205020404" pitchFamily="49" charset="0"/>
              </a:rPr>
              <a:t>2</a:t>
            </a:r>
            <a:br>
              <a:rPr lang="en-US" altLang="en-US" sz="1600" b="1" dirty="0">
                <a:latin typeface="Courier New" panose="02070309020205020404" pitchFamily="49" charset="0"/>
              </a:rPr>
            </a:br>
            <a:r>
              <a:rPr lang="en-US" altLang="en-US" sz="1600" b="1" dirty="0">
                <a:solidFill>
                  <a:srgbClr val="660066"/>
                </a:solidFill>
                <a:latin typeface="Courier New" panose="02070309020205020404" pitchFamily="49" charset="0"/>
              </a:rPr>
              <a:t>&gt;&gt;&gt;</a:t>
            </a:r>
            <a:r>
              <a:rPr lang="en-US" altLang="en-US" sz="1600" b="1" dirty="0">
                <a:latin typeface="Courier New" panose="02070309020205020404" pitchFamily="49" charset="0"/>
              </a:rPr>
              <a:t> b.__class__.</a:t>
            </a:r>
            <a:r>
              <a:rPr lang="en-US" altLang="en-US" sz="1600" b="1" dirty="0" err="1">
                <a:latin typeface="Courier New" panose="02070309020205020404" pitchFamily="49" charset="0"/>
              </a:rPr>
              <a:t>overall_total</a:t>
            </a:r>
            <a:br>
              <a:rPr lang="en-US" altLang="en-US" sz="1600" b="1" dirty="0">
                <a:latin typeface="Courier New" panose="02070309020205020404" pitchFamily="49" charset="0"/>
              </a:rPr>
            </a:br>
            <a:r>
              <a:rPr lang="en-US" altLang="en-US" sz="1600" b="1" dirty="0">
                <a:solidFill>
                  <a:schemeClr val="accent2"/>
                </a:solidFill>
                <a:latin typeface="Courier New" panose="02070309020205020404" pitchFamily="49" charset="0"/>
              </a:rPr>
              <a:t>3</a:t>
            </a:r>
          </a:p>
        </p:txBody>
      </p:sp>
      <p:sp>
        <p:nvSpPr>
          <p:cNvPr id="66565" name="Rectangle 6"/>
          <p:cNvSpPr>
            <a:spLocks noChangeArrowheads="1"/>
          </p:cNvSpPr>
          <p:nvPr/>
        </p:nvSpPr>
        <p:spPr bwMode="auto">
          <a:xfrm>
            <a:off x="152400" y="2131699"/>
            <a:ext cx="6990080" cy="3276600"/>
          </a:xfrm>
          <a:prstGeom prst="rect">
            <a:avLst/>
          </a:prstGeom>
          <a:solidFill>
            <a:schemeClr val="accent2">
              <a:alpha val="5098"/>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dirty="0"/>
          </a:p>
        </p:txBody>
      </p:sp>
      <p:sp>
        <p:nvSpPr>
          <p:cNvPr id="66566" name="Rectangle 7"/>
          <p:cNvSpPr>
            <a:spLocks noChangeArrowheads="1"/>
          </p:cNvSpPr>
          <p:nvPr/>
        </p:nvSpPr>
        <p:spPr bwMode="auto">
          <a:xfrm>
            <a:off x="7752080" y="2175510"/>
            <a:ext cx="3810000" cy="3276600"/>
          </a:xfrm>
          <a:prstGeom prst="rect">
            <a:avLst/>
          </a:prstGeom>
          <a:solidFill>
            <a:schemeClr val="accent2">
              <a:alpha val="5098"/>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
        <p:nvSpPr>
          <p:cNvPr id="2" name="Footer Placeholder 1"/>
          <p:cNvSpPr>
            <a:spLocks noGrp="1"/>
          </p:cNvSpPr>
          <p:nvPr>
            <p:ph type="ftr" sz="quarter" idx="11"/>
          </p:nvPr>
        </p:nvSpPr>
        <p:spPr/>
        <p:txBody>
          <a:bodyPr/>
          <a:lstStyle/>
          <a:p>
            <a:r>
              <a:rPr lang="en-US"/>
              <a:t>https://www.csee.umbc.edu/courses/691p/notes/python/python3.ppt</a:t>
            </a:r>
          </a:p>
        </p:txBody>
      </p:sp>
    </p:spTree>
    <p:extLst>
      <p:ext uri="{BB962C8B-B14F-4D97-AF65-F5344CB8AC3E}">
        <p14:creationId xmlns:p14="http://schemas.microsoft.com/office/powerpoint/2010/main" val="3653779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ctrTitle"/>
          </p:nvPr>
        </p:nvSpPr>
        <p:spPr>
          <a:xfrm>
            <a:off x="2209800" y="1371600"/>
            <a:ext cx="7772400" cy="2895600"/>
          </a:xfrm>
        </p:spPr>
        <p:txBody>
          <a:bodyPr/>
          <a:lstStyle/>
          <a:p>
            <a:r>
              <a:rPr lang="en-US" altLang="en-US" sz="8000" dirty="0">
                <a:ea typeface="ＭＳ Ｐゴシック" panose="020B0600070205080204" pitchFamily="34" charset="-128"/>
              </a:rPr>
              <a:t>Inheritance</a:t>
            </a:r>
          </a:p>
        </p:txBody>
      </p:sp>
    </p:spTree>
    <p:extLst>
      <p:ext uri="{BB962C8B-B14F-4D97-AF65-F5344CB8AC3E}">
        <p14:creationId xmlns:p14="http://schemas.microsoft.com/office/powerpoint/2010/main" val="1142710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0" y="2616201"/>
            <a:ext cx="9956800" cy="1298575"/>
          </a:xfrm>
        </p:spPr>
        <p:txBody>
          <a:bodyPr>
            <a:normAutofit/>
          </a:bodyPr>
          <a:lstStyle/>
          <a:p>
            <a:r>
              <a:rPr lang="en-US" dirty="0">
                <a:latin typeface="Georgia" charset="0"/>
                <a:ea typeface="Georgia" charset="0"/>
                <a:cs typeface="Georgia" charset="0"/>
              </a:rPr>
              <a:t>Feedback is greatly appreciated!</a:t>
            </a:r>
            <a:endParaRPr lang="en-US" dirty="0"/>
          </a:p>
        </p:txBody>
      </p:sp>
      <p:sp>
        <p:nvSpPr>
          <p:cNvPr id="4" name="Slide Number Placeholder 3">
            <a:extLst>
              <a:ext uri="{FF2B5EF4-FFF2-40B4-BE49-F238E27FC236}">
                <a16:creationId xmlns:a16="http://schemas.microsoft.com/office/drawing/2014/main" id="{376CE8B5-B26D-4664-835F-2D5A2E807C5C}"/>
              </a:ext>
            </a:extLst>
          </p:cNvPr>
          <p:cNvSpPr>
            <a:spLocks noGrp="1"/>
          </p:cNvSpPr>
          <p:nvPr>
            <p:ph type="sldNum" sz="quarter" idx="12"/>
          </p:nvPr>
        </p:nvSpPr>
        <p:spPr/>
        <p:txBody>
          <a:bodyPr/>
          <a:lstStyle/>
          <a:p>
            <a:fld id="{05F859ED-F81E-4A6A-B729-75E2BCBE24B9}" type="slidenum">
              <a:rPr lang="en-US" smtClean="0"/>
              <a:t>2</a:t>
            </a:fld>
            <a:endParaRPr lang="en-US" dirty="0"/>
          </a:p>
        </p:txBody>
      </p:sp>
    </p:spTree>
    <p:extLst>
      <p:ext uri="{BB962C8B-B14F-4D97-AF65-F5344CB8AC3E}">
        <p14:creationId xmlns:p14="http://schemas.microsoft.com/office/powerpoint/2010/main" val="1943210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4159"/>
            <a:ext cx="10972800" cy="1143000"/>
          </a:xfrm>
        </p:spPr>
        <p:txBody>
          <a:bodyPr/>
          <a:lstStyle/>
          <a:p>
            <a:pPr>
              <a:defRPr/>
            </a:pPr>
            <a:r>
              <a:rPr lang="en-US" dirty="0"/>
              <a:t>Inheritance</a:t>
            </a:r>
          </a:p>
        </p:txBody>
      </p:sp>
      <p:sp>
        <p:nvSpPr>
          <p:cNvPr id="15363" name="Content Placeholder 2"/>
          <p:cNvSpPr>
            <a:spLocks noGrp="1"/>
          </p:cNvSpPr>
          <p:nvPr>
            <p:ph idx="1"/>
          </p:nvPr>
        </p:nvSpPr>
        <p:spPr/>
        <p:txBody>
          <a:bodyPr>
            <a:normAutofit/>
          </a:bodyPr>
          <a:lstStyle/>
          <a:p>
            <a:r>
              <a:rPr lang="en-US" altLang="en-US" sz="2000" dirty="0">
                <a:latin typeface="Times New Roman" panose="02020603050405020304" pitchFamily="18" charset="0"/>
                <a:cs typeface="Times New Roman" panose="02020603050405020304" pitchFamily="18" charset="0"/>
              </a:rPr>
              <a:t>Basic syntax for a derived class definition:</a:t>
            </a:r>
          </a:p>
          <a:p>
            <a:endParaRPr lang="en-US" altLang="en-US" sz="2000" dirty="0">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	class </a:t>
            </a:r>
            <a:r>
              <a:rPr lang="en-US" altLang="en-US" sz="2000" dirty="0" err="1">
                <a:latin typeface="Times New Roman" panose="02020603050405020304" pitchFamily="18" charset="0"/>
                <a:cs typeface="Times New Roman" panose="02020603050405020304" pitchFamily="18" charset="0"/>
              </a:rPr>
              <a:t>DerivedClassName</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BaseClassName</a:t>
            </a:r>
            <a:r>
              <a:rPr lang="en-US" altLang="en-US" sz="2000" dirty="0">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		&lt;statement-1&gt; </a:t>
            </a:r>
          </a:p>
          <a:p>
            <a:pPr>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		. . .</a:t>
            </a:r>
          </a:p>
          <a:p>
            <a:pPr>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		 &lt;statement-N&gt;</a:t>
            </a:r>
          </a:p>
          <a:p>
            <a:endParaRPr lang="en-US" alt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As stated before, all methods are virtual by default</a:t>
            </a:r>
          </a:p>
          <a:p>
            <a:pPr lvl="1"/>
            <a:r>
              <a:rPr lang="en-US" altLang="en-US" sz="2000" dirty="0">
                <a:latin typeface="Times New Roman" panose="02020603050405020304" pitchFamily="18" charset="0"/>
                <a:cs typeface="Times New Roman" panose="02020603050405020304" pitchFamily="18" charset="0"/>
              </a:rPr>
              <a:t>If a method in </a:t>
            </a:r>
            <a:r>
              <a:rPr lang="en-US" altLang="en-US" sz="2000" dirty="0" err="1">
                <a:latin typeface="Times New Roman" panose="02020603050405020304" pitchFamily="18" charset="0"/>
                <a:cs typeface="Times New Roman" panose="02020603050405020304" pitchFamily="18" charset="0"/>
              </a:rPr>
              <a:t>DerivedClassName</a:t>
            </a:r>
            <a:r>
              <a:rPr lang="en-US" altLang="en-US" sz="2000" dirty="0">
                <a:latin typeface="Times New Roman" panose="02020603050405020304" pitchFamily="18" charset="0"/>
                <a:cs typeface="Times New Roman" panose="02020603050405020304" pitchFamily="18" charset="0"/>
              </a:rPr>
              <a:t> above has the same name and parameters as </a:t>
            </a:r>
            <a:r>
              <a:rPr lang="en-US" altLang="en-US" sz="2000" dirty="0" err="1">
                <a:latin typeface="Times New Roman" panose="02020603050405020304" pitchFamily="18" charset="0"/>
                <a:cs typeface="Times New Roman" panose="02020603050405020304" pitchFamily="18" charset="0"/>
              </a:rPr>
              <a:t>BaseClassName</a:t>
            </a:r>
            <a:r>
              <a:rPr lang="en-US" altLang="en-US" sz="2000" dirty="0">
                <a:latin typeface="Times New Roman" panose="02020603050405020304" pitchFamily="18" charset="0"/>
                <a:cs typeface="Times New Roman" panose="02020603050405020304" pitchFamily="18" charset="0"/>
              </a:rPr>
              <a:t>, the method in the derived class will be implemented when its called</a:t>
            </a:r>
          </a:p>
        </p:txBody>
      </p:sp>
      <p:sp>
        <p:nvSpPr>
          <p:cNvPr id="3" name="Footer Placeholder 2"/>
          <p:cNvSpPr>
            <a:spLocks noGrp="1"/>
          </p:cNvSpPr>
          <p:nvPr>
            <p:ph type="ftr" sz="quarter" idx="11"/>
          </p:nvPr>
        </p:nvSpPr>
        <p:spPr/>
        <p:txBody>
          <a:bodyPr/>
          <a:lstStyle/>
          <a:p>
            <a:r>
              <a:rPr lang="en-US" dirty="0">
                <a:hlinkClick r:id="rId2"/>
              </a:rPr>
              <a:t>https://www.cs.drexel.edu/~knowak/cs265_fall_2009/Python_Classes_nb.ppt</a:t>
            </a:r>
            <a:endParaRPr lang="en-US" dirty="0"/>
          </a:p>
        </p:txBody>
      </p:sp>
    </p:spTree>
    <p:extLst>
      <p:ext uri="{BB962C8B-B14F-4D97-AF65-F5344CB8AC3E}">
        <p14:creationId xmlns:p14="http://schemas.microsoft.com/office/powerpoint/2010/main" val="1613171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09600" y="244159"/>
            <a:ext cx="10972800" cy="1143000"/>
          </a:xfrm>
        </p:spPr>
        <p:txBody>
          <a:bodyPr/>
          <a:lstStyle/>
          <a:p>
            <a:r>
              <a:rPr lang="en-US" altLang="en-US" dirty="0">
                <a:ea typeface="ＭＳ Ｐゴシック" panose="020B0600070205080204" pitchFamily="34" charset="-128"/>
              </a:rPr>
              <a:t>Subclasses</a:t>
            </a:r>
          </a:p>
        </p:txBody>
      </p:sp>
      <p:sp>
        <p:nvSpPr>
          <p:cNvPr id="70659" name="Rectangle 3"/>
          <p:cNvSpPr>
            <a:spLocks noGrp="1" noChangeArrowheads="1"/>
          </p:cNvSpPr>
          <p:nvPr>
            <p:ph type="body" idx="1"/>
          </p:nvPr>
        </p:nvSpPr>
        <p:spPr/>
        <p:txBody>
          <a:bodyPr/>
          <a:lstStyle/>
          <a:p>
            <a:pPr>
              <a:lnSpc>
                <a:spcPct val="90000"/>
              </a:lnSpc>
            </a:pP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 class can </a:t>
            </a:r>
            <a:r>
              <a:rPr lang="en-US" altLang="en-US" sz="28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extend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the definition of another class </a:t>
            </a:r>
          </a:p>
          <a:p>
            <a:pPr lvl="1">
              <a:lnSpc>
                <a:spcPct val="90000"/>
              </a:lnSpc>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Allows use (or extension ) of methods and attributes already defined in the previous one.</a:t>
            </a:r>
          </a:p>
          <a:p>
            <a:pPr lvl="1">
              <a:lnSpc>
                <a:spcPct val="90000"/>
              </a:lnSpc>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New class: </a:t>
            </a:r>
            <a:r>
              <a:rPr lang="en-US" altLang="en-US" sz="24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subclass</a:t>
            </a: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 Original: </a:t>
            </a:r>
            <a:r>
              <a:rPr lang="en-US" altLang="en-US" sz="24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parent</a:t>
            </a: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4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ancestor </a:t>
            </a:r>
            <a:r>
              <a:rPr lang="en-US" altLang="en-US" sz="24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or </a:t>
            </a:r>
            <a:r>
              <a:rPr lang="en-US" altLang="en-US" sz="24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superclass</a:t>
            </a:r>
            <a:endPar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90000"/>
              </a:lnSpc>
            </a:pP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To define a subclass, put the name of the superclass in parentheses after the subclass’s name on the first line of the definition.</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Class</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Cs_student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(student):</a:t>
            </a:r>
          </a:p>
          <a:p>
            <a:pPr lvl="1">
              <a:lnSpc>
                <a:spcPct val="90000"/>
              </a:lnSpc>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Python has no ‘extends’ keyword like Java.</a:t>
            </a:r>
          </a:p>
          <a:p>
            <a:pPr lvl="1">
              <a:lnSpc>
                <a:spcPct val="90000"/>
              </a:lnSpc>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Multiple inheritance is supported.</a:t>
            </a:r>
          </a:p>
        </p:txBody>
      </p:sp>
      <p:sp>
        <p:nvSpPr>
          <p:cNvPr id="2" name="Footer Placeholder 1"/>
          <p:cNvSpPr>
            <a:spLocks noGrp="1"/>
          </p:cNvSpPr>
          <p:nvPr>
            <p:ph type="ftr" sz="quarter" idx="11"/>
          </p:nvPr>
        </p:nvSpPr>
        <p:spPr/>
        <p:txBody>
          <a:bodyPr/>
          <a:lstStyle/>
          <a:p>
            <a:r>
              <a:rPr lang="en-US" dirty="0"/>
              <a:t>https://www.csee.umbc.edu/courses/691p/notes/python/python3.ppt</a:t>
            </a:r>
          </a:p>
        </p:txBody>
      </p:sp>
    </p:spTree>
    <p:extLst>
      <p:ext uri="{BB962C8B-B14F-4D97-AF65-F5344CB8AC3E}">
        <p14:creationId xmlns:p14="http://schemas.microsoft.com/office/powerpoint/2010/main" val="3023993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en-US" dirty="0">
                <a:ea typeface="ＭＳ Ｐゴシック" panose="020B0600070205080204" pitchFamily="34" charset="-128"/>
              </a:rPr>
              <a:t>Redefining Methods</a:t>
            </a:r>
          </a:p>
        </p:txBody>
      </p:sp>
      <p:sp>
        <p:nvSpPr>
          <p:cNvPr id="72707" name="Rectangle 3"/>
          <p:cNvSpPr>
            <a:spLocks noGrp="1" noChangeArrowheads="1"/>
          </p:cNvSpPr>
          <p:nvPr>
            <p:ph type="body" idx="1"/>
          </p:nvPr>
        </p:nvSpPr>
        <p:spPr/>
        <p:txBody>
          <a:bodyPr/>
          <a:lstStyle/>
          <a:p>
            <a:pPr>
              <a:lnSpc>
                <a:spcPct val="90000"/>
              </a:lnSpc>
            </a:pP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To </a:t>
            </a:r>
            <a:r>
              <a:rPr lang="en-US" altLang="en-US" sz="28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redefine a method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of the parent class, include a new definition using the same name in the subclass.</a:t>
            </a:r>
          </a:p>
          <a:p>
            <a:pPr lvl="1">
              <a:lnSpc>
                <a:spcPct val="90000"/>
              </a:lnSpc>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The old code won’t get executed.</a:t>
            </a:r>
          </a:p>
          <a:p>
            <a:pPr>
              <a:lnSpc>
                <a:spcPct val="90000"/>
              </a:lnSpc>
            </a:pP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To execute the method in the parent class </a:t>
            </a:r>
            <a:r>
              <a:rPr lang="en-US" altLang="en-US" sz="28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in addition to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new code for some method, explicitly call the parent’s version of the method.</a:t>
            </a:r>
            <a:endParaRPr lang="en-US" altLang="en-US" b="1" dirty="0">
              <a:latin typeface="Times New Roman" panose="02020603050405020304" pitchFamily="18" charset="0"/>
              <a:ea typeface="ＭＳ Ｐゴシック" panose="020B0600070205080204" pitchFamily="34" charset="-128"/>
              <a:cs typeface="Times New Roman" panose="02020603050405020304" pitchFamily="18" charset="0"/>
            </a:endParaRPr>
          </a:p>
          <a:p>
            <a:pPr lvl="1">
              <a:lnSpc>
                <a:spcPct val="90000"/>
              </a:lnSpc>
              <a:buFontTx/>
              <a:buNone/>
            </a:pPr>
            <a:r>
              <a:rPr lang="en-US" altLang="en-US" sz="2400" b="1" dirty="0" err="1">
                <a:latin typeface="Times New Roman" panose="02020603050405020304" pitchFamily="18" charset="0"/>
                <a:ea typeface="ＭＳ Ｐゴシック" panose="020B0600070205080204" pitchFamily="34" charset="-128"/>
                <a:cs typeface="Times New Roman" panose="02020603050405020304" pitchFamily="18" charset="0"/>
              </a:rPr>
              <a:t>parentClass.methodName</a:t>
            </a:r>
            <a:r>
              <a:rPr lang="en-US" altLang="en-US" sz="2400" b="1"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2400" b="1" u="sng"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self</a:t>
            </a:r>
            <a:r>
              <a:rPr lang="en-US" altLang="en-US" sz="2400" b="1" dirty="0">
                <a:latin typeface="Times New Roman" panose="02020603050405020304" pitchFamily="18" charset="0"/>
                <a:ea typeface="ＭＳ Ｐゴシック" panose="020B0600070205080204" pitchFamily="34" charset="-128"/>
                <a:cs typeface="Times New Roman" panose="02020603050405020304" pitchFamily="18" charset="0"/>
              </a:rPr>
              <a:t>, a, b, c)</a:t>
            </a:r>
          </a:p>
          <a:p>
            <a:pPr lvl="1">
              <a:lnSpc>
                <a:spcPct val="90000"/>
              </a:lnSpc>
            </a:pPr>
            <a:r>
              <a:rPr lang="en-US" altLang="en-US" sz="2400" b="1"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The only time you ever explicitly pass ‘self’ as an argument is when calling a method of an ancestor.</a:t>
            </a:r>
            <a:endParaRPr lang="en-US" altLang="en-US" sz="2400" b="1" dirty="0">
              <a:latin typeface="Times New Roman" panose="02020603050405020304" pitchFamily="18" charset="0"/>
              <a:ea typeface="ＭＳ Ｐゴシック" panose="020B0600070205080204" pitchFamily="34" charset="-128"/>
              <a:cs typeface="Times New Roman" panose="02020603050405020304" pitchFamily="18" charset="0"/>
            </a:endParaRPr>
          </a:p>
          <a:p>
            <a:pPr lvl="1">
              <a:lnSpc>
                <a:spcPct val="90000"/>
              </a:lnSpc>
              <a:buFontTx/>
              <a:buNone/>
            </a:pPr>
            <a:endParaRPr lang="en-US" altLang="en-US" sz="2400" b="1" dirty="0">
              <a:latin typeface="Times New Roman" panose="02020603050405020304" pitchFamily="18" charset="0"/>
              <a:ea typeface="ＭＳ Ｐゴシック" panose="020B0600070205080204" pitchFamily="34" charset="-128"/>
              <a:cs typeface="Times New Roman" panose="02020603050405020304" pitchFamily="18" charset="0"/>
            </a:endParaRPr>
          </a:p>
          <a:p>
            <a:pPr lvl="1">
              <a:lnSpc>
                <a:spcPct val="90000"/>
              </a:lnSpc>
              <a:buFontTx/>
              <a:buNone/>
            </a:pPr>
            <a:br>
              <a:rPr lang="en-US" altLang="en-US" sz="2400" b="1"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400" b="1"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 </a:t>
            </a:r>
          </a:p>
        </p:txBody>
      </p:sp>
      <p:sp>
        <p:nvSpPr>
          <p:cNvPr id="2" name="Footer Placeholder 1"/>
          <p:cNvSpPr>
            <a:spLocks noGrp="1"/>
          </p:cNvSpPr>
          <p:nvPr>
            <p:ph type="ftr" sz="quarter" idx="11"/>
          </p:nvPr>
        </p:nvSpPr>
        <p:spPr/>
        <p:txBody>
          <a:bodyPr/>
          <a:lstStyle/>
          <a:p>
            <a:r>
              <a:rPr lang="en-US" dirty="0">
                <a:hlinkClick r:id="rId3"/>
              </a:rPr>
              <a:t>https://www.cs.drexel.edu/~knowak/cs265_fall_2009/Python_Classes_nb.ppt</a:t>
            </a:r>
            <a:endParaRPr lang="en-US" dirty="0"/>
          </a:p>
        </p:txBody>
      </p:sp>
    </p:spTree>
    <p:extLst>
      <p:ext uri="{BB962C8B-B14F-4D97-AF65-F5344CB8AC3E}">
        <p14:creationId xmlns:p14="http://schemas.microsoft.com/office/powerpoint/2010/main" val="2966975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en-US" sz="3200" dirty="0">
                <a:ea typeface="ＭＳ Ｐゴシック" panose="020B0600070205080204" pitchFamily="34" charset="-128"/>
              </a:rPr>
              <a:t>Definition of a class extending student</a:t>
            </a:r>
          </a:p>
        </p:txBody>
      </p:sp>
      <p:sp>
        <p:nvSpPr>
          <p:cNvPr id="74755" name="Rectangle 3"/>
          <p:cNvSpPr>
            <a:spLocks noGrp="1" noChangeArrowheads="1"/>
          </p:cNvSpPr>
          <p:nvPr>
            <p:ph type="body" idx="1"/>
          </p:nvPr>
        </p:nvSpPr>
        <p:spPr>
          <a:xfrm>
            <a:off x="1981200" y="1295400"/>
            <a:ext cx="8534400" cy="5029200"/>
          </a:xfrm>
        </p:spPr>
        <p:txBody>
          <a:bodyPr/>
          <a:lstStyle/>
          <a:p>
            <a:pPr>
              <a:lnSpc>
                <a:spcPct val="80000"/>
              </a:lnSpc>
              <a:buFont typeface="Symbol" panose="05050102010706020507" pitchFamily="18" charset="2"/>
              <a:buNone/>
            </a:pPr>
            <a:r>
              <a:rPr lang="en-US" altLang="en-US" sz="1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Class</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Student</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1800" dirty="0">
                <a:solidFill>
                  <a:srgbClr val="008000"/>
                </a:solidFill>
                <a:latin typeface="Times New Roman" panose="02020603050405020304" pitchFamily="18" charset="0"/>
                <a:ea typeface="ＭＳ Ｐゴシック" panose="020B0600070205080204" pitchFamily="34" charset="-128"/>
                <a:cs typeface="Times New Roman" panose="02020603050405020304" pitchFamily="18" charset="0"/>
              </a:rPr>
              <a:t>“A class representing a student.”</a:t>
            </a:r>
          </a:p>
          <a:p>
            <a:pPr>
              <a:lnSpc>
                <a:spcPct val="80000"/>
              </a:lnSpc>
              <a:buFont typeface="Symbol" panose="05050102010706020507" pitchFamily="18" charset="2"/>
              <a:buNone/>
            </a:pPr>
            <a:endParaRPr lang="en-US" altLang="en-US" sz="1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80000"/>
              </a:lnSpc>
              <a:buFont typeface="Symbol" panose="05050102010706020507" pitchFamily="18" charset="2"/>
              <a:buNone/>
            </a:pPr>
            <a:r>
              <a:rPr lang="en-US" altLang="en-US" sz="1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	def</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18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1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self,n,a</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self.full_name</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 n</a:t>
            </a: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self.age</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 a</a:t>
            </a: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80000"/>
              </a:lnSpc>
              <a:buFont typeface="Symbol" panose="05050102010706020507" pitchFamily="18" charset="2"/>
              <a:buNone/>
            </a:pPr>
            <a:r>
              <a:rPr lang="en-US" altLang="en-US" sz="1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	def</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get_age</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(self):</a:t>
            </a: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return</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self.age</a:t>
            </a: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80000"/>
              </a:lnSpc>
              <a:buFont typeface="Symbol" panose="05050102010706020507" pitchFamily="18" charset="2"/>
              <a:buNone/>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80000"/>
              </a:lnSpc>
              <a:buFont typeface="Symbol" panose="05050102010706020507" pitchFamily="18" charset="2"/>
              <a:buNone/>
            </a:pPr>
            <a:r>
              <a:rPr lang="en-US" altLang="en-US" sz="1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Class</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Cs_student</a:t>
            </a:r>
            <a:r>
              <a:rPr lang="en-US" altLang="en-US" sz="1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 (student)</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1800" dirty="0">
                <a:solidFill>
                  <a:srgbClr val="008000"/>
                </a:solidFill>
                <a:latin typeface="Times New Roman" panose="02020603050405020304" pitchFamily="18" charset="0"/>
                <a:ea typeface="ＭＳ Ｐゴシック" panose="020B0600070205080204" pitchFamily="34" charset="-128"/>
                <a:cs typeface="Times New Roman" panose="02020603050405020304" pitchFamily="18" charset="0"/>
              </a:rPr>
              <a:t>“A class extending student.”</a:t>
            </a: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1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def</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18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1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self,n,a,s</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student.__</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self,n,a</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#Call __</a:t>
            </a:r>
            <a:r>
              <a:rPr lang="en-US" altLang="en-US" sz="1800" dirty="0" err="1">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1800"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__ for student</a:t>
            </a: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80000"/>
              </a:lnSpc>
              <a:buFont typeface="Symbol" panose="05050102010706020507" pitchFamily="18" charset="2"/>
              <a:buNone/>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self.section_num</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 s</a:t>
            </a: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1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def</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get_age</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(self): 	</a:t>
            </a:r>
            <a:r>
              <a:rPr lang="en-US" altLang="en-US" sz="1800"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#Redefines </a:t>
            </a:r>
            <a:r>
              <a:rPr lang="en-US" altLang="en-US" sz="1800" dirty="0" err="1">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get_age</a:t>
            </a:r>
            <a:r>
              <a:rPr lang="en-US" altLang="en-US" sz="1800"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 method entirely</a:t>
            </a: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print </a:t>
            </a:r>
            <a:r>
              <a:rPr lang="en-US" altLang="en-US" sz="1800" dirty="0">
                <a:solidFill>
                  <a:srgbClr val="008000"/>
                </a:solidFill>
                <a:latin typeface="Times New Roman" panose="02020603050405020304" pitchFamily="18" charset="0"/>
                <a:ea typeface="ＭＳ Ｐゴシック" panose="020B0600070205080204" pitchFamily="34" charset="-128"/>
                <a:cs typeface="Times New Roman" panose="02020603050405020304" pitchFamily="18" charset="0"/>
              </a:rPr>
              <a:t>“Age: ”</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 str(</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self.age</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a:t>
            </a:r>
          </a:p>
        </p:txBody>
      </p:sp>
      <p:sp>
        <p:nvSpPr>
          <p:cNvPr id="74756" name="Line 4"/>
          <p:cNvSpPr>
            <a:spLocks noChangeShapeType="1"/>
          </p:cNvSpPr>
          <p:nvPr/>
        </p:nvSpPr>
        <p:spPr bwMode="auto">
          <a:xfrm>
            <a:off x="2057400" y="3581400"/>
            <a:ext cx="8153400" cy="0"/>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US"/>
          </a:p>
        </p:txBody>
      </p:sp>
      <p:cxnSp>
        <p:nvCxnSpPr>
          <p:cNvPr id="3" name="Straight Arrow Connector 2"/>
          <p:cNvCxnSpPr/>
          <p:nvPr/>
        </p:nvCxnSpPr>
        <p:spPr>
          <a:xfrm flipV="1">
            <a:off x="4864608" y="2185416"/>
            <a:ext cx="4855464" cy="16184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9948672" y="1856232"/>
            <a:ext cx="1633728" cy="923330"/>
          </a:xfrm>
          <a:prstGeom prst="rect">
            <a:avLst/>
          </a:prstGeom>
          <a:noFill/>
        </p:spPr>
        <p:txBody>
          <a:bodyPr wrap="square" rtlCol="0">
            <a:spAutoFit/>
          </a:bodyPr>
          <a:lstStyle/>
          <a:p>
            <a:r>
              <a:rPr lang="en-US" dirty="0"/>
              <a:t>Passing another class as parent</a:t>
            </a:r>
          </a:p>
        </p:txBody>
      </p:sp>
      <p:sp>
        <p:nvSpPr>
          <p:cNvPr id="2" name="Footer Placeholder 1"/>
          <p:cNvSpPr>
            <a:spLocks noGrp="1"/>
          </p:cNvSpPr>
          <p:nvPr>
            <p:ph type="ftr" sz="quarter" idx="11"/>
          </p:nvPr>
        </p:nvSpPr>
        <p:spPr/>
        <p:txBody>
          <a:bodyPr/>
          <a:lstStyle/>
          <a:p>
            <a:r>
              <a:rPr lang="en-US"/>
              <a:t>https://www.csee.umbc.edu/courses/691p/notes/python/python3.ppt</a:t>
            </a:r>
          </a:p>
        </p:txBody>
      </p:sp>
    </p:spTree>
    <p:extLst>
      <p:ext uri="{BB962C8B-B14F-4D97-AF65-F5344CB8AC3E}">
        <p14:creationId xmlns:p14="http://schemas.microsoft.com/office/powerpoint/2010/main" val="2442898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en-US" dirty="0">
                <a:ea typeface="ＭＳ Ｐゴシック" panose="020B0600070205080204" pitchFamily="34" charset="-128"/>
              </a:rPr>
              <a:t>Private Data and Methods</a:t>
            </a:r>
          </a:p>
        </p:txBody>
      </p:sp>
      <p:sp>
        <p:nvSpPr>
          <p:cNvPr id="93187" name="Rectangle 3"/>
          <p:cNvSpPr>
            <a:spLocks noGrp="1" noChangeArrowheads="1"/>
          </p:cNvSpPr>
          <p:nvPr>
            <p:ph type="body" idx="1"/>
          </p:nvPr>
        </p:nvSpPr>
        <p:spPr/>
        <p:txBody>
          <a:bodyPr/>
          <a:lstStyle/>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Any attribute/method with </a:t>
            </a:r>
            <a:r>
              <a:rPr lang="en-US" altLang="en-US" sz="28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2 leading under-scores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in its name (but none at the end) is </a:t>
            </a:r>
            <a:r>
              <a:rPr lang="en-US" altLang="en-US" sz="2800" b="1" dirty="0">
                <a:latin typeface="Times New Roman" panose="02020603050405020304" pitchFamily="18" charset="0"/>
                <a:ea typeface="ＭＳ Ｐゴシック" panose="020B0600070205080204" pitchFamily="34" charset="-128"/>
                <a:cs typeface="Times New Roman" panose="02020603050405020304" pitchFamily="18" charset="0"/>
              </a:rPr>
              <a:t>private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and can’t be accessed outside of class </a:t>
            </a:r>
          </a:p>
          <a:p>
            <a:endPar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endParaRP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Note: Names with </a:t>
            </a:r>
            <a:r>
              <a:rPr lang="en-US" altLang="en-US" sz="28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two underscores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at the </a:t>
            </a:r>
            <a:r>
              <a:rPr lang="en-US" altLang="en-US" sz="28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beginning</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b="1"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and the end</a:t>
            </a:r>
            <a:r>
              <a:rPr lang="en-US" altLang="en-US" sz="28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are for </a:t>
            </a:r>
            <a:r>
              <a:rPr lang="en-US" altLang="en-US" sz="28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built-in</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methods or attributes for the class</a:t>
            </a:r>
          </a:p>
        </p:txBody>
      </p:sp>
      <p:sp>
        <p:nvSpPr>
          <p:cNvPr id="3" name="Footer Placeholder 2"/>
          <p:cNvSpPr>
            <a:spLocks noGrp="1"/>
          </p:cNvSpPr>
          <p:nvPr>
            <p:ph type="ftr" sz="quarter" idx="11"/>
          </p:nvPr>
        </p:nvSpPr>
        <p:spPr/>
        <p:txBody>
          <a:bodyPr/>
          <a:lstStyle/>
          <a:p>
            <a:r>
              <a:rPr lang="en-US"/>
              <a:t>https://www.cs.drexel.edu/~knowak/cs265_fall_2009/Python_Classes_nb.ppt</a:t>
            </a:r>
          </a:p>
        </p:txBody>
      </p:sp>
    </p:spTree>
    <p:extLst>
      <p:ext uri="{BB962C8B-B14F-4D97-AF65-F5344CB8AC3E}">
        <p14:creationId xmlns:p14="http://schemas.microsoft.com/office/powerpoint/2010/main" val="300113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outerShdw blurRad="38100" dist="38100" dir="2700000" algn="tl">
                    <a:srgbClr val="000000">
                      <a:alpha val="43137"/>
                    </a:srgbClr>
                  </a:outerShdw>
                </a:effectLst>
              </a:rPr>
              <a:t>Private,Protected</a:t>
            </a:r>
            <a:r>
              <a:rPr lang="en-US" dirty="0">
                <a:effectLst>
                  <a:outerShdw blurRad="38100" dist="38100" dir="2700000" algn="tl">
                    <a:srgbClr val="000000">
                      <a:alpha val="43137"/>
                    </a:srgbClr>
                  </a:outerShdw>
                </a:effectLst>
              </a:rPr>
              <a:t> and Public</a:t>
            </a:r>
          </a:p>
        </p:txBody>
      </p:sp>
      <p:graphicFrame>
        <p:nvGraphicFramePr>
          <p:cNvPr id="4" name="Content Placeholder 3"/>
          <p:cNvGraphicFramePr>
            <a:graphicFrameLocks noGrp="1"/>
          </p:cNvGraphicFramePr>
          <p:nvPr>
            <p:ph idx="1"/>
          </p:nvPr>
        </p:nvGraphicFramePr>
        <p:xfrm>
          <a:off x="466344" y="1754981"/>
          <a:ext cx="10762488" cy="3119120"/>
        </p:xfrm>
        <a:graphic>
          <a:graphicData uri="http://schemas.openxmlformats.org/drawingml/2006/table">
            <a:tbl>
              <a:tblPr/>
              <a:tblGrid>
                <a:gridCol w="3587496">
                  <a:extLst>
                    <a:ext uri="{9D8B030D-6E8A-4147-A177-3AD203B41FA5}">
                      <a16:colId xmlns:a16="http://schemas.microsoft.com/office/drawing/2014/main" val="20000"/>
                    </a:ext>
                  </a:extLst>
                </a:gridCol>
                <a:gridCol w="3587496">
                  <a:extLst>
                    <a:ext uri="{9D8B030D-6E8A-4147-A177-3AD203B41FA5}">
                      <a16:colId xmlns:a16="http://schemas.microsoft.com/office/drawing/2014/main" val="20001"/>
                    </a:ext>
                  </a:extLst>
                </a:gridCol>
                <a:gridCol w="3587496">
                  <a:extLst>
                    <a:ext uri="{9D8B030D-6E8A-4147-A177-3AD203B41FA5}">
                      <a16:colId xmlns:a16="http://schemas.microsoft.com/office/drawing/2014/main" val="20002"/>
                    </a:ext>
                  </a:extLst>
                </a:gridCol>
              </a:tblGrid>
              <a:tr h="0">
                <a:tc>
                  <a:txBody>
                    <a:bodyPr/>
                    <a:lstStyle/>
                    <a:p>
                      <a:pPr fontAlgn="t"/>
                      <a:r>
                        <a:rPr lang="en-US">
                          <a:effectLst/>
                        </a:rPr>
                        <a:t>Name</a:t>
                      </a:r>
                      <a:br>
                        <a:rPr lang="en-US">
                          <a:effectLst/>
                        </a:rPr>
                      </a:br>
                      <a:endParaRPr lang="en-US">
                        <a:effectLst/>
                      </a:endParaRPr>
                    </a:p>
                  </a:txBody>
                  <a:tcPr marL="12700" marR="12700" marT="12700" marB="12700">
                    <a:lnL>
                      <a:noFill/>
                    </a:lnL>
                    <a:lnR>
                      <a:noFill/>
                    </a:lnR>
                    <a:lnT>
                      <a:noFill/>
                    </a:lnT>
                    <a:lnB>
                      <a:noFill/>
                    </a:lnB>
                    <a:solidFill>
                      <a:srgbClr val="DCFFDC"/>
                    </a:solidFill>
                  </a:tcPr>
                </a:tc>
                <a:tc>
                  <a:txBody>
                    <a:bodyPr/>
                    <a:lstStyle/>
                    <a:p>
                      <a:pPr fontAlgn="t"/>
                      <a:r>
                        <a:rPr lang="en-US">
                          <a:effectLst/>
                        </a:rPr>
                        <a:t>Notation</a:t>
                      </a:r>
                      <a:br>
                        <a:rPr lang="en-US">
                          <a:effectLst/>
                        </a:rPr>
                      </a:br>
                      <a:endParaRPr lang="en-US">
                        <a:effectLst/>
                      </a:endParaRPr>
                    </a:p>
                  </a:txBody>
                  <a:tcPr marL="12700" marR="12700" marT="12700" marB="12700">
                    <a:lnL>
                      <a:noFill/>
                    </a:lnL>
                    <a:lnR>
                      <a:noFill/>
                    </a:lnR>
                    <a:lnT>
                      <a:noFill/>
                    </a:lnT>
                    <a:lnB>
                      <a:noFill/>
                    </a:lnB>
                    <a:solidFill>
                      <a:srgbClr val="DCFFDC"/>
                    </a:solidFill>
                  </a:tcPr>
                </a:tc>
                <a:tc>
                  <a:txBody>
                    <a:bodyPr/>
                    <a:lstStyle/>
                    <a:p>
                      <a:pPr fontAlgn="t"/>
                      <a:r>
                        <a:rPr lang="en-US">
                          <a:effectLst/>
                        </a:rPr>
                        <a:t>Behaviour</a:t>
                      </a:r>
                      <a:br>
                        <a:rPr lang="en-US">
                          <a:effectLst/>
                        </a:rPr>
                      </a:br>
                      <a:endParaRPr lang="en-US">
                        <a:effectLst/>
                      </a:endParaRPr>
                    </a:p>
                  </a:txBody>
                  <a:tcPr marL="12700" marR="12700" marT="12700" marB="12700">
                    <a:lnL>
                      <a:noFill/>
                    </a:lnL>
                    <a:lnR>
                      <a:noFill/>
                    </a:lnR>
                    <a:lnT>
                      <a:noFill/>
                    </a:lnT>
                    <a:lnB>
                      <a:noFill/>
                    </a:lnB>
                    <a:solidFill>
                      <a:srgbClr val="DCFFDC"/>
                    </a:solidFill>
                  </a:tcPr>
                </a:tc>
                <a:extLst>
                  <a:ext uri="{0D108BD9-81ED-4DB2-BD59-A6C34878D82A}">
                    <a16:rowId xmlns:a16="http://schemas.microsoft.com/office/drawing/2014/main" val="10000"/>
                  </a:ext>
                </a:extLst>
              </a:tr>
              <a:tr h="0">
                <a:tc>
                  <a:txBody>
                    <a:bodyPr/>
                    <a:lstStyle/>
                    <a:p>
                      <a:pPr fontAlgn="t"/>
                      <a:r>
                        <a:rPr lang="en-US">
                          <a:effectLst/>
                        </a:rPr>
                        <a:t>name</a:t>
                      </a:r>
                    </a:p>
                  </a:txBody>
                  <a:tcPr marL="12700" marR="12700" marT="12700" marB="12700">
                    <a:lnL>
                      <a:noFill/>
                    </a:lnL>
                    <a:lnR>
                      <a:noFill/>
                    </a:lnR>
                    <a:lnT>
                      <a:noFill/>
                    </a:lnT>
                    <a:lnB>
                      <a:noFill/>
                    </a:lnB>
                    <a:solidFill>
                      <a:srgbClr val="DCFFDC"/>
                    </a:solidFill>
                  </a:tcPr>
                </a:tc>
                <a:tc>
                  <a:txBody>
                    <a:bodyPr/>
                    <a:lstStyle/>
                    <a:p>
                      <a:pPr fontAlgn="t"/>
                      <a:r>
                        <a:rPr lang="en-US">
                          <a:effectLst/>
                        </a:rPr>
                        <a:t>Public</a:t>
                      </a:r>
                      <a:br>
                        <a:rPr lang="en-US">
                          <a:effectLst/>
                        </a:rPr>
                      </a:br>
                      <a:endParaRPr lang="en-US">
                        <a:effectLst/>
                      </a:endParaRPr>
                    </a:p>
                  </a:txBody>
                  <a:tcPr marL="12700" marR="12700" marT="12700" marB="12700">
                    <a:lnL>
                      <a:noFill/>
                    </a:lnL>
                    <a:lnR>
                      <a:noFill/>
                    </a:lnR>
                    <a:lnT>
                      <a:noFill/>
                    </a:lnT>
                    <a:lnB>
                      <a:noFill/>
                    </a:lnB>
                    <a:solidFill>
                      <a:srgbClr val="DCFFDC"/>
                    </a:solidFill>
                  </a:tcPr>
                </a:tc>
                <a:tc>
                  <a:txBody>
                    <a:bodyPr/>
                    <a:lstStyle/>
                    <a:p>
                      <a:pPr fontAlgn="t"/>
                      <a:r>
                        <a:rPr lang="en-US">
                          <a:effectLst/>
                        </a:rPr>
                        <a:t>Can be accessed from inside and outside</a:t>
                      </a:r>
                      <a:br>
                        <a:rPr lang="en-US">
                          <a:effectLst/>
                        </a:rPr>
                      </a:br>
                      <a:endParaRPr lang="en-US">
                        <a:effectLst/>
                      </a:endParaRPr>
                    </a:p>
                  </a:txBody>
                  <a:tcPr marL="12700" marR="12700" marT="12700" marB="12700">
                    <a:lnL>
                      <a:noFill/>
                    </a:lnL>
                    <a:lnR>
                      <a:noFill/>
                    </a:lnR>
                    <a:lnT>
                      <a:noFill/>
                    </a:lnT>
                    <a:lnB>
                      <a:noFill/>
                    </a:lnB>
                    <a:solidFill>
                      <a:srgbClr val="DCFFDC"/>
                    </a:solidFill>
                  </a:tcPr>
                </a:tc>
                <a:extLst>
                  <a:ext uri="{0D108BD9-81ED-4DB2-BD59-A6C34878D82A}">
                    <a16:rowId xmlns:a16="http://schemas.microsoft.com/office/drawing/2014/main" val="10001"/>
                  </a:ext>
                </a:extLst>
              </a:tr>
              <a:tr h="0">
                <a:tc>
                  <a:txBody>
                    <a:bodyPr/>
                    <a:lstStyle/>
                    <a:p>
                      <a:pPr fontAlgn="t"/>
                      <a:r>
                        <a:rPr lang="en-US">
                          <a:effectLst/>
                        </a:rPr>
                        <a:t>_name</a:t>
                      </a:r>
                    </a:p>
                  </a:txBody>
                  <a:tcPr marL="12700" marR="12700" marT="12700" marB="12700">
                    <a:lnL>
                      <a:noFill/>
                    </a:lnL>
                    <a:lnR>
                      <a:noFill/>
                    </a:lnR>
                    <a:lnT>
                      <a:noFill/>
                    </a:lnT>
                    <a:lnB>
                      <a:noFill/>
                    </a:lnB>
                    <a:solidFill>
                      <a:srgbClr val="DCFFDC"/>
                    </a:solidFill>
                  </a:tcPr>
                </a:tc>
                <a:tc>
                  <a:txBody>
                    <a:bodyPr/>
                    <a:lstStyle/>
                    <a:p>
                      <a:pPr fontAlgn="t"/>
                      <a:r>
                        <a:rPr lang="en-US">
                          <a:effectLst/>
                        </a:rPr>
                        <a:t>Protected</a:t>
                      </a:r>
                      <a:br>
                        <a:rPr lang="en-US">
                          <a:effectLst/>
                        </a:rPr>
                      </a:br>
                      <a:endParaRPr lang="en-US">
                        <a:effectLst/>
                      </a:endParaRPr>
                    </a:p>
                  </a:txBody>
                  <a:tcPr marL="12700" marR="12700" marT="12700" marB="12700">
                    <a:lnL>
                      <a:noFill/>
                    </a:lnL>
                    <a:lnR>
                      <a:noFill/>
                    </a:lnR>
                    <a:lnT>
                      <a:noFill/>
                    </a:lnT>
                    <a:lnB>
                      <a:noFill/>
                    </a:lnB>
                    <a:solidFill>
                      <a:srgbClr val="DCFFDC"/>
                    </a:solidFill>
                  </a:tcPr>
                </a:tc>
                <a:tc>
                  <a:txBody>
                    <a:bodyPr/>
                    <a:lstStyle/>
                    <a:p>
                      <a:pPr fontAlgn="t"/>
                      <a:r>
                        <a:rPr lang="en-US">
                          <a:effectLst/>
                        </a:rPr>
                        <a:t>Like a public member, but they shouldn't be directly accessed from outside.</a:t>
                      </a:r>
                      <a:br>
                        <a:rPr lang="en-US">
                          <a:effectLst/>
                        </a:rPr>
                      </a:br>
                      <a:endParaRPr lang="en-US">
                        <a:effectLst/>
                      </a:endParaRPr>
                    </a:p>
                  </a:txBody>
                  <a:tcPr marL="12700" marR="12700" marT="12700" marB="12700">
                    <a:lnL>
                      <a:noFill/>
                    </a:lnL>
                    <a:lnR>
                      <a:noFill/>
                    </a:lnR>
                    <a:lnT>
                      <a:noFill/>
                    </a:lnT>
                    <a:lnB>
                      <a:noFill/>
                    </a:lnB>
                    <a:solidFill>
                      <a:srgbClr val="DCFFDC"/>
                    </a:solidFill>
                  </a:tcPr>
                </a:tc>
                <a:extLst>
                  <a:ext uri="{0D108BD9-81ED-4DB2-BD59-A6C34878D82A}">
                    <a16:rowId xmlns:a16="http://schemas.microsoft.com/office/drawing/2014/main" val="10002"/>
                  </a:ext>
                </a:extLst>
              </a:tr>
              <a:tr h="0">
                <a:tc>
                  <a:txBody>
                    <a:bodyPr/>
                    <a:lstStyle/>
                    <a:p>
                      <a:pPr fontAlgn="t"/>
                      <a:r>
                        <a:rPr lang="en-US">
                          <a:effectLst/>
                        </a:rPr>
                        <a:t>__name</a:t>
                      </a:r>
                    </a:p>
                  </a:txBody>
                  <a:tcPr marL="12700" marR="12700" marT="12700" marB="12700">
                    <a:lnL>
                      <a:noFill/>
                    </a:lnL>
                    <a:lnR>
                      <a:noFill/>
                    </a:lnR>
                    <a:lnT>
                      <a:noFill/>
                    </a:lnT>
                    <a:lnB>
                      <a:noFill/>
                    </a:lnB>
                    <a:solidFill>
                      <a:srgbClr val="DCFFDC"/>
                    </a:solidFill>
                  </a:tcPr>
                </a:tc>
                <a:tc>
                  <a:txBody>
                    <a:bodyPr/>
                    <a:lstStyle/>
                    <a:p>
                      <a:pPr fontAlgn="t"/>
                      <a:r>
                        <a:rPr lang="en-US">
                          <a:effectLst/>
                        </a:rPr>
                        <a:t>Private</a:t>
                      </a:r>
                      <a:br>
                        <a:rPr lang="en-US">
                          <a:effectLst/>
                        </a:rPr>
                      </a:br>
                      <a:endParaRPr lang="en-US">
                        <a:effectLst/>
                      </a:endParaRPr>
                    </a:p>
                  </a:txBody>
                  <a:tcPr marL="12700" marR="12700" marT="12700" marB="12700">
                    <a:lnL>
                      <a:noFill/>
                    </a:lnL>
                    <a:lnR>
                      <a:noFill/>
                    </a:lnR>
                    <a:lnT>
                      <a:noFill/>
                    </a:lnT>
                    <a:lnB>
                      <a:noFill/>
                    </a:lnB>
                    <a:solidFill>
                      <a:srgbClr val="DCFFDC"/>
                    </a:solidFill>
                  </a:tcPr>
                </a:tc>
                <a:tc>
                  <a:txBody>
                    <a:bodyPr/>
                    <a:lstStyle/>
                    <a:p>
                      <a:pPr fontAlgn="t"/>
                      <a:r>
                        <a:rPr lang="en-US" dirty="0">
                          <a:effectLst/>
                        </a:rPr>
                        <a:t>Can't be seen and accessed from outside</a:t>
                      </a:r>
                    </a:p>
                  </a:txBody>
                  <a:tcPr marL="12700" marR="12700" marT="12700" marB="12700">
                    <a:lnL>
                      <a:noFill/>
                    </a:lnL>
                    <a:lnR>
                      <a:noFill/>
                    </a:lnR>
                    <a:lnT>
                      <a:noFill/>
                    </a:lnT>
                    <a:lnB>
                      <a:noFill/>
                    </a:lnB>
                    <a:solidFill>
                      <a:srgbClr val="DCFFDC"/>
                    </a:solidFill>
                  </a:tcPr>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1"/>
          </p:nvPr>
        </p:nvSpPr>
        <p:spPr/>
        <p:txBody>
          <a:bodyPr/>
          <a:lstStyle/>
          <a:p>
            <a:r>
              <a:rPr lang="en-US" dirty="0"/>
              <a:t>https://www.cs.drexel.edu/~knowak/cs265_fall_2009/Python_Classes_nb.ppt</a:t>
            </a:r>
          </a:p>
        </p:txBody>
      </p:sp>
    </p:spTree>
    <p:extLst>
      <p:ext uri="{BB962C8B-B14F-4D97-AF65-F5344CB8AC3E}">
        <p14:creationId xmlns:p14="http://schemas.microsoft.com/office/powerpoint/2010/main" val="4045962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C1ACF-0B03-45D9-AACC-05F837A6AE0D}"/>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id="{22C7F238-A186-4C09-805D-B60EA838B44B}"/>
              </a:ext>
            </a:extLst>
          </p:cNvPr>
          <p:cNvSpPr>
            <a:spLocks noGrp="1"/>
          </p:cNvSpPr>
          <p:nvPr>
            <p:ph type="ftr" sz="quarter" idx="11"/>
          </p:nvPr>
        </p:nvSpPr>
        <p:spPr/>
        <p:txBody>
          <a:bodyPr/>
          <a:lstStyle/>
          <a:p>
            <a:r>
              <a:rPr lang="en-US"/>
              <a:t>https://www.csee.umbc.edu/courses/691p/notes/python/python3.ppt</a:t>
            </a:r>
          </a:p>
        </p:txBody>
      </p:sp>
      <p:sp>
        <p:nvSpPr>
          <p:cNvPr id="7" name="Rectangle 3">
            <a:extLst>
              <a:ext uri="{FF2B5EF4-FFF2-40B4-BE49-F238E27FC236}">
                <a16:creationId xmlns:a16="http://schemas.microsoft.com/office/drawing/2014/main" id="{4B1F0B7D-0314-40A9-998B-05433AA0DE89}"/>
              </a:ext>
            </a:extLst>
          </p:cNvPr>
          <p:cNvSpPr>
            <a:spLocks noGrp="1" noChangeArrowheads="1"/>
          </p:cNvSpPr>
          <p:nvPr>
            <p:ph idx="1"/>
          </p:nvPr>
        </p:nvSpPr>
        <p:spPr bwMode="auto">
          <a:xfrm>
            <a:off x="609600" y="1140641"/>
            <a:ext cx="10972800"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class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MyClass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def </a:t>
            </a:r>
            <a:r>
              <a:rPr kumimoji="0" lang="en-US" altLang="en-US" sz="1800" b="0" i="0" u="none" strike="noStrike" cap="none" normalizeH="0" baseline="0" dirty="0">
                <a:ln>
                  <a:noFill/>
                </a:ln>
                <a:solidFill>
                  <a:srgbClr val="B200B2"/>
                </a:solidFill>
                <a:effectLst/>
                <a:latin typeface="Times New Roman" panose="02020603050405020304" pitchFamily="18" charset="0"/>
                <a:cs typeface="Times New Roman" panose="02020603050405020304" pitchFamily="18" charset="0"/>
              </a:rPr>
              <a:t>__</a:t>
            </a:r>
            <a:r>
              <a:rPr kumimoji="0" lang="en-US" altLang="en-US" sz="1800" b="0" i="0" u="none" strike="noStrike" cap="none" normalizeH="0" baseline="0" dirty="0" err="1">
                <a:ln>
                  <a:noFill/>
                </a:ln>
                <a:solidFill>
                  <a:srgbClr val="B200B2"/>
                </a:solidFill>
                <a:effectLst/>
                <a:latin typeface="Times New Roman" panose="02020603050405020304" pitchFamily="18" charset="0"/>
                <a:cs typeface="Times New Roman" panose="02020603050405020304" pitchFamily="18" charset="0"/>
              </a:rPr>
              <a:t>init</a:t>
            </a:r>
            <a:r>
              <a:rPr kumimoji="0" lang="en-US" altLang="en-US" sz="1800" b="0" i="0" u="none" strike="noStrike" cap="none" normalizeH="0" baseline="0" dirty="0">
                <a:ln>
                  <a:noFill/>
                </a:ln>
                <a:solidFill>
                  <a:srgbClr val="B200B2"/>
                </a:solidFill>
                <a:effectLst/>
                <a:latin typeface="Times New Roman" panose="02020603050405020304" pitchFamily="18" charset="0"/>
                <a:cs typeface="Times New Roman" panose="02020603050405020304" pitchFamily="18" charset="0"/>
              </a:rPr>
              <a:t>__</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94558D"/>
                </a:solidFill>
                <a:effectLst/>
                <a:latin typeface="Times New Roman" panose="02020603050405020304" pitchFamily="18" charset="0"/>
                <a:cs typeface="Times New Roman" panose="02020603050405020304" pitchFamily="18" charset="0"/>
              </a:rPr>
              <a:t>self</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94558D"/>
                </a:solidFill>
                <a:effectLst/>
                <a:latin typeface="Times New Roman" panose="02020603050405020304" pitchFamily="18" charset="0"/>
                <a:cs typeface="Times New Roman" panose="02020603050405020304" pitchFamily="18" charset="0"/>
              </a:rPr>
              <a:t>self</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.__</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superprivate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"Hello"</a:t>
            </a:r>
            <a:b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94558D"/>
                </a:solidFill>
                <a:effectLst/>
                <a:latin typeface="Times New Roman" panose="02020603050405020304" pitchFamily="18" charset="0"/>
                <a:cs typeface="Times New Roman" panose="02020603050405020304" pitchFamily="18" charset="0"/>
              </a:rPr>
              <a:t>self</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._semiprivate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"world!"</a:t>
            </a:r>
            <a:b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br>
            <a:b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mc =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MyClass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print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(mc.__</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superprivate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Traceback (most recent call last):</a:t>
            </a:r>
            <a:br>
              <a:rPr kumimoji="0" lang="en-US" altLang="en-US" sz="1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File </a:t>
            </a:r>
            <a:r>
              <a:rPr kumimoji="0" lang="en-US" altLang="en-US" sz="18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"&lt;stdin&gt;"</a:t>
            </a:r>
            <a:r>
              <a:rPr kumimoji="0" lang="en-US" altLang="en-US" sz="1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line 1, </a:t>
            </a:r>
            <a:r>
              <a:rPr kumimoji="0" lang="en-US" altLang="en-US" sz="18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in </a:t>
            </a:r>
            <a:r>
              <a:rPr kumimoji="0" lang="en-US" altLang="en-US" sz="1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&lt;module&gt;</a:t>
            </a:r>
            <a:br>
              <a:rPr kumimoji="0" lang="en-US" altLang="en-US" sz="1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err="1">
                <a:ln>
                  <a:noFill/>
                </a:ln>
                <a:solidFill>
                  <a:srgbClr val="C00000"/>
                </a:solidFill>
                <a:effectLst/>
                <a:latin typeface="Times New Roman" panose="02020603050405020304" pitchFamily="18" charset="0"/>
                <a:cs typeface="Times New Roman" panose="02020603050405020304" pitchFamily="18" charset="0"/>
              </a:rPr>
              <a:t>AttributeError</a:t>
            </a:r>
            <a:r>
              <a:rPr kumimoji="0" lang="en-US" altLang="en-US" sz="1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C00000"/>
                </a:solidFill>
                <a:effectLst/>
                <a:latin typeface="Times New Roman" panose="02020603050405020304" pitchFamily="18" charset="0"/>
                <a:cs typeface="Times New Roman" panose="02020603050405020304" pitchFamily="18" charset="0"/>
              </a:rPr>
              <a:t>myClass</a:t>
            </a:r>
            <a:r>
              <a:rPr kumimoji="0" lang="en-US" altLang="en-US" sz="1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instance has no attribute </a:t>
            </a:r>
            <a:r>
              <a:rPr kumimoji="0" lang="en-US" altLang="en-US" sz="18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'__</a:t>
            </a:r>
            <a:r>
              <a:rPr kumimoji="0" lang="en-US" altLang="en-US" sz="1800" b="1" i="0" u="none" strike="noStrike" cap="none" normalizeH="0" baseline="0" dirty="0" err="1">
                <a:ln>
                  <a:noFill/>
                </a:ln>
                <a:solidFill>
                  <a:srgbClr val="C00000"/>
                </a:solidFill>
                <a:effectLst/>
                <a:latin typeface="Times New Roman" panose="02020603050405020304" pitchFamily="18" charset="0"/>
                <a:cs typeface="Times New Roman" panose="02020603050405020304" pitchFamily="18" charset="0"/>
              </a:rPr>
              <a:t>superprivate</a:t>
            </a:r>
            <a:r>
              <a:rPr kumimoji="0" lang="en-US" altLang="en-US" sz="18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print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mc._semiprivate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world!</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print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(mc.</a:t>
            </a:r>
            <a:r>
              <a:rPr kumimoji="0" lang="en-US" altLang="en-US" sz="1800" b="0" i="0" u="none" strike="noStrike" cap="none" normalizeH="0" baseline="0" dirty="0">
                <a:ln>
                  <a:noFill/>
                </a:ln>
                <a:solidFill>
                  <a:srgbClr val="B200B2"/>
                </a:solidFill>
                <a:effectLst/>
                <a:latin typeface="Times New Roman" panose="02020603050405020304" pitchFamily="18" charset="0"/>
                <a:cs typeface="Times New Roman" panose="02020603050405020304" pitchFamily="18" charset="0"/>
              </a:rPr>
              <a:t>__</a:t>
            </a:r>
            <a:r>
              <a:rPr kumimoji="0" lang="en-US" altLang="en-US" sz="1800" b="0" i="0" u="none" strike="noStrike" cap="none" normalizeH="0" baseline="0" dirty="0" err="1">
                <a:ln>
                  <a:noFill/>
                </a:ln>
                <a:solidFill>
                  <a:srgbClr val="B200B2"/>
                </a:solidFill>
                <a:effectLst/>
                <a:latin typeface="Times New Roman" panose="02020603050405020304" pitchFamily="18" charset="0"/>
                <a:cs typeface="Times New Roman" panose="02020603050405020304" pitchFamily="18" charset="0"/>
              </a:rPr>
              <a:t>dict</a:t>
            </a:r>
            <a:r>
              <a:rPr kumimoji="0" lang="en-US" altLang="en-US" sz="1800" b="0" i="0" u="none" strike="noStrike" cap="none" normalizeH="0" baseline="0" dirty="0">
                <a:ln>
                  <a:noFill/>
                </a:ln>
                <a:solidFill>
                  <a:srgbClr val="B200B2"/>
                </a:solidFill>
                <a:effectLst/>
                <a:latin typeface="Times New Roman" panose="02020603050405020304" pitchFamily="18" charset="0"/>
                <a:cs typeface="Times New Roman" panose="02020603050405020304" pitchFamily="18" charset="0"/>
              </a:rPr>
              <a:t>__</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'_</a:t>
            </a:r>
            <a:r>
              <a:rPr kumimoji="0" lang="en-US" altLang="en-US" sz="1800" b="1" i="0" u="none" strike="noStrike" cap="none" normalizeH="0" baseline="0" dirty="0" err="1">
                <a:ln>
                  <a:noFill/>
                </a:ln>
                <a:solidFill>
                  <a:srgbClr val="008080"/>
                </a:solidFill>
                <a:effectLst/>
                <a:latin typeface="Times New Roman" panose="02020603050405020304" pitchFamily="18" charset="0"/>
                <a:cs typeface="Times New Roman" panose="02020603050405020304" pitchFamily="18" charset="0"/>
              </a:rPr>
              <a:t>MyClass</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__</a:t>
            </a:r>
            <a:r>
              <a:rPr kumimoji="0" lang="en-US" altLang="en-US" sz="1800" b="1" i="0" u="none" strike="noStrike" cap="none" normalizeH="0" baseline="0" dirty="0" err="1">
                <a:ln>
                  <a:noFill/>
                </a:ln>
                <a:solidFill>
                  <a:srgbClr val="008080"/>
                </a:solidFill>
                <a:effectLst/>
                <a:latin typeface="Times New Roman" panose="02020603050405020304" pitchFamily="18" charset="0"/>
                <a:cs typeface="Times New Roman" panose="02020603050405020304" pitchFamily="18" charset="0"/>
              </a:rPr>
              <a:t>superprivate</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'Hello'</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'_semiprivate'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 world!’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None/>
            </a:pPr>
            <a:r>
              <a:rPr lang="en-US" altLang="en-US" sz="1800" dirty="0">
                <a:solidFill>
                  <a:srgbClr val="000000"/>
                </a:solidFill>
                <a:latin typeface="Times New Roman" panose="02020603050405020304" pitchFamily="18" charset="0"/>
                <a:cs typeface="Times New Roman" panose="02020603050405020304" pitchFamily="18" charset="0"/>
              </a:rPr>
              <a:t>Print(mc._</a:t>
            </a:r>
            <a:r>
              <a:rPr lang="en-US" altLang="en-US" sz="1800" dirty="0" err="1">
                <a:solidFill>
                  <a:srgbClr val="000000"/>
                </a:solidFill>
                <a:latin typeface="Times New Roman" panose="02020603050405020304" pitchFamily="18" charset="0"/>
                <a:cs typeface="Times New Roman" panose="02020603050405020304" pitchFamily="18" charset="0"/>
              </a:rPr>
              <a:t>MyClass</a:t>
            </a:r>
            <a:r>
              <a:rPr lang="en-US" altLang="en-US" sz="1800" dirty="0">
                <a:solidFill>
                  <a:srgbClr val="000000"/>
                </a:solidFill>
                <a:latin typeface="Times New Roman" panose="02020603050405020304" pitchFamily="18" charset="0"/>
                <a:cs typeface="Times New Roman" panose="02020603050405020304" pitchFamily="18" charset="0"/>
              </a:rPr>
              <a:t>__</a:t>
            </a:r>
            <a:r>
              <a:rPr lang="en-US" altLang="en-US" sz="1800" dirty="0" err="1">
                <a:solidFill>
                  <a:srgbClr val="000000"/>
                </a:solidFill>
                <a:latin typeface="Times New Roman" panose="02020603050405020304" pitchFamily="18" charset="0"/>
                <a:cs typeface="Times New Roman" panose="02020603050405020304" pitchFamily="18" charset="0"/>
              </a:rPr>
              <a:t>superprivate</a:t>
            </a:r>
            <a:r>
              <a:rPr lang="en-US" altLang="en-US" sz="1800" dirty="0">
                <a:solidFill>
                  <a:srgbClr val="000000"/>
                </a:solidFill>
                <a:latin typeface="Times New Roman" panose="02020603050405020304" pitchFamily="18" charset="0"/>
                <a:cs typeface="Times New Roman" panose="02020603050405020304" pitchFamily="18" charset="0"/>
              </a:rPr>
              <a:t>) # trick to access </a:t>
            </a:r>
            <a:r>
              <a:rPr lang="en-US" altLang="en-US" sz="1800">
                <a:solidFill>
                  <a:srgbClr val="000000"/>
                </a:solidFill>
                <a:latin typeface="Times New Roman" panose="02020603050405020304" pitchFamily="18" charset="0"/>
                <a:cs typeface="Times New Roman" panose="02020603050405020304" pitchFamily="18" charset="0"/>
              </a:rPr>
              <a:t>private attribute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820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1- Bank Account </a:t>
            </a:r>
          </a:p>
        </p:txBody>
      </p:sp>
      <p:sp>
        <p:nvSpPr>
          <p:cNvPr id="7" name="TextBox 6"/>
          <p:cNvSpPr txBox="1"/>
          <p:nvPr/>
        </p:nvSpPr>
        <p:spPr>
          <a:xfrm>
            <a:off x="10031646" y="3296929"/>
            <a:ext cx="1557867" cy="646331"/>
          </a:xfrm>
          <a:prstGeom prst="rect">
            <a:avLst/>
          </a:prstGeom>
          <a:noFill/>
        </p:spPr>
        <p:txBody>
          <a:bodyPr wrap="square" rtlCol="0">
            <a:spAutoFit/>
          </a:bodyPr>
          <a:lstStyle/>
          <a:p>
            <a:r>
              <a:rPr lang="en-US" dirty="0">
                <a:solidFill>
                  <a:srgbClr val="FF0000"/>
                </a:solidFill>
              </a:rPr>
              <a:t>Member Functions</a:t>
            </a:r>
          </a:p>
        </p:txBody>
      </p:sp>
      <p:sp>
        <p:nvSpPr>
          <p:cNvPr id="10" name="TextBox 9"/>
          <p:cNvSpPr txBox="1"/>
          <p:nvPr/>
        </p:nvSpPr>
        <p:spPr>
          <a:xfrm>
            <a:off x="9592735" y="2126746"/>
            <a:ext cx="2353732" cy="369332"/>
          </a:xfrm>
          <a:prstGeom prst="rect">
            <a:avLst/>
          </a:prstGeom>
          <a:noFill/>
        </p:spPr>
        <p:txBody>
          <a:bodyPr wrap="square" rtlCol="0">
            <a:spAutoFit/>
          </a:bodyPr>
          <a:lstStyle/>
          <a:p>
            <a:r>
              <a:rPr lang="en-US" dirty="0">
                <a:solidFill>
                  <a:srgbClr val="FF0000"/>
                </a:solidFill>
              </a:rPr>
              <a:t>Class Declaration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25" y="1434684"/>
            <a:ext cx="8459111" cy="4307748"/>
          </a:xfrm>
        </p:spPr>
      </p:pic>
      <p:cxnSp>
        <p:nvCxnSpPr>
          <p:cNvPr id="13" name="Straight Arrow Connector 12"/>
          <p:cNvCxnSpPr/>
          <p:nvPr/>
        </p:nvCxnSpPr>
        <p:spPr>
          <a:xfrm flipV="1">
            <a:off x="3928194" y="2558701"/>
            <a:ext cx="5416974" cy="592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6199295" y="2890971"/>
            <a:ext cx="3251200" cy="592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9592735" y="2646842"/>
            <a:ext cx="2353732" cy="369332"/>
          </a:xfrm>
          <a:prstGeom prst="rect">
            <a:avLst/>
          </a:prstGeom>
          <a:noFill/>
        </p:spPr>
        <p:txBody>
          <a:bodyPr wrap="square" rtlCol="0">
            <a:spAutoFit/>
          </a:bodyPr>
          <a:lstStyle/>
          <a:p>
            <a:r>
              <a:rPr lang="en-US" dirty="0">
                <a:solidFill>
                  <a:srgbClr val="FF0000"/>
                </a:solidFill>
              </a:rPr>
              <a:t>Default Constructor</a:t>
            </a:r>
          </a:p>
        </p:txBody>
      </p:sp>
      <p:cxnSp>
        <p:nvCxnSpPr>
          <p:cNvPr id="18" name="Straight Arrow Connector 17"/>
          <p:cNvCxnSpPr/>
          <p:nvPr/>
        </p:nvCxnSpPr>
        <p:spPr>
          <a:xfrm flipV="1">
            <a:off x="6757079" y="3590462"/>
            <a:ext cx="3251200" cy="592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dirty="0"/>
              <a:t>https://github.com/MiguelSOliveira/Python-Projects</a:t>
            </a:r>
          </a:p>
        </p:txBody>
      </p:sp>
    </p:spTree>
    <p:extLst>
      <p:ext uri="{BB962C8B-B14F-4D97-AF65-F5344CB8AC3E}">
        <p14:creationId xmlns:p14="http://schemas.microsoft.com/office/powerpoint/2010/main" val="3629796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193866" y="2873587"/>
            <a:ext cx="1998134" cy="923330"/>
          </a:xfrm>
          <a:prstGeom prst="rect">
            <a:avLst/>
          </a:prstGeom>
          <a:noFill/>
        </p:spPr>
        <p:txBody>
          <a:bodyPr wrap="square" rtlCol="0">
            <a:spAutoFit/>
          </a:bodyPr>
          <a:lstStyle/>
          <a:p>
            <a:r>
              <a:rPr lang="en-US" dirty="0">
                <a:solidFill>
                  <a:srgbClr val="FF0000"/>
                </a:solidFill>
              </a:rPr>
              <a:t>Other Functions of Account Class</a:t>
            </a:r>
          </a:p>
          <a:p>
            <a:endParaRPr lang="en-US" dirty="0">
              <a:solidFill>
                <a:srgbClr val="FF0000"/>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548" y="367750"/>
            <a:ext cx="9846564" cy="5950754"/>
          </a:xfrm>
        </p:spPr>
      </p:pic>
      <p:cxnSp>
        <p:nvCxnSpPr>
          <p:cNvPr id="8" name="Straight Arrow Connector 7"/>
          <p:cNvCxnSpPr/>
          <p:nvPr/>
        </p:nvCxnSpPr>
        <p:spPr>
          <a:xfrm flipV="1">
            <a:off x="8394700" y="3651281"/>
            <a:ext cx="1799166" cy="249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Footer Placeholder 1"/>
          <p:cNvSpPr>
            <a:spLocks noGrp="1"/>
          </p:cNvSpPr>
          <p:nvPr>
            <p:ph type="ftr" sz="quarter" idx="11"/>
          </p:nvPr>
        </p:nvSpPr>
        <p:spPr/>
        <p:txBody>
          <a:bodyPr/>
          <a:lstStyle/>
          <a:p>
            <a:r>
              <a:rPr lang="en-US" dirty="0"/>
              <a:t>https://github.com/MiguelSOliveira/Python-Projects</a:t>
            </a:r>
          </a:p>
        </p:txBody>
      </p:sp>
    </p:spTree>
    <p:extLst>
      <p:ext uri="{BB962C8B-B14F-4D97-AF65-F5344CB8AC3E}">
        <p14:creationId xmlns:p14="http://schemas.microsoft.com/office/powerpoint/2010/main" val="2624303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448800" y="1956769"/>
            <a:ext cx="1981200" cy="1200329"/>
          </a:xfrm>
          <a:prstGeom prst="rect">
            <a:avLst/>
          </a:prstGeom>
          <a:noFill/>
        </p:spPr>
        <p:txBody>
          <a:bodyPr wrap="square" rtlCol="0">
            <a:spAutoFit/>
          </a:bodyPr>
          <a:lstStyle/>
          <a:p>
            <a:r>
              <a:rPr lang="en-US" dirty="0">
                <a:solidFill>
                  <a:srgbClr val="FF0000"/>
                </a:solidFill>
              </a:rPr>
              <a:t>Inheritance: “Account”  is passed in class declaration</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554" y="303498"/>
            <a:ext cx="8509254" cy="5932710"/>
          </a:xfrm>
        </p:spPr>
      </p:pic>
      <p:cxnSp>
        <p:nvCxnSpPr>
          <p:cNvPr id="11" name="Straight Arrow Connector 10"/>
          <p:cNvCxnSpPr/>
          <p:nvPr/>
        </p:nvCxnSpPr>
        <p:spPr>
          <a:xfrm flipV="1">
            <a:off x="5321299" y="2548467"/>
            <a:ext cx="4207933" cy="8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Footer Placeholder 1"/>
          <p:cNvSpPr>
            <a:spLocks noGrp="1"/>
          </p:cNvSpPr>
          <p:nvPr>
            <p:ph type="ftr" sz="quarter" idx="11"/>
          </p:nvPr>
        </p:nvSpPr>
        <p:spPr/>
        <p:txBody>
          <a:bodyPr/>
          <a:lstStyle/>
          <a:p>
            <a:r>
              <a:rPr lang="en-US" dirty="0"/>
              <a:t>https://github.com/MiguelSOliveira/Python-Projects</a:t>
            </a:r>
          </a:p>
        </p:txBody>
      </p:sp>
    </p:spTree>
    <p:extLst>
      <p:ext uri="{BB962C8B-B14F-4D97-AF65-F5344CB8AC3E}">
        <p14:creationId xmlns:p14="http://schemas.microsoft.com/office/powerpoint/2010/main" val="2178858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2D1F65-1119-4963-B799-EBC469AFDB2E}"/>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Objective</a:t>
            </a:r>
            <a:endParaRPr lang="en-US" dirty="0">
              <a:solidFill>
                <a:srgbClr val="C00000"/>
              </a:solidFill>
              <a:latin typeface="Georgia" panose="02040502050405020303" pitchFamily="18" charset="0"/>
            </a:endParaRPr>
          </a:p>
        </p:txBody>
      </p:sp>
      <p:sp>
        <p:nvSpPr>
          <p:cNvPr id="2" name="Rectangle 1">
            <a:extLst>
              <a:ext uri="{FF2B5EF4-FFF2-40B4-BE49-F238E27FC236}">
                <a16:creationId xmlns:a16="http://schemas.microsoft.com/office/drawing/2014/main" id="{220F2E77-B180-4140-A7C1-092E459AC7DF}"/>
              </a:ext>
            </a:extLst>
          </p:cNvPr>
          <p:cNvSpPr/>
          <p:nvPr/>
        </p:nvSpPr>
        <p:spPr>
          <a:xfrm>
            <a:off x="706015" y="1595734"/>
            <a:ext cx="6982409" cy="4401205"/>
          </a:xfrm>
          <a:prstGeom prst="rect">
            <a:avLst/>
          </a:prstGeom>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Classes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Object Oriented Concepts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Instances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Init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self</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Private, Protected, Public</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Inheritance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Scientific Python</a:t>
            </a: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Numpy</a:t>
            </a:r>
            <a:r>
              <a:rPr lang="en-US" sz="2800" dirty="0">
                <a:latin typeface="Times New Roman" panose="02020603050405020304" pitchFamily="18" charset="0"/>
                <a:cs typeface="Times New Roman" panose="02020603050405020304" pitchFamily="18" charset="0"/>
              </a:rPr>
              <a:t> Package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Web scraping</a:t>
            </a:r>
          </a:p>
        </p:txBody>
      </p:sp>
      <p:sp>
        <p:nvSpPr>
          <p:cNvPr id="3" name="Slide Number Placeholder 2">
            <a:extLst>
              <a:ext uri="{FF2B5EF4-FFF2-40B4-BE49-F238E27FC236}">
                <a16:creationId xmlns:a16="http://schemas.microsoft.com/office/drawing/2014/main" id="{C2768EFF-52F6-4DE5-90EA-CAF347A019D4}"/>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3</a:t>
            </a:fld>
            <a:endParaRPr lang="en-US" sz="1400" b="0" strike="noStrike" spc="-1" dirty="0">
              <a:solidFill>
                <a:srgbClr val="000000"/>
              </a:solidFill>
              <a:uFill>
                <a:solidFill>
                  <a:srgbClr val="FFFFFF"/>
                </a:solidFill>
              </a:uFill>
              <a:latin typeface="Times New Roman"/>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8096"/>
            <a:ext cx="10972800" cy="759270"/>
          </a:xfrm>
        </p:spPr>
        <p:txBody>
          <a:bodyPr>
            <a:normAutofit fontScale="90000"/>
          </a:bodyPr>
          <a:lstStyle/>
          <a:p>
            <a:r>
              <a:rPr lang="en-US" dirty="0"/>
              <a:t>Output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2816" y="940784"/>
            <a:ext cx="7827264" cy="46462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 y="859854"/>
            <a:ext cx="4492752" cy="5156898"/>
          </a:xfrm>
          <a:prstGeom prst="rect">
            <a:avLst/>
          </a:prstGeom>
        </p:spPr>
      </p:pic>
      <p:cxnSp>
        <p:nvCxnSpPr>
          <p:cNvPr id="7" name="Straight Arrow Connector 6"/>
          <p:cNvCxnSpPr/>
          <p:nvPr/>
        </p:nvCxnSpPr>
        <p:spPr>
          <a:xfrm>
            <a:off x="3657091" y="1078972"/>
            <a:ext cx="1317245" cy="47186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3355848" y="4873752"/>
            <a:ext cx="1499616" cy="886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974336" y="5685951"/>
            <a:ext cx="2313432" cy="369332"/>
          </a:xfrm>
          <a:prstGeom prst="rect">
            <a:avLst/>
          </a:prstGeom>
          <a:noFill/>
        </p:spPr>
        <p:txBody>
          <a:bodyPr wrap="square" rtlCol="0">
            <a:spAutoFit/>
          </a:bodyPr>
          <a:lstStyle/>
          <a:p>
            <a:r>
              <a:rPr lang="en-US" dirty="0">
                <a:solidFill>
                  <a:srgbClr val="FF0000"/>
                </a:solidFill>
              </a:rPr>
              <a:t>Instance Creation</a:t>
            </a:r>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27901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2 - Multiple Inheritance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376" y="1626202"/>
            <a:ext cx="10129647" cy="4143661"/>
          </a:xfrm>
        </p:spPr>
      </p:pic>
      <p:cxnSp>
        <p:nvCxnSpPr>
          <p:cNvPr id="5" name="Straight Arrow Connector 4"/>
          <p:cNvCxnSpPr/>
          <p:nvPr/>
        </p:nvCxnSpPr>
        <p:spPr>
          <a:xfrm flipV="1">
            <a:off x="5924803" y="1835235"/>
            <a:ext cx="4207933" cy="8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0210800" y="1617376"/>
            <a:ext cx="1981200" cy="369332"/>
          </a:xfrm>
          <a:prstGeom prst="rect">
            <a:avLst/>
          </a:prstGeom>
          <a:noFill/>
        </p:spPr>
        <p:txBody>
          <a:bodyPr wrap="square" rtlCol="0">
            <a:spAutoFit/>
          </a:bodyPr>
          <a:lstStyle/>
          <a:p>
            <a:r>
              <a:rPr lang="en-US" dirty="0">
                <a:solidFill>
                  <a:srgbClr val="FF0000"/>
                </a:solidFill>
              </a:rPr>
              <a:t>Clock Class</a:t>
            </a:r>
          </a:p>
        </p:txBody>
      </p:sp>
      <p:sp>
        <p:nvSpPr>
          <p:cNvPr id="3" name="Footer Placeholder 2"/>
          <p:cNvSpPr>
            <a:spLocks noGrp="1"/>
          </p:cNvSpPr>
          <p:nvPr>
            <p:ph type="ftr" sz="quarter" idx="11"/>
          </p:nvPr>
        </p:nvSpPr>
        <p:spPr/>
        <p:txBody>
          <a:bodyPr/>
          <a:lstStyle/>
          <a:p>
            <a:r>
              <a:rPr lang="en-US" dirty="0"/>
              <a:t>http://www.python-course.eu/python3_multiple_inheritance.php</a:t>
            </a:r>
          </a:p>
        </p:txBody>
      </p:sp>
    </p:spTree>
    <p:extLst>
      <p:ext uri="{BB962C8B-B14F-4D97-AF65-F5344CB8AC3E}">
        <p14:creationId xmlns:p14="http://schemas.microsoft.com/office/powerpoint/2010/main" val="2224721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976" y="654114"/>
            <a:ext cx="8982456" cy="5170614"/>
          </a:xfrm>
        </p:spPr>
      </p:pic>
      <p:cxnSp>
        <p:nvCxnSpPr>
          <p:cNvPr id="5" name="Straight Arrow Connector 4"/>
          <p:cNvCxnSpPr/>
          <p:nvPr/>
        </p:nvCxnSpPr>
        <p:spPr>
          <a:xfrm flipV="1">
            <a:off x="5668771" y="801963"/>
            <a:ext cx="4207933" cy="8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954768" y="584104"/>
            <a:ext cx="1981200" cy="369332"/>
          </a:xfrm>
          <a:prstGeom prst="rect">
            <a:avLst/>
          </a:prstGeom>
          <a:noFill/>
        </p:spPr>
        <p:txBody>
          <a:bodyPr wrap="square" rtlCol="0">
            <a:spAutoFit/>
          </a:bodyPr>
          <a:lstStyle/>
          <a:p>
            <a:r>
              <a:rPr lang="en-US" dirty="0">
                <a:solidFill>
                  <a:srgbClr val="FF0000"/>
                </a:solidFill>
              </a:rPr>
              <a:t>Calendar Class</a:t>
            </a:r>
          </a:p>
        </p:txBody>
      </p:sp>
      <p:sp>
        <p:nvSpPr>
          <p:cNvPr id="2" name="Footer Placeholder 1"/>
          <p:cNvSpPr>
            <a:spLocks noGrp="1"/>
          </p:cNvSpPr>
          <p:nvPr>
            <p:ph type="ftr" sz="quarter" idx="11"/>
          </p:nvPr>
        </p:nvSpPr>
        <p:spPr/>
        <p:txBody>
          <a:bodyPr/>
          <a:lstStyle/>
          <a:p>
            <a:r>
              <a:rPr lang="en-US" dirty="0"/>
              <a:t>http://www.python-course.eu/python3_multiple_inheritance.php</a:t>
            </a:r>
          </a:p>
        </p:txBody>
      </p:sp>
    </p:spTree>
    <p:extLst>
      <p:ext uri="{BB962C8B-B14F-4D97-AF65-F5344CB8AC3E}">
        <p14:creationId xmlns:p14="http://schemas.microsoft.com/office/powerpoint/2010/main" val="1832618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 y="544386"/>
            <a:ext cx="8698992" cy="5271198"/>
          </a:xfrm>
        </p:spPr>
      </p:pic>
      <p:cxnSp>
        <p:nvCxnSpPr>
          <p:cNvPr id="5" name="Straight Arrow Connector 4"/>
          <p:cNvCxnSpPr/>
          <p:nvPr/>
        </p:nvCxnSpPr>
        <p:spPr>
          <a:xfrm flipV="1">
            <a:off x="5513323" y="762245"/>
            <a:ext cx="4207933" cy="8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799320" y="544386"/>
            <a:ext cx="1981200" cy="2585323"/>
          </a:xfrm>
          <a:prstGeom prst="rect">
            <a:avLst/>
          </a:prstGeom>
          <a:noFill/>
        </p:spPr>
        <p:txBody>
          <a:bodyPr wrap="square" rtlCol="0">
            <a:spAutoFit/>
          </a:bodyPr>
          <a:lstStyle/>
          <a:p>
            <a:r>
              <a:rPr lang="en-US" dirty="0">
                <a:solidFill>
                  <a:srgbClr val="FF0000"/>
                </a:solidFill>
              </a:rPr>
              <a:t>Calendar Class</a:t>
            </a:r>
          </a:p>
          <a:p>
            <a:r>
              <a:rPr lang="en-US" dirty="0">
                <a:solidFill>
                  <a:srgbClr val="FF0000"/>
                </a:solidFill>
              </a:rPr>
              <a:t>Clock Class</a:t>
            </a:r>
          </a:p>
          <a:p>
            <a:endParaRPr lang="en-US" dirty="0">
              <a:solidFill>
                <a:srgbClr val="FF0000"/>
              </a:solidFill>
            </a:endParaRPr>
          </a:p>
          <a:p>
            <a:r>
              <a:rPr lang="en-US" dirty="0">
                <a:solidFill>
                  <a:srgbClr val="FF0000"/>
                </a:solidFill>
              </a:rPr>
              <a:t>We have created one class </a:t>
            </a:r>
            <a:r>
              <a:rPr lang="en-US" dirty="0" err="1">
                <a:solidFill>
                  <a:srgbClr val="FF0000"/>
                </a:solidFill>
              </a:rPr>
              <a:t>CalenderCLock</a:t>
            </a:r>
            <a:r>
              <a:rPr lang="en-US" dirty="0">
                <a:solidFill>
                  <a:srgbClr val="FF0000"/>
                </a:solidFill>
              </a:rPr>
              <a:t> to inherit both Clock and Calendar class features</a:t>
            </a:r>
          </a:p>
        </p:txBody>
      </p:sp>
      <p:cxnSp>
        <p:nvCxnSpPr>
          <p:cNvPr id="7" name="Straight Arrow Connector 6"/>
          <p:cNvCxnSpPr/>
          <p:nvPr/>
        </p:nvCxnSpPr>
        <p:spPr>
          <a:xfrm>
            <a:off x="5101251" y="3188453"/>
            <a:ext cx="4698069" cy="331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9799320" y="3179985"/>
            <a:ext cx="1981200" cy="923330"/>
          </a:xfrm>
          <a:prstGeom prst="rect">
            <a:avLst/>
          </a:prstGeom>
          <a:noFill/>
        </p:spPr>
        <p:txBody>
          <a:bodyPr wrap="square" rtlCol="0">
            <a:spAutoFit/>
          </a:bodyPr>
          <a:lstStyle/>
          <a:p>
            <a:r>
              <a:rPr lang="en-US" dirty="0">
                <a:solidFill>
                  <a:srgbClr val="FF0000"/>
                </a:solidFill>
              </a:rPr>
              <a:t>Notice the super class constructor calling</a:t>
            </a:r>
          </a:p>
        </p:txBody>
      </p:sp>
      <p:sp>
        <p:nvSpPr>
          <p:cNvPr id="2" name="Footer Placeholder 1"/>
          <p:cNvSpPr>
            <a:spLocks noGrp="1"/>
          </p:cNvSpPr>
          <p:nvPr>
            <p:ph type="ftr" sz="quarter" idx="11"/>
          </p:nvPr>
        </p:nvSpPr>
        <p:spPr/>
        <p:txBody>
          <a:bodyPr/>
          <a:lstStyle/>
          <a:p>
            <a:r>
              <a:rPr lang="en-US" dirty="0"/>
              <a:t>http://www.python-course.eu/python3_multiple_inheritance.php</a:t>
            </a:r>
          </a:p>
        </p:txBody>
      </p:sp>
    </p:spTree>
    <p:extLst>
      <p:ext uri="{BB962C8B-B14F-4D97-AF65-F5344CB8AC3E}">
        <p14:creationId xmlns:p14="http://schemas.microsoft.com/office/powerpoint/2010/main" val="545019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3105" y="1417638"/>
            <a:ext cx="7059295" cy="396341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24" y="1207326"/>
            <a:ext cx="3913505" cy="4846002"/>
          </a:xfrm>
          <a:prstGeom prst="rect">
            <a:avLst/>
          </a:prstGeom>
        </p:spPr>
      </p:pic>
      <p:sp>
        <p:nvSpPr>
          <p:cNvPr id="3" name="Footer Placeholder 2"/>
          <p:cNvSpPr>
            <a:spLocks noGrp="1"/>
          </p:cNvSpPr>
          <p:nvPr>
            <p:ph type="ftr" sz="quarter" idx="11"/>
          </p:nvPr>
        </p:nvSpPr>
        <p:spPr/>
        <p:txBody>
          <a:bodyPr/>
          <a:lstStyle/>
          <a:p>
            <a:r>
              <a:rPr lang="en-US" dirty="0"/>
              <a:t>http://www.python-course.eu/python3_multiple_inheritance.php</a:t>
            </a:r>
          </a:p>
        </p:txBody>
      </p:sp>
    </p:spTree>
    <p:extLst>
      <p:ext uri="{BB962C8B-B14F-4D97-AF65-F5344CB8AC3E}">
        <p14:creationId xmlns:p14="http://schemas.microsoft.com/office/powerpoint/2010/main" val="2350972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09800" y="1295400"/>
            <a:ext cx="7772400" cy="2819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C00000"/>
                </a:solidFill>
                <a:effectLst>
                  <a:outerShdw blurRad="38100" dist="38100" dir="2700000" algn="tl">
                    <a:srgbClr val="000000">
                      <a:alpha val="43137"/>
                    </a:srgbClr>
                  </a:outerShdw>
                </a:effectLst>
                <a:latin typeface="Helvetica"/>
                <a:ea typeface="+mj-ea"/>
                <a:cs typeface="Helvetica"/>
              </a:defRPr>
            </a:lvl1pPr>
          </a:lstStyle>
          <a:p>
            <a:r>
              <a:rPr lang="en-US" altLang="en-US" dirty="0" err="1">
                <a:effectLst/>
                <a:ea typeface="ＭＳ Ｐゴシック" panose="020B0600070205080204" pitchFamily="34" charset="-128"/>
              </a:rPr>
              <a:t>Numpy</a:t>
            </a:r>
            <a:endParaRPr lang="en-US" altLang="en-US" dirty="0">
              <a:effectLst/>
              <a:ea typeface="ＭＳ Ｐゴシック" panose="020B0600070205080204" pitchFamily="34" charset="-128"/>
            </a:endParaRPr>
          </a:p>
          <a:p>
            <a:r>
              <a:rPr lang="en-US" altLang="en-US" dirty="0">
                <a:effectLst/>
                <a:ea typeface="ＭＳ Ｐゴシック" panose="020B0600070205080204" pitchFamily="34" charset="-128"/>
              </a:rPr>
              <a:t>&amp;</a:t>
            </a:r>
          </a:p>
          <a:p>
            <a:r>
              <a:rPr lang="en-US" altLang="en-US" dirty="0">
                <a:effectLst/>
                <a:ea typeface="ＭＳ Ｐゴシック" panose="020B0600070205080204" pitchFamily="34" charset="-128"/>
              </a:rPr>
              <a:t>Web scraping</a:t>
            </a:r>
          </a:p>
        </p:txBody>
      </p:sp>
    </p:spTree>
    <p:extLst>
      <p:ext uri="{BB962C8B-B14F-4D97-AF65-F5344CB8AC3E}">
        <p14:creationId xmlns:p14="http://schemas.microsoft.com/office/powerpoint/2010/main" val="369689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992313" y="260350"/>
            <a:ext cx="8229600" cy="1143000"/>
          </a:xfrm>
        </p:spPr>
        <p:txBody>
          <a:bodyPr/>
          <a:lstStyle/>
          <a:p>
            <a:pPr eaLnBrk="1" hangingPunct="1">
              <a:defRPr/>
            </a:pPr>
            <a:r>
              <a:rPr lang="nl-NL" dirty="0"/>
              <a:t>Scientific Python?</a:t>
            </a:r>
          </a:p>
        </p:txBody>
      </p:sp>
      <p:sp>
        <p:nvSpPr>
          <p:cNvPr id="30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nl-NL" dirty="0">
                <a:latin typeface="Times New Roman" panose="02020603050405020304" pitchFamily="18" charset="0"/>
                <a:cs typeface="Times New Roman" panose="02020603050405020304" pitchFamily="18" charset="0"/>
              </a:rPr>
              <a:t>Extra features required:</a:t>
            </a:r>
          </a:p>
          <a:p>
            <a:pPr lvl="1" eaLnBrk="1" hangingPunct="1"/>
            <a:r>
              <a:rPr lang="en-US" altLang="nl-NL" dirty="0">
                <a:latin typeface="Times New Roman" panose="02020603050405020304" pitchFamily="18" charset="0"/>
                <a:cs typeface="Times New Roman" panose="02020603050405020304" pitchFamily="18" charset="0"/>
              </a:rPr>
              <a:t>fast, multidimensional arrays</a:t>
            </a:r>
          </a:p>
          <a:p>
            <a:pPr lvl="1" eaLnBrk="1" hangingPunct="1"/>
            <a:r>
              <a:rPr lang="en-US" altLang="nl-NL" dirty="0">
                <a:latin typeface="Times New Roman" panose="02020603050405020304" pitchFamily="18" charset="0"/>
                <a:cs typeface="Times New Roman" panose="02020603050405020304" pitchFamily="18" charset="0"/>
              </a:rPr>
              <a:t>libraries of reliable, tested scientiﬁc functions</a:t>
            </a:r>
          </a:p>
          <a:p>
            <a:pPr lvl="1" eaLnBrk="1" hangingPunct="1"/>
            <a:r>
              <a:rPr lang="en-US" altLang="nl-NL" dirty="0">
                <a:latin typeface="Times New Roman" panose="02020603050405020304" pitchFamily="18" charset="0"/>
                <a:cs typeface="Times New Roman" panose="02020603050405020304" pitchFamily="18" charset="0"/>
              </a:rPr>
              <a:t>plotting tools</a:t>
            </a:r>
          </a:p>
          <a:p>
            <a:pPr eaLnBrk="1" hangingPunct="1"/>
            <a:r>
              <a:rPr lang="en-US" altLang="nl-NL" dirty="0" err="1">
                <a:solidFill>
                  <a:srgbClr val="C00000"/>
                </a:solidFill>
                <a:latin typeface="Times New Roman" panose="02020603050405020304" pitchFamily="18" charset="0"/>
                <a:cs typeface="Times New Roman" panose="02020603050405020304" pitchFamily="18" charset="0"/>
              </a:rPr>
              <a:t>NumPy</a:t>
            </a:r>
            <a:r>
              <a:rPr lang="en-US" altLang="nl-NL" dirty="0">
                <a:solidFill>
                  <a:srgbClr val="FF0000"/>
                </a:solidFill>
                <a:latin typeface="Times New Roman" panose="02020603050405020304" pitchFamily="18" charset="0"/>
                <a:cs typeface="Times New Roman" panose="02020603050405020304" pitchFamily="18" charset="0"/>
              </a:rPr>
              <a:t> </a:t>
            </a:r>
            <a:r>
              <a:rPr lang="en-US" altLang="nl-NL" dirty="0">
                <a:latin typeface="Times New Roman" panose="02020603050405020304" pitchFamily="18" charset="0"/>
                <a:cs typeface="Times New Roman" panose="02020603050405020304" pitchFamily="18" charset="0"/>
              </a:rPr>
              <a:t>is at the core of nearly every scientific Python application or module since it provides a fast N-d array datatype that can be manipulated in a </a:t>
            </a:r>
            <a:r>
              <a:rPr lang="en-US" altLang="nl-NL" dirty="0" err="1">
                <a:latin typeface="Times New Roman" panose="02020603050405020304" pitchFamily="18" charset="0"/>
                <a:cs typeface="Times New Roman" panose="02020603050405020304" pitchFamily="18" charset="0"/>
              </a:rPr>
              <a:t>vectorized</a:t>
            </a:r>
            <a:r>
              <a:rPr lang="en-US" altLang="nl-NL" dirty="0">
                <a:latin typeface="Times New Roman" panose="02020603050405020304" pitchFamily="18" charset="0"/>
                <a:cs typeface="Times New Roman" panose="02020603050405020304" pitchFamily="18" charset="0"/>
              </a:rPr>
              <a:t> form.</a:t>
            </a:r>
            <a:endParaRPr lang="nl-NL" altLang="nl-NL" dirty="0">
              <a:latin typeface="Times New Roman" panose="02020603050405020304" pitchFamily="18" charset="0"/>
              <a:cs typeface="Times New Roman" panose="02020603050405020304" pitchFamily="18" charset="0"/>
            </a:endParaRPr>
          </a:p>
        </p:txBody>
      </p:sp>
      <p:sp>
        <p:nvSpPr>
          <p:cNvPr id="3076" name="Rectangle 4"/>
          <p:cNvSpPr>
            <a:spLocks noChangeArrowheads="1"/>
          </p:cNvSpPr>
          <p:nvPr/>
        </p:nvSpPr>
        <p:spPr bwMode="auto">
          <a:xfrm>
            <a:off x="1981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endParaRPr lang="en-US" altLang="nl-NL" sz="1400">
              <a:solidFill>
                <a:schemeClr val="tx1"/>
              </a:solidFill>
            </a:endParaRPr>
          </a:p>
        </p:txBody>
      </p:sp>
      <p:sp>
        <p:nvSpPr>
          <p:cNvPr id="3077" name="Rectangle 5"/>
          <p:cNvSpPr>
            <a:spLocks noChangeArrowheads="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eaLnBrk="1" hangingPunct="1"/>
            <a:endParaRPr lang="en-US" altLang="nl-NL" sz="1400">
              <a:solidFill>
                <a:schemeClr val="tx1"/>
              </a:solidFill>
            </a:endParaRPr>
          </a:p>
        </p:txBody>
      </p:sp>
      <p:sp>
        <p:nvSpPr>
          <p:cNvPr id="3078" name="Rectangle 6"/>
          <p:cNvSpPr>
            <a:spLocks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r" eaLnBrk="1" hangingPunct="1"/>
            <a:fld id="{15CE06DF-283F-42F9-BA65-3A398B88CBD1}" type="slidenum">
              <a:rPr lang="nl-NL" altLang="nl-NL" sz="1400">
                <a:solidFill>
                  <a:schemeClr val="tx1"/>
                </a:solidFill>
              </a:rPr>
              <a:pPr algn="r" eaLnBrk="1" hangingPunct="1"/>
              <a:t>36</a:t>
            </a:fld>
            <a:endParaRPr lang="nl-NL" altLang="nl-NL" sz="1400">
              <a:solidFill>
                <a:schemeClr val="tx1"/>
              </a:solidFill>
            </a:endParaRPr>
          </a:p>
        </p:txBody>
      </p:sp>
      <p:sp>
        <p:nvSpPr>
          <p:cNvPr id="2" name="Footer Placeholder 1"/>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3916082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Scientific Python Packages</a:t>
            </a:r>
            <a:endParaRPr lang="en-US" dirty="0"/>
          </a:p>
        </p:txBody>
      </p:sp>
      <p:sp>
        <p:nvSpPr>
          <p:cNvPr id="3" name="Content Placeholder 2"/>
          <p:cNvSpPr>
            <a:spLocks noGrp="1"/>
          </p:cNvSpPr>
          <p:nvPr>
            <p:ph idx="1"/>
          </p:nvPr>
        </p:nvSpPr>
        <p:spPr/>
        <p:txBody>
          <a:bodyPr>
            <a:normAutofit/>
          </a:bodyPr>
          <a:lstStyle/>
          <a:p>
            <a:r>
              <a:rPr lang="en-US" sz="2800" b="1" dirty="0" err="1">
                <a:latin typeface="Times New Roman" panose="02020603050405020304" pitchFamily="18" charset="0"/>
                <a:cs typeface="Times New Roman" panose="02020603050405020304" pitchFamily="18" charset="0"/>
                <a:hlinkClick r:id="rId2"/>
              </a:rPr>
              <a:t>numpy</a:t>
            </a:r>
            <a:r>
              <a:rPr lang="en-US" sz="2800" dirty="0">
                <a:latin typeface="Times New Roman" panose="02020603050405020304" pitchFamily="18" charset="0"/>
                <a:cs typeface="Times New Roman" panose="02020603050405020304" pitchFamily="18" charset="0"/>
              </a:rPr>
              <a:t> - </a:t>
            </a:r>
            <a:r>
              <a:rPr lang="en-US" sz="2800" i="1" dirty="0">
                <a:latin typeface="Times New Roman" panose="02020603050405020304" pitchFamily="18" charset="0"/>
                <a:cs typeface="Times New Roman" panose="02020603050405020304" pitchFamily="18" charset="0"/>
              </a:rPr>
              <a:t>mainly</a:t>
            </a:r>
            <a:r>
              <a:rPr lang="en-US" sz="2800" dirty="0">
                <a:latin typeface="Times New Roman" panose="02020603050405020304" pitchFamily="18" charset="0"/>
                <a:cs typeface="Times New Roman" panose="02020603050405020304" pitchFamily="18" charset="0"/>
              </a:rPr>
              <a:t> useful for its </a:t>
            </a:r>
            <a:r>
              <a:rPr lang="en-US" sz="2800" i="1"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-dimensional array objects</a:t>
            </a:r>
          </a:p>
          <a:p>
            <a:r>
              <a:rPr lang="en-US" sz="2800" b="1" dirty="0">
                <a:latin typeface="Times New Roman" panose="02020603050405020304" pitchFamily="18" charset="0"/>
                <a:cs typeface="Times New Roman" panose="02020603050405020304" pitchFamily="18" charset="0"/>
                <a:hlinkClick r:id="rId3"/>
              </a:rPr>
              <a:t>pandas</a:t>
            </a:r>
            <a:r>
              <a:rPr lang="en-US" sz="2800" dirty="0">
                <a:latin typeface="Times New Roman" panose="02020603050405020304" pitchFamily="18" charset="0"/>
                <a:cs typeface="Times New Roman" panose="02020603050405020304" pitchFamily="18" charset="0"/>
              </a:rPr>
              <a:t> - Python data analysis library, including structures such as </a:t>
            </a:r>
            <a:r>
              <a:rPr lang="en-US" sz="2800" dirty="0" err="1">
                <a:latin typeface="Times New Roman" panose="02020603050405020304" pitchFamily="18" charset="0"/>
                <a:cs typeface="Times New Roman" panose="02020603050405020304" pitchFamily="18" charset="0"/>
              </a:rPr>
              <a:t>dataframes</a:t>
            </a:r>
            <a:endParaRPr lang="en-US" sz="2800" dirty="0">
              <a:latin typeface="Times New Roman" panose="02020603050405020304" pitchFamily="18" charset="0"/>
              <a:cs typeface="Times New Roman" panose="02020603050405020304" pitchFamily="18" charset="0"/>
            </a:endParaRPr>
          </a:p>
          <a:p>
            <a:r>
              <a:rPr lang="en-US" sz="2800" b="1" dirty="0" err="1">
                <a:latin typeface="Times New Roman" panose="02020603050405020304" pitchFamily="18" charset="0"/>
                <a:cs typeface="Times New Roman" panose="02020603050405020304" pitchFamily="18" charset="0"/>
                <a:hlinkClick r:id="rId4"/>
              </a:rPr>
              <a:t>matplotlib</a:t>
            </a:r>
            <a:r>
              <a:rPr lang="en-US" sz="2800" dirty="0">
                <a:latin typeface="Times New Roman" panose="02020603050405020304" pitchFamily="18" charset="0"/>
                <a:cs typeface="Times New Roman" panose="02020603050405020304" pitchFamily="18" charset="0"/>
              </a:rPr>
              <a:t> - 2D plotting library producing publication quality figures</a:t>
            </a:r>
          </a:p>
          <a:p>
            <a:r>
              <a:rPr lang="en-US" sz="2800" b="1" dirty="0" err="1">
                <a:latin typeface="Times New Roman" panose="02020603050405020304" pitchFamily="18" charset="0"/>
                <a:cs typeface="Times New Roman" panose="02020603050405020304" pitchFamily="18" charset="0"/>
                <a:hlinkClick r:id="rId5"/>
              </a:rPr>
              <a:t>scikit</a:t>
            </a:r>
            <a:r>
              <a:rPr lang="en-US" sz="2800" b="1" dirty="0">
                <a:latin typeface="Times New Roman" panose="02020603050405020304" pitchFamily="18" charset="0"/>
                <a:cs typeface="Times New Roman" panose="02020603050405020304" pitchFamily="18" charset="0"/>
                <a:hlinkClick r:id="rId5"/>
              </a:rPr>
              <a:t>-learn</a:t>
            </a:r>
            <a:r>
              <a:rPr lang="en-US" sz="2800" dirty="0">
                <a:latin typeface="Times New Roman" panose="02020603050405020304" pitchFamily="18" charset="0"/>
                <a:cs typeface="Times New Roman" panose="02020603050405020304" pitchFamily="18" charset="0"/>
              </a:rPr>
              <a:t> - the machine learning algorithms used for data analysis and data mining tasks</a:t>
            </a:r>
          </a:p>
        </p:txBody>
      </p:sp>
      <p:sp>
        <p:nvSpPr>
          <p:cNvPr id="4" name="Footer Placeholder 3"/>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1851530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8809" y="1298448"/>
            <a:ext cx="7699248" cy="4983480"/>
          </a:xfrm>
        </p:spPr>
      </p:pic>
      <p:sp>
        <p:nvSpPr>
          <p:cNvPr id="5" name="Rectangle 4"/>
          <p:cNvSpPr/>
          <p:nvPr/>
        </p:nvSpPr>
        <p:spPr>
          <a:xfrm>
            <a:off x="277368" y="1901274"/>
            <a:ext cx="3380232"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LMSans10-Regular"/>
              </a:rPr>
              <a:t>Fundamental package for scientific computing with Python</a:t>
            </a:r>
          </a:p>
          <a:p>
            <a:pPr marL="285750" indent="-285750">
              <a:buFont typeface="Arial" panose="020B0604020202020204" pitchFamily="34" charset="0"/>
              <a:buChar char="•"/>
            </a:pPr>
            <a:r>
              <a:rPr lang="en-US" dirty="0">
                <a:solidFill>
                  <a:srgbClr val="000000"/>
                </a:solidFill>
                <a:latin typeface="LMSans10-Regular"/>
              </a:rPr>
              <a:t>N-dimensional array object</a:t>
            </a:r>
          </a:p>
          <a:p>
            <a:pPr marL="285750" indent="-285750">
              <a:buFont typeface="Arial" panose="020B0604020202020204" pitchFamily="34" charset="0"/>
              <a:buChar char="•"/>
            </a:pPr>
            <a:r>
              <a:rPr lang="en-US" dirty="0">
                <a:solidFill>
                  <a:srgbClr val="000000"/>
                </a:solidFill>
                <a:latin typeface="LMSans10-Regular"/>
              </a:rPr>
              <a:t>Linear algebra, Fourier transform, random number capabilities</a:t>
            </a:r>
          </a:p>
          <a:p>
            <a:pPr marL="285750" indent="-285750">
              <a:buFont typeface="Arial" panose="020B0604020202020204" pitchFamily="34" charset="0"/>
              <a:buChar char="•"/>
            </a:pPr>
            <a:r>
              <a:rPr lang="en-US" dirty="0">
                <a:solidFill>
                  <a:srgbClr val="000000"/>
                </a:solidFill>
                <a:latin typeface="LMSans10-Regular"/>
              </a:rPr>
              <a:t>Building block for other packages (e.g. </a:t>
            </a:r>
            <a:r>
              <a:rPr lang="en-US" dirty="0" err="1">
                <a:solidFill>
                  <a:srgbClr val="000000"/>
                </a:solidFill>
                <a:latin typeface="LMSans10-Regular"/>
              </a:rPr>
              <a:t>Scipy</a:t>
            </a:r>
            <a:r>
              <a:rPr lang="en-US" dirty="0">
                <a:solidFill>
                  <a:srgbClr val="000000"/>
                </a:solidFill>
                <a:latin typeface="LMSans10-Regular"/>
              </a:rPr>
              <a:t>)</a:t>
            </a:r>
          </a:p>
          <a:p>
            <a:pPr marL="285750" indent="-285750">
              <a:buFont typeface="Arial" panose="020B0604020202020204" pitchFamily="34" charset="0"/>
              <a:buChar char="•"/>
            </a:pPr>
            <a:r>
              <a:rPr lang="en-US" dirty="0">
                <a:solidFill>
                  <a:srgbClr val="000000"/>
                </a:solidFill>
                <a:latin typeface="LMSans10-Regular"/>
              </a:rPr>
              <a:t>Open source</a:t>
            </a:r>
          </a:p>
        </p:txBody>
      </p:sp>
      <p:sp>
        <p:nvSpPr>
          <p:cNvPr id="6" name="Title 1"/>
          <p:cNvSpPr>
            <a:spLocks noGrp="1"/>
          </p:cNvSpPr>
          <p:nvPr>
            <p:ph type="title"/>
          </p:nvPr>
        </p:nvSpPr>
        <p:spPr>
          <a:xfrm>
            <a:off x="609600" y="274638"/>
            <a:ext cx="10972800" cy="1143000"/>
          </a:xfrm>
        </p:spPr>
        <p:txBody>
          <a:bodyPr/>
          <a:lstStyle/>
          <a:p>
            <a:r>
              <a:rPr lang="en-US" dirty="0" err="1"/>
              <a:t>Numpy</a:t>
            </a:r>
            <a:r>
              <a:rPr lang="en-US" dirty="0"/>
              <a:t> N-dimensional Array manipulations</a:t>
            </a:r>
          </a:p>
        </p:txBody>
      </p:sp>
      <p:sp>
        <p:nvSpPr>
          <p:cNvPr id="2" name="Footer Placeholder 1"/>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548576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nl-NL"/>
              <a:t>Arrays – Numerical Python (Numpy)</a:t>
            </a:r>
          </a:p>
        </p:txBody>
      </p:sp>
      <p:sp>
        <p:nvSpPr>
          <p:cNvPr id="4099" name="Rectangle 3"/>
          <p:cNvSpPr>
            <a:spLocks noGrp="1" noChangeArrowheads="1"/>
          </p:cNvSpPr>
          <p:nvPr>
            <p:ph type="body" idx="1"/>
          </p:nvPr>
        </p:nvSpPr>
        <p:spPr bwMode="auto">
          <a:xfrm>
            <a:off x="289719" y="1442245"/>
            <a:ext cx="8229600" cy="749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nl-NL" sz="2000" dirty="0"/>
              <a:t>Lists ok for storing small amounts of one-dimensional data</a:t>
            </a:r>
          </a:p>
        </p:txBody>
      </p:sp>
      <p:sp>
        <p:nvSpPr>
          <p:cNvPr id="4100" name="Rectangle 4"/>
          <p:cNvSpPr>
            <a:spLocks noChangeArrowheads="1"/>
          </p:cNvSpPr>
          <p:nvPr/>
        </p:nvSpPr>
        <p:spPr bwMode="auto">
          <a:xfrm>
            <a:off x="210312" y="4149726"/>
            <a:ext cx="11759183"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spcBef>
                <a:spcPct val="20000"/>
              </a:spcBef>
              <a:buFontTx/>
              <a:buChar char="•"/>
            </a:pPr>
            <a:r>
              <a:rPr lang="en-US" altLang="nl-NL" sz="2000" dirty="0">
                <a:solidFill>
                  <a:schemeClr val="tx1"/>
                </a:solidFill>
              </a:rPr>
              <a:t>But, can’t use directly with arithmetical operators (+, -, *, /, …)</a:t>
            </a:r>
          </a:p>
          <a:p>
            <a:pPr algn="l" eaLnBrk="1" hangingPunct="1">
              <a:spcBef>
                <a:spcPct val="20000"/>
              </a:spcBef>
              <a:buFontTx/>
              <a:buChar char="•"/>
            </a:pPr>
            <a:r>
              <a:rPr lang="en-US" altLang="nl-NL" sz="2000" dirty="0">
                <a:solidFill>
                  <a:schemeClr val="tx1"/>
                </a:solidFill>
              </a:rPr>
              <a:t>Need efﬁcient arrays with arithmetic and better multidimensional tools</a:t>
            </a:r>
          </a:p>
          <a:p>
            <a:pPr algn="l" eaLnBrk="1" hangingPunct="1">
              <a:spcBef>
                <a:spcPct val="20000"/>
              </a:spcBef>
              <a:buFontTx/>
              <a:buChar char="•"/>
            </a:pPr>
            <a:r>
              <a:rPr lang="en-US" altLang="nl-NL" sz="2000" b="1" dirty="0" err="1">
                <a:solidFill>
                  <a:schemeClr val="tx1"/>
                </a:solidFill>
              </a:rPr>
              <a:t>Numpy</a:t>
            </a:r>
            <a:endParaRPr lang="en-US" altLang="nl-NL" sz="2000" b="1" dirty="0">
              <a:solidFill>
                <a:schemeClr val="tx1"/>
              </a:solidFill>
            </a:endParaRPr>
          </a:p>
          <a:p>
            <a:pPr algn="l" eaLnBrk="1" hangingPunct="1">
              <a:spcBef>
                <a:spcPct val="20000"/>
              </a:spcBef>
              <a:buFontTx/>
              <a:buChar char="•"/>
            </a:pPr>
            <a:r>
              <a:rPr lang="en-US" altLang="nl-NL" sz="2000" dirty="0">
                <a:solidFill>
                  <a:schemeClr val="tx1"/>
                </a:solidFill>
              </a:rPr>
              <a:t>Similar to lists, but much more capable, except ﬁxed size</a:t>
            </a:r>
          </a:p>
        </p:txBody>
      </p:sp>
      <p:sp>
        <p:nvSpPr>
          <p:cNvPr id="4101" name="Rectangle 5"/>
          <p:cNvSpPr>
            <a:spLocks noChangeArrowheads="1"/>
          </p:cNvSpPr>
          <p:nvPr/>
        </p:nvSpPr>
        <p:spPr bwMode="auto">
          <a:xfrm>
            <a:off x="765302" y="1959992"/>
            <a:ext cx="4248150" cy="1865313"/>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nl-NL" altLang="nl-NL" sz="1200" dirty="0">
                <a:latin typeface="Courier New" panose="02070309020205020404" pitchFamily="49" charset="0"/>
              </a:rPr>
              <a:t>&gt;&gt;&gt; a = [1,3,5,7,9] </a:t>
            </a:r>
          </a:p>
          <a:p>
            <a:pPr algn="l" eaLnBrk="1" hangingPunct="1">
              <a:lnSpc>
                <a:spcPct val="120000"/>
              </a:lnSpc>
            </a:pPr>
            <a:r>
              <a:rPr lang="nl-NL" altLang="nl-NL" sz="1200" dirty="0">
                <a:latin typeface="Courier New" panose="02070309020205020404" pitchFamily="49" charset="0"/>
              </a:rPr>
              <a:t>&gt;&gt;&gt; print(a[2:4]) </a:t>
            </a:r>
          </a:p>
          <a:p>
            <a:pPr algn="l" eaLnBrk="1" hangingPunct="1">
              <a:lnSpc>
                <a:spcPct val="120000"/>
              </a:lnSpc>
            </a:pPr>
            <a:r>
              <a:rPr lang="nl-NL" altLang="nl-NL" sz="1200" dirty="0">
                <a:latin typeface="Courier New" panose="02070309020205020404" pitchFamily="49" charset="0"/>
              </a:rPr>
              <a:t>[5, 7] </a:t>
            </a:r>
          </a:p>
          <a:p>
            <a:pPr algn="l" eaLnBrk="1" hangingPunct="1">
              <a:lnSpc>
                <a:spcPct val="120000"/>
              </a:lnSpc>
            </a:pPr>
            <a:r>
              <a:rPr lang="nl-NL" altLang="nl-NL" sz="1200" dirty="0">
                <a:latin typeface="Courier New" panose="02070309020205020404" pitchFamily="49" charset="0"/>
              </a:rPr>
              <a:t>&gt;&gt;&gt; b = [[1, 3, 5, 7, 9], [2, 4, 6, 8, 10]] </a:t>
            </a:r>
          </a:p>
          <a:p>
            <a:pPr algn="l" eaLnBrk="1" hangingPunct="1">
              <a:lnSpc>
                <a:spcPct val="120000"/>
              </a:lnSpc>
            </a:pPr>
            <a:r>
              <a:rPr lang="nl-NL" altLang="nl-NL" sz="1200" dirty="0">
                <a:latin typeface="Courier New" panose="02070309020205020404" pitchFamily="49" charset="0"/>
              </a:rPr>
              <a:t>&gt;&gt;&gt; print(b[0]) </a:t>
            </a:r>
          </a:p>
          <a:p>
            <a:pPr algn="l" eaLnBrk="1" hangingPunct="1">
              <a:lnSpc>
                <a:spcPct val="120000"/>
              </a:lnSpc>
            </a:pPr>
            <a:r>
              <a:rPr lang="nl-NL" altLang="nl-NL" sz="1200" dirty="0">
                <a:latin typeface="Courier New" panose="02070309020205020404" pitchFamily="49" charset="0"/>
              </a:rPr>
              <a:t>[1, 3, 5, 7, 9] </a:t>
            </a:r>
          </a:p>
          <a:p>
            <a:pPr algn="l" eaLnBrk="1" hangingPunct="1">
              <a:lnSpc>
                <a:spcPct val="120000"/>
              </a:lnSpc>
            </a:pPr>
            <a:r>
              <a:rPr lang="nl-NL" altLang="nl-NL" sz="1200" dirty="0">
                <a:latin typeface="Courier New" panose="02070309020205020404" pitchFamily="49" charset="0"/>
              </a:rPr>
              <a:t>&gt;&gt;&gt; print(b[1][2:4]) </a:t>
            </a:r>
          </a:p>
          <a:p>
            <a:pPr algn="l" eaLnBrk="1" hangingPunct="1">
              <a:lnSpc>
                <a:spcPct val="120000"/>
              </a:lnSpc>
            </a:pPr>
            <a:r>
              <a:rPr lang="nl-NL" altLang="nl-NL" sz="1200" dirty="0">
                <a:latin typeface="Courier New" panose="02070309020205020404" pitchFamily="49" charset="0"/>
              </a:rPr>
              <a:t>[6, 8] </a:t>
            </a:r>
          </a:p>
        </p:txBody>
      </p:sp>
      <p:sp>
        <p:nvSpPr>
          <p:cNvPr id="4102" name="Rectangle 6"/>
          <p:cNvSpPr>
            <a:spLocks noChangeArrowheads="1"/>
          </p:cNvSpPr>
          <p:nvPr/>
        </p:nvSpPr>
        <p:spPr bwMode="auto">
          <a:xfrm>
            <a:off x="2592959" y="4949825"/>
            <a:ext cx="2952750" cy="320675"/>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nl-NL" altLang="nl-NL" sz="1200" dirty="0">
                <a:latin typeface="Courier New" panose="02070309020205020404" pitchFamily="49" charset="0"/>
              </a:rPr>
              <a:t>&gt;&gt;&gt; import numpy</a:t>
            </a:r>
          </a:p>
        </p:txBody>
      </p:sp>
      <p:sp>
        <p:nvSpPr>
          <p:cNvPr id="4103" name="Rectangle 5"/>
          <p:cNvSpPr>
            <a:spLocks noChangeArrowheads="1"/>
          </p:cNvSpPr>
          <p:nvPr/>
        </p:nvSpPr>
        <p:spPr bwMode="auto">
          <a:xfrm>
            <a:off x="5774309" y="2408350"/>
            <a:ext cx="3405188" cy="1200150"/>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nl-NL" altLang="nl-NL" sz="1200" dirty="0">
                <a:latin typeface="Courier New" panose="02070309020205020404" pitchFamily="49" charset="0"/>
              </a:rPr>
              <a:t>&gt;&gt;&gt; a = [1,3,5,7,9] </a:t>
            </a:r>
          </a:p>
          <a:p>
            <a:pPr algn="l" eaLnBrk="1" hangingPunct="1">
              <a:lnSpc>
                <a:spcPct val="120000"/>
              </a:lnSpc>
            </a:pPr>
            <a:r>
              <a:rPr lang="nl-NL" altLang="nl-NL" sz="1200" dirty="0">
                <a:latin typeface="Courier New" panose="02070309020205020404" pitchFamily="49" charset="0"/>
              </a:rPr>
              <a:t>&gt;&gt;&gt; b = [3,5,6,7,9]</a:t>
            </a:r>
          </a:p>
          <a:p>
            <a:pPr algn="l" eaLnBrk="1" hangingPunct="1">
              <a:lnSpc>
                <a:spcPct val="120000"/>
              </a:lnSpc>
            </a:pPr>
            <a:r>
              <a:rPr lang="nl-NL" altLang="nl-NL" sz="1200" dirty="0">
                <a:latin typeface="Courier New" panose="02070309020205020404" pitchFamily="49" charset="0"/>
              </a:rPr>
              <a:t>&gt;&gt;&gt; c = a + b</a:t>
            </a:r>
          </a:p>
          <a:p>
            <a:pPr algn="l" eaLnBrk="1" hangingPunct="1">
              <a:lnSpc>
                <a:spcPct val="120000"/>
              </a:lnSpc>
            </a:pPr>
            <a:r>
              <a:rPr lang="nl-NL" altLang="nl-NL" sz="1200" dirty="0">
                <a:latin typeface="Courier New" panose="02070309020205020404" pitchFamily="49" charset="0"/>
              </a:rPr>
              <a:t>&gt;&gt;&gt; print c</a:t>
            </a:r>
          </a:p>
          <a:p>
            <a:pPr algn="l" eaLnBrk="1" hangingPunct="1">
              <a:lnSpc>
                <a:spcPct val="120000"/>
              </a:lnSpc>
            </a:pPr>
            <a:r>
              <a:rPr lang="nl-NL" altLang="nl-NL" sz="1200" dirty="0">
                <a:latin typeface="Courier New" panose="02070309020205020404" pitchFamily="49" charset="0"/>
              </a:rPr>
              <a:t>[1, 3, 5, 7, 9, 3, 5, 6, 7, 9] </a:t>
            </a:r>
          </a:p>
        </p:txBody>
      </p:sp>
      <p:sp>
        <p:nvSpPr>
          <p:cNvPr id="2" name="Footer Placeholder 1"/>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53770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70916" y="247206"/>
            <a:ext cx="10972800" cy="1143000"/>
          </a:xfrm>
        </p:spPr>
        <p:txBody>
          <a:bodyPr/>
          <a:lstStyle/>
          <a:p>
            <a:r>
              <a:rPr lang="en-US" altLang="en-US" dirty="0">
                <a:ea typeface="ＭＳ Ｐゴシック" panose="020B0600070205080204" pitchFamily="34" charset="-128"/>
              </a:rPr>
              <a:t>Defining</a:t>
            </a:r>
            <a:r>
              <a:rPr lang="en-US" altLang="en-US" dirty="0">
                <a:effectLst>
                  <a:outerShdw blurRad="38100" dist="38100" dir="2700000" algn="tl">
                    <a:srgbClr val="000000"/>
                  </a:outerShdw>
                </a:effectLst>
                <a:ea typeface="ＭＳ Ｐゴシック" panose="020B0600070205080204" pitchFamily="34" charset="-128"/>
              </a:rPr>
              <a:t> </a:t>
            </a:r>
            <a:r>
              <a:rPr lang="en-US" altLang="en-US" dirty="0">
                <a:ea typeface="ＭＳ Ｐゴシック" panose="020B0600070205080204" pitchFamily="34" charset="-128"/>
              </a:rPr>
              <a:t>a Class</a:t>
            </a:r>
          </a:p>
        </p:txBody>
      </p:sp>
      <p:sp>
        <p:nvSpPr>
          <p:cNvPr id="27651" name="Rectangle 3"/>
          <p:cNvSpPr>
            <a:spLocks noGrp="1" noChangeArrowheads="1"/>
          </p:cNvSpPr>
          <p:nvPr>
            <p:ph type="body" idx="1"/>
          </p:nvPr>
        </p:nvSpPr>
        <p:spPr>
          <a:xfrm>
            <a:off x="246888" y="1773936"/>
            <a:ext cx="11420856" cy="4419600"/>
          </a:xfrm>
        </p:spPr>
        <p:txBody>
          <a:bodyPr>
            <a:normAutofit/>
          </a:bodyPr>
          <a:lstStyle/>
          <a:p>
            <a:pPr>
              <a:lnSpc>
                <a:spcPct val="90000"/>
              </a:lnSpc>
            </a:pPr>
            <a:r>
              <a:rPr lang="en-US" altLang="en-US" sz="3000" dirty="0">
                <a:latin typeface="Times New Roman" panose="02020603050405020304" pitchFamily="18" charset="0"/>
                <a:ea typeface="ＭＳ Ｐゴシック" panose="020B0600070205080204" pitchFamily="34" charset="-128"/>
                <a:cs typeface="Times New Roman" panose="02020603050405020304" pitchFamily="18" charset="0"/>
              </a:rPr>
              <a:t>A </a:t>
            </a:r>
            <a:r>
              <a:rPr lang="en-US" altLang="en-US" sz="30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class </a:t>
            </a:r>
            <a:r>
              <a:rPr lang="en-US" altLang="en-US" sz="3000" dirty="0">
                <a:latin typeface="Times New Roman" panose="02020603050405020304" pitchFamily="18" charset="0"/>
                <a:ea typeface="ＭＳ Ｐゴシック" panose="020B0600070205080204" pitchFamily="34" charset="-128"/>
                <a:cs typeface="Times New Roman" panose="02020603050405020304" pitchFamily="18" charset="0"/>
              </a:rPr>
              <a:t>is a collection of method and variables </a:t>
            </a:r>
          </a:p>
          <a:p>
            <a:pPr>
              <a:lnSpc>
                <a:spcPct val="90000"/>
              </a:lnSpc>
            </a:pPr>
            <a:r>
              <a:rPr lang="en-US" altLang="en-US" sz="3000" dirty="0">
                <a:latin typeface="Times New Roman" panose="02020603050405020304" pitchFamily="18" charset="0"/>
                <a:ea typeface="ＭＳ Ｐゴシック" panose="020B0600070205080204" pitchFamily="34" charset="-128"/>
                <a:cs typeface="Times New Roman" panose="02020603050405020304" pitchFamily="18" charset="0"/>
              </a:rPr>
              <a:t>The </a:t>
            </a:r>
            <a:r>
              <a:rPr lang="en-US" altLang="en-US" sz="30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class</a:t>
            </a:r>
            <a:r>
              <a:rPr lang="en-US" altLang="en-US" sz="3000" dirty="0">
                <a:latin typeface="Times New Roman" panose="02020603050405020304" pitchFamily="18" charset="0"/>
                <a:ea typeface="ＭＳ Ｐゴシック" panose="020B0600070205080204" pitchFamily="34" charset="-128"/>
                <a:cs typeface="Times New Roman" panose="02020603050405020304" pitchFamily="18" charset="0"/>
              </a:rPr>
              <a:t> also stores some data items that are shared by all the instances of the class</a:t>
            </a:r>
          </a:p>
          <a:p>
            <a:pPr>
              <a:lnSpc>
                <a:spcPct val="90000"/>
              </a:lnSpc>
            </a:pPr>
            <a:r>
              <a:rPr lang="en-US" altLang="en-US" sz="30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Objects</a:t>
            </a:r>
            <a:r>
              <a:rPr lang="en-US" altLang="en-US" sz="3000" dirty="0">
                <a:latin typeface="Times New Roman" panose="02020603050405020304" pitchFamily="18" charset="0"/>
                <a:ea typeface="ＭＳ Ｐゴシック" panose="020B0600070205080204" pitchFamily="34" charset="-128"/>
                <a:cs typeface="Times New Roman" panose="02020603050405020304" pitchFamily="18" charset="0"/>
              </a:rPr>
              <a:t> are </a:t>
            </a:r>
            <a:r>
              <a:rPr lang="en-US" altLang="en-US" sz="30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Instances </a:t>
            </a:r>
            <a:r>
              <a:rPr lang="en-US" altLang="en-US" sz="3000" dirty="0">
                <a:latin typeface="Times New Roman" panose="02020603050405020304" pitchFamily="18" charset="0"/>
                <a:ea typeface="ＭＳ Ｐゴシック" panose="020B0600070205080204" pitchFamily="34" charset="-128"/>
                <a:cs typeface="Times New Roman" panose="02020603050405020304" pitchFamily="18" charset="0"/>
              </a:rPr>
              <a:t>of a class</a:t>
            </a:r>
          </a:p>
        </p:txBody>
      </p:sp>
      <p:sp>
        <p:nvSpPr>
          <p:cNvPr id="2" name="Footer Placeholder 1"/>
          <p:cNvSpPr>
            <a:spLocks noGrp="1"/>
          </p:cNvSpPr>
          <p:nvPr>
            <p:ph type="ftr" sz="quarter" idx="11"/>
          </p:nvPr>
        </p:nvSpPr>
        <p:spPr/>
        <p:txBody>
          <a:bodyPr/>
          <a:lstStyle/>
          <a:p>
            <a:r>
              <a:rPr lang="en-US" dirty="0"/>
              <a:t>https://</a:t>
            </a:r>
          </a:p>
        </p:txBody>
      </p:sp>
    </p:spTree>
    <p:extLst>
      <p:ext uri="{BB962C8B-B14F-4D97-AF65-F5344CB8AC3E}">
        <p14:creationId xmlns:p14="http://schemas.microsoft.com/office/powerpoint/2010/main" val="16291285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70916" y="247206"/>
            <a:ext cx="10972800" cy="1143000"/>
          </a:xfrm>
        </p:spPr>
        <p:txBody>
          <a:bodyPr/>
          <a:lstStyle/>
          <a:p>
            <a:r>
              <a:rPr lang="en-US" altLang="en-US" dirty="0">
                <a:ea typeface="ＭＳ Ｐゴシック" panose="020B0600070205080204" pitchFamily="34" charset="-128"/>
              </a:rPr>
              <a:t>Import </a:t>
            </a:r>
            <a:r>
              <a:rPr lang="en-US" altLang="en-US" dirty="0" err="1">
                <a:ea typeface="ＭＳ Ｐゴシック" panose="020B0600070205080204" pitchFamily="34" charset="-128"/>
              </a:rPr>
              <a:t>numpy</a:t>
            </a:r>
            <a:r>
              <a:rPr lang="en-US" altLang="en-US" dirty="0">
                <a:ea typeface="ＭＳ Ｐゴシック" panose="020B0600070205080204" pitchFamily="34" charset="-128"/>
              </a:rPr>
              <a:t> – Basic Operations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28" y="1579626"/>
            <a:ext cx="5870448" cy="397992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2754" y="1890839"/>
            <a:ext cx="4140962" cy="3357499"/>
          </a:xfrm>
          <a:prstGeom prst="rect">
            <a:avLst/>
          </a:prstGeom>
        </p:spPr>
      </p:pic>
      <p:cxnSp>
        <p:nvCxnSpPr>
          <p:cNvPr id="5" name="Straight Arrow Connector 4"/>
          <p:cNvCxnSpPr/>
          <p:nvPr/>
        </p:nvCxnSpPr>
        <p:spPr>
          <a:xfrm flipV="1">
            <a:off x="5957316" y="3429000"/>
            <a:ext cx="1129284" cy="9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3649546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439" y="274638"/>
            <a:ext cx="6698436" cy="309035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6513" y="2816987"/>
            <a:ext cx="7067550" cy="3930650"/>
          </a:xfrm>
          <a:prstGeom prst="rect">
            <a:avLst/>
          </a:prstGeom>
        </p:spPr>
      </p:pic>
      <p:sp>
        <p:nvSpPr>
          <p:cNvPr id="6" name="TextBox 5"/>
          <p:cNvSpPr txBox="1"/>
          <p:nvPr/>
        </p:nvSpPr>
        <p:spPr>
          <a:xfrm>
            <a:off x="7781544" y="731520"/>
            <a:ext cx="3438144" cy="369332"/>
          </a:xfrm>
          <a:prstGeom prst="rect">
            <a:avLst/>
          </a:prstGeom>
          <a:noFill/>
        </p:spPr>
        <p:txBody>
          <a:bodyPr wrap="square" rtlCol="0">
            <a:spAutoFit/>
          </a:bodyPr>
          <a:lstStyle/>
          <a:p>
            <a:r>
              <a:rPr lang="en-US" dirty="0"/>
              <a:t>Reshape functions</a:t>
            </a:r>
          </a:p>
        </p:txBody>
      </p:sp>
      <p:sp>
        <p:nvSpPr>
          <p:cNvPr id="2" name="Footer Placeholder 1"/>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3809047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others</a:t>
            </a:r>
          </a:p>
        </p:txBody>
      </p:sp>
      <p:graphicFrame>
        <p:nvGraphicFramePr>
          <p:cNvPr id="4" name="Content Placeholder 3"/>
          <p:cNvGraphicFramePr>
            <a:graphicFrameLocks noGrp="1"/>
          </p:cNvGraphicFramePr>
          <p:nvPr>
            <p:ph idx="1"/>
          </p:nvPr>
        </p:nvGraphicFramePr>
        <p:xfrm>
          <a:off x="609600" y="1252728"/>
          <a:ext cx="10972800" cy="540512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370840">
                <a:tc>
                  <a:txBody>
                    <a:bodyPr/>
                    <a:lstStyle/>
                    <a:p>
                      <a:r>
                        <a:rPr lang="en-US" dirty="0"/>
                        <a:t>Input</a:t>
                      </a:r>
                    </a:p>
                  </a:txBody>
                  <a:tcPr/>
                </a:tc>
                <a:tc>
                  <a:txBody>
                    <a:bodyPr/>
                    <a:lstStyle/>
                    <a:p>
                      <a:r>
                        <a:rPr lang="en-US" dirty="0"/>
                        <a:t> Description</a:t>
                      </a:r>
                    </a:p>
                  </a:txBody>
                  <a:tcPr/>
                </a:tc>
                <a:tc>
                  <a:txBody>
                    <a:bodyPr/>
                    <a:lstStyle/>
                    <a:p>
                      <a:r>
                        <a:rPr lang="en-US" dirty="0"/>
                        <a:t>Output</a:t>
                      </a:r>
                    </a:p>
                  </a:txBody>
                  <a:tcPr/>
                </a:tc>
                <a:extLst>
                  <a:ext uri="{0D108BD9-81ED-4DB2-BD59-A6C34878D82A}">
                    <a16:rowId xmlns:a16="http://schemas.microsoft.com/office/drawing/2014/main" val="10000"/>
                  </a:ext>
                </a:extLst>
              </a:tr>
              <a:tr h="370840">
                <a:tc>
                  <a:txBody>
                    <a:bodyPr/>
                    <a:lstStyle/>
                    <a:p>
                      <a:r>
                        <a:rPr lang="en-US" dirty="0" err="1"/>
                        <a:t>np.arange</a:t>
                      </a:r>
                      <a:r>
                        <a:rPr lang="en-US" dirty="0"/>
                        <a:t>(</a:t>
                      </a:r>
                      <a:r>
                        <a:rPr lang="en-US" sz="1800" kern="1200" dirty="0">
                          <a:solidFill>
                            <a:schemeClr val="dk1"/>
                          </a:solidFill>
                          <a:effectLst/>
                          <a:latin typeface="+mn-lt"/>
                          <a:ea typeface="+mn-ea"/>
                          <a:cs typeface="+mn-cs"/>
                        </a:rPr>
                        <a:t>10</a:t>
                      </a:r>
                      <a:r>
                        <a:rPr lang="en-US" dirty="0"/>
                        <a:t>)</a:t>
                      </a:r>
                    </a:p>
                  </a:txBody>
                  <a:tcPr/>
                </a:tc>
                <a:tc>
                  <a:txBody>
                    <a:bodyPr/>
                    <a:lstStyle/>
                    <a:p>
                      <a:r>
                        <a:rPr lang="en-US" sz="1800" kern="1200" spc="120" dirty="0">
                          <a:solidFill>
                            <a:schemeClr val="dk1"/>
                          </a:solidFill>
                          <a:latin typeface="+mn-lt"/>
                          <a:ea typeface="+mn-ea"/>
                          <a:cs typeface="Calibri"/>
                        </a:rPr>
                        <a:t>Range of values</a:t>
                      </a:r>
                    </a:p>
                  </a:txBody>
                  <a:tcPr/>
                </a:tc>
                <a:tc>
                  <a:txBody>
                    <a:bodyPr/>
                    <a:lstStyle/>
                    <a:p>
                      <a:r>
                        <a:rPr lang="en-US" dirty="0"/>
                        <a:t>[0 1 2 3 4 5 6 7 8 9]</a:t>
                      </a:r>
                    </a:p>
                  </a:txBody>
                  <a:tcPr/>
                </a:tc>
                <a:extLst>
                  <a:ext uri="{0D108BD9-81ED-4DB2-BD59-A6C34878D82A}">
                    <a16:rowId xmlns:a16="http://schemas.microsoft.com/office/drawing/2014/main" val="10001"/>
                  </a:ext>
                </a:extLst>
              </a:tr>
              <a:tr h="370840">
                <a:tc>
                  <a:txBody>
                    <a:bodyPr/>
                    <a:lstStyle/>
                    <a:p>
                      <a:r>
                        <a:rPr lang="en-US" dirty="0" err="1"/>
                        <a:t>np.linspace</a:t>
                      </a:r>
                      <a:r>
                        <a:rPr lang="en-US" dirty="0"/>
                        <a:t>(</a:t>
                      </a:r>
                      <a:r>
                        <a:rPr lang="en-US" sz="1800" kern="1200" dirty="0">
                          <a:solidFill>
                            <a:schemeClr val="dk1"/>
                          </a:solidFill>
                          <a:effectLst/>
                          <a:latin typeface="+mn-lt"/>
                          <a:ea typeface="+mn-ea"/>
                          <a:cs typeface="+mn-cs"/>
                        </a:rPr>
                        <a:t>0</a:t>
                      </a:r>
                      <a:r>
                        <a:rPr lang="en-US" dirty="0"/>
                        <a:t>,</a:t>
                      </a:r>
                      <a:r>
                        <a:rPr lang="en-US" sz="1800" kern="1200" dirty="0">
                          <a:solidFill>
                            <a:schemeClr val="dk1"/>
                          </a:solidFill>
                          <a:effectLst/>
                          <a:latin typeface="+mn-lt"/>
                          <a:ea typeface="+mn-ea"/>
                          <a:cs typeface="+mn-cs"/>
                        </a:rPr>
                        <a:t>1</a:t>
                      </a:r>
                      <a:r>
                        <a:rPr lang="en-US" dirty="0"/>
                        <a:t>,</a:t>
                      </a:r>
                      <a:r>
                        <a:rPr lang="en-US" sz="1800" kern="1200" dirty="0">
                          <a:solidFill>
                            <a:schemeClr val="dk1"/>
                          </a:solidFill>
                          <a:effectLst/>
                          <a:latin typeface="+mn-lt"/>
                          <a:ea typeface="+mn-ea"/>
                          <a:cs typeface="+mn-cs"/>
                        </a:rPr>
                        <a:t>5</a:t>
                      </a:r>
                      <a:r>
                        <a:rPr lang="en-US" dirty="0"/>
                        <a:t>)</a:t>
                      </a:r>
                    </a:p>
                  </a:txBody>
                  <a:tcPr/>
                </a:tc>
                <a:tc>
                  <a:txBody>
                    <a:bodyPr/>
                    <a:lstStyle/>
                    <a:p>
                      <a:r>
                        <a:rPr lang="en-US" sz="1800" kern="1200" spc="120" dirty="0">
                          <a:solidFill>
                            <a:schemeClr val="dk1"/>
                          </a:solidFill>
                          <a:latin typeface="+mn-lt"/>
                          <a:ea typeface="+mn-ea"/>
                          <a:cs typeface="Calibri"/>
                        </a:rPr>
                        <a:t> By Specifying the number of elements</a:t>
                      </a:r>
                    </a:p>
                  </a:txBody>
                  <a:tcPr/>
                </a:tc>
                <a:tc>
                  <a:txBody>
                    <a:bodyPr/>
                    <a:lstStyle/>
                    <a:p>
                      <a:r>
                        <a:rPr lang="en-US" dirty="0"/>
                        <a:t>[ 0.    0.25  0.5   0.75  1.  ]</a:t>
                      </a:r>
                    </a:p>
                  </a:txBody>
                  <a:tcPr/>
                </a:tc>
                <a:extLst>
                  <a:ext uri="{0D108BD9-81ED-4DB2-BD59-A6C34878D82A}">
                    <a16:rowId xmlns:a16="http://schemas.microsoft.com/office/drawing/2014/main" val="10002"/>
                  </a:ext>
                </a:extLst>
              </a:tr>
              <a:tr h="370840">
                <a:tc>
                  <a:txBody>
                    <a:bodyPr/>
                    <a:lstStyle/>
                    <a:p>
                      <a:r>
                        <a:rPr lang="en-US" dirty="0" err="1"/>
                        <a:t>np.zeros</a:t>
                      </a:r>
                      <a:r>
                        <a:rPr lang="en-US" dirty="0"/>
                        <a:t>((</a:t>
                      </a:r>
                      <a:r>
                        <a:rPr lang="en-US" sz="1800" kern="1200" dirty="0">
                          <a:solidFill>
                            <a:schemeClr val="dk1"/>
                          </a:solidFill>
                          <a:effectLst/>
                          <a:latin typeface="+mn-lt"/>
                          <a:ea typeface="+mn-ea"/>
                          <a:cs typeface="+mn-cs"/>
                        </a:rPr>
                        <a:t>2</a:t>
                      </a:r>
                      <a:r>
                        <a:rPr lang="en-US" dirty="0"/>
                        <a:t>,</a:t>
                      </a:r>
                      <a:r>
                        <a:rPr lang="en-US" sz="1800" kern="1200" dirty="0">
                          <a:solidFill>
                            <a:schemeClr val="dk1"/>
                          </a:solidFill>
                          <a:effectLst/>
                          <a:latin typeface="+mn-lt"/>
                          <a:ea typeface="+mn-ea"/>
                          <a:cs typeface="+mn-cs"/>
                        </a:rPr>
                        <a:t>2</a:t>
                      </a:r>
                      <a:r>
                        <a:rPr lang="en-US" dirty="0"/>
                        <a:t>))</a:t>
                      </a:r>
                    </a:p>
                  </a:txBody>
                  <a:tcPr/>
                </a:tc>
                <a:tc>
                  <a:txBody>
                    <a:bodyPr/>
                    <a:lstStyle/>
                    <a:p>
                      <a:r>
                        <a:rPr lang="en-US" sz="1800" kern="1200" spc="120" dirty="0">
                          <a:solidFill>
                            <a:schemeClr val="dk1"/>
                          </a:solidFill>
                          <a:latin typeface="+mn-lt"/>
                          <a:ea typeface="+mn-ea"/>
                          <a:cs typeface="Calibri"/>
                        </a:rPr>
                        <a:t>Zero-initialized</a:t>
                      </a:r>
                    </a:p>
                  </a:txBody>
                  <a:tcPr/>
                </a:tc>
                <a:tc>
                  <a:txBody>
                    <a:bodyPr/>
                    <a:lstStyle/>
                    <a:p>
                      <a:r>
                        <a:rPr lang="en-US" dirty="0"/>
                        <a:t>[[ 0.  0.]</a:t>
                      </a:r>
                    </a:p>
                    <a:p>
                      <a:r>
                        <a:rPr lang="en-US" dirty="0"/>
                        <a:t> [ 0.  0.]]</a:t>
                      </a:r>
                    </a:p>
                  </a:txBody>
                  <a:tcPr/>
                </a:tc>
                <a:extLst>
                  <a:ext uri="{0D108BD9-81ED-4DB2-BD59-A6C34878D82A}">
                    <a16:rowId xmlns:a16="http://schemas.microsoft.com/office/drawing/2014/main" val="10003"/>
                  </a:ext>
                </a:extLst>
              </a:tr>
              <a:tr h="370840">
                <a:tc>
                  <a:txBody>
                    <a:bodyPr/>
                    <a:lstStyle/>
                    <a:p>
                      <a:r>
                        <a:rPr lang="en-US" dirty="0" err="1"/>
                        <a:t>np.ones</a:t>
                      </a:r>
                      <a:r>
                        <a:rPr lang="en-US" dirty="0"/>
                        <a:t>((</a:t>
                      </a:r>
                      <a:r>
                        <a:rPr lang="en-US" sz="1800" kern="1200" dirty="0">
                          <a:solidFill>
                            <a:schemeClr val="dk1"/>
                          </a:solidFill>
                          <a:effectLst/>
                          <a:latin typeface="+mn-lt"/>
                          <a:ea typeface="+mn-ea"/>
                          <a:cs typeface="+mn-cs"/>
                        </a:rPr>
                        <a:t>2</a:t>
                      </a:r>
                      <a:r>
                        <a:rPr lang="en-US" dirty="0"/>
                        <a:t>,</a:t>
                      </a:r>
                      <a:r>
                        <a:rPr lang="en-US" sz="1800" kern="1200" dirty="0">
                          <a:solidFill>
                            <a:schemeClr val="dk1"/>
                          </a:solidFill>
                          <a:effectLst/>
                          <a:latin typeface="+mn-lt"/>
                          <a:ea typeface="+mn-ea"/>
                          <a:cs typeface="+mn-cs"/>
                        </a:rPr>
                        <a:t>2</a:t>
                      </a:r>
                      <a:r>
                        <a:rPr lang="en-US" dirty="0"/>
                        <a:t>))</a:t>
                      </a:r>
                    </a:p>
                  </a:txBody>
                  <a:tcPr/>
                </a:tc>
                <a:tc>
                  <a:txBody>
                    <a:bodyPr/>
                    <a:lstStyle/>
                    <a:p>
                      <a:r>
                        <a:rPr lang="en-US" sz="1800" kern="1200" spc="120" dirty="0">
                          <a:solidFill>
                            <a:schemeClr val="dk1"/>
                          </a:solidFill>
                          <a:latin typeface="+mn-lt"/>
                          <a:ea typeface="+mn-ea"/>
                          <a:cs typeface="Calibri"/>
                        </a:rPr>
                        <a:t>One-initialized</a:t>
                      </a:r>
                    </a:p>
                  </a:txBody>
                  <a:tcPr/>
                </a:tc>
                <a:tc>
                  <a:txBody>
                    <a:bodyPr/>
                    <a:lstStyle/>
                    <a:p>
                      <a:r>
                        <a:rPr lang="en-US" dirty="0"/>
                        <a:t>[ 1.  1.]</a:t>
                      </a:r>
                    </a:p>
                    <a:p>
                      <a:r>
                        <a:rPr lang="en-US" dirty="0"/>
                        <a:t> [ 1.  1.]]</a:t>
                      </a:r>
                    </a:p>
                  </a:txBody>
                  <a:tcPr/>
                </a:tc>
                <a:extLst>
                  <a:ext uri="{0D108BD9-81ED-4DB2-BD59-A6C34878D82A}">
                    <a16:rowId xmlns:a16="http://schemas.microsoft.com/office/drawing/2014/main" val="10004"/>
                  </a:ext>
                </a:extLst>
              </a:tr>
              <a:tr h="370840">
                <a:tc>
                  <a:txBody>
                    <a:bodyPr/>
                    <a:lstStyle/>
                    <a:p>
                      <a:r>
                        <a:rPr lang="en-US" dirty="0" err="1"/>
                        <a:t>np.empty</a:t>
                      </a:r>
                      <a:r>
                        <a:rPr lang="en-US" dirty="0"/>
                        <a:t>((</a:t>
                      </a:r>
                      <a:r>
                        <a:rPr lang="en-US" sz="1800" kern="1200" dirty="0">
                          <a:solidFill>
                            <a:schemeClr val="dk1"/>
                          </a:solidFill>
                          <a:effectLst/>
                          <a:latin typeface="+mn-lt"/>
                          <a:ea typeface="+mn-ea"/>
                          <a:cs typeface="+mn-cs"/>
                        </a:rPr>
                        <a:t>2</a:t>
                      </a:r>
                      <a:r>
                        <a:rPr lang="en-US" dirty="0"/>
                        <a:t>,</a:t>
                      </a:r>
                      <a:r>
                        <a:rPr lang="en-US" sz="1800" kern="1200" dirty="0">
                          <a:solidFill>
                            <a:schemeClr val="dk1"/>
                          </a:solidFill>
                          <a:effectLst/>
                          <a:latin typeface="+mn-lt"/>
                          <a:ea typeface="+mn-ea"/>
                          <a:cs typeface="+mn-cs"/>
                        </a:rPr>
                        <a:t>2</a:t>
                      </a:r>
                      <a:r>
                        <a:rPr lang="en-US" dirty="0"/>
                        <a:t>))</a:t>
                      </a:r>
                    </a:p>
                  </a:txBody>
                  <a:tcPr/>
                </a:tc>
                <a:tc>
                  <a:txBody>
                    <a:bodyPr/>
                    <a:lstStyle/>
                    <a:p>
                      <a:r>
                        <a:rPr lang="en-US" sz="1800" kern="1200" spc="120" dirty="0">
                          <a:solidFill>
                            <a:schemeClr val="dk1"/>
                          </a:solidFill>
                          <a:latin typeface="+mn-lt"/>
                          <a:ea typeface="+mn-ea"/>
                          <a:cs typeface="Calibri"/>
                        </a:rPr>
                        <a:t>uninitialized</a:t>
                      </a:r>
                    </a:p>
                  </a:txBody>
                  <a:tcPr/>
                </a:tc>
                <a:tc>
                  <a:txBody>
                    <a:bodyPr/>
                    <a:lstStyle/>
                    <a:p>
                      <a:r>
                        <a:rPr lang="en-US" dirty="0"/>
                        <a:t>[[ 0.  0.]</a:t>
                      </a:r>
                    </a:p>
                    <a:p>
                      <a:r>
                        <a:rPr lang="en-US" dirty="0"/>
                        <a:t> [ 0.  0.]]</a:t>
                      </a:r>
                    </a:p>
                  </a:txBody>
                  <a:tcPr/>
                </a:tc>
                <a:extLst>
                  <a:ext uri="{0D108BD9-81ED-4DB2-BD59-A6C34878D82A}">
                    <a16:rowId xmlns:a16="http://schemas.microsoft.com/office/drawing/2014/main" val="10005"/>
                  </a:ext>
                </a:extLst>
              </a:tr>
              <a:tr h="370840">
                <a:tc>
                  <a:txBody>
                    <a:bodyPr/>
                    <a:lstStyle/>
                    <a:p>
                      <a:r>
                        <a:rPr lang="en-US" dirty="0" err="1"/>
                        <a:t>np.eye</a:t>
                      </a:r>
                      <a:r>
                        <a:rPr lang="en-US" dirty="0"/>
                        <a:t>(</a:t>
                      </a:r>
                      <a:r>
                        <a:rPr lang="en-US" sz="1800" kern="1200" dirty="0">
                          <a:solidFill>
                            <a:schemeClr val="dk1"/>
                          </a:solidFill>
                          <a:effectLst/>
                          <a:latin typeface="+mn-lt"/>
                          <a:ea typeface="+mn-ea"/>
                          <a:cs typeface="+mn-cs"/>
                        </a:rPr>
                        <a:t>3</a:t>
                      </a:r>
                      <a:r>
                        <a:rPr lang="en-US" dirty="0"/>
                        <a:t>)</a:t>
                      </a:r>
                    </a:p>
                  </a:txBody>
                  <a:tcPr/>
                </a:tc>
                <a:tc>
                  <a:txBody>
                    <a:bodyPr/>
                    <a:lstStyle/>
                    <a:p>
                      <a:r>
                        <a:rPr lang="en-US" sz="1800" kern="1200" spc="120" dirty="0">
                          <a:solidFill>
                            <a:schemeClr val="dk1"/>
                          </a:solidFill>
                          <a:latin typeface="+mn-lt"/>
                          <a:ea typeface="+mn-ea"/>
                          <a:cs typeface="Calibri"/>
                        </a:rPr>
                        <a:t>Constant diagonal value</a:t>
                      </a:r>
                    </a:p>
                  </a:txBody>
                  <a:tcPr/>
                </a:tc>
                <a:tc>
                  <a:txBody>
                    <a:bodyPr/>
                    <a:lstStyle/>
                    <a:p>
                      <a:r>
                        <a:rPr lang="en-US" dirty="0"/>
                        <a:t>[[ 1.  0.  0.]</a:t>
                      </a:r>
                    </a:p>
                    <a:p>
                      <a:r>
                        <a:rPr lang="en-US" dirty="0"/>
                        <a:t> [ 0.  1.  0.]</a:t>
                      </a:r>
                    </a:p>
                    <a:p>
                      <a:r>
                        <a:rPr lang="en-US" dirty="0"/>
                        <a:t> [ 0.  0.  1.]]</a:t>
                      </a:r>
                    </a:p>
                  </a:txBody>
                  <a:tcPr/>
                </a:tc>
                <a:extLst>
                  <a:ext uri="{0D108BD9-81ED-4DB2-BD59-A6C34878D82A}">
                    <a16:rowId xmlns:a16="http://schemas.microsoft.com/office/drawing/2014/main" val="10006"/>
                  </a:ext>
                </a:extLst>
              </a:tr>
              <a:tr h="370840">
                <a:tc>
                  <a:txBody>
                    <a:bodyPr/>
                    <a:lstStyle/>
                    <a:p>
                      <a:r>
                        <a:rPr lang="en-US" dirty="0" err="1"/>
                        <a:t>np.diag</a:t>
                      </a:r>
                      <a:r>
                        <a:rPr lang="en-US" dirty="0"/>
                        <a:t>([</a:t>
                      </a:r>
                      <a:r>
                        <a:rPr lang="en-US" sz="1800" kern="1200" dirty="0">
                          <a:solidFill>
                            <a:schemeClr val="dk1"/>
                          </a:solidFill>
                          <a:effectLst/>
                          <a:latin typeface="+mn-lt"/>
                          <a:ea typeface="+mn-ea"/>
                          <a:cs typeface="+mn-cs"/>
                        </a:rPr>
                        <a:t>1</a:t>
                      </a:r>
                      <a:r>
                        <a:rPr lang="en-US" dirty="0"/>
                        <a:t>,</a:t>
                      </a:r>
                      <a:r>
                        <a:rPr lang="en-US" sz="1800" kern="1200" dirty="0">
                          <a:solidFill>
                            <a:schemeClr val="dk1"/>
                          </a:solidFill>
                          <a:effectLst/>
                          <a:latin typeface="+mn-lt"/>
                          <a:ea typeface="+mn-ea"/>
                          <a:cs typeface="+mn-cs"/>
                        </a:rPr>
                        <a:t>2</a:t>
                      </a:r>
                      <a:r>
                        <a:rPr lang="en-US" dirty="0"/>
                        <a:t>,</a:t>
                      </a:r>
                      <a:r>
                        <a:rPr lang="en-US" sz="1800" kern="1200" dirty="0">
                          <a:solidFill>
                            <a:schemeClr val="dk1"/>
                          </a:solidFill>
                          <a:effectLst/>
                          <a:latin typeface="+mn-lt"/>
                          <a:ea typeface="+mn-ea"/>
                          <a:cs typeface="+mn-cs"/>
                        </a:rPr>
                        <a:t>3</a:t>
                      </a:r>
                      <a:r>
                        <a:rPr lang="en-US" dirty="0"/>
                        <a:t>,</a:t>
                      </a:r>
                      <a:r>
                        <a:rPr lang="en-US" sz="1800" kern="1200" dirty="0">
                          <a:solidFill>
                            <a:schemeClr val="dk1"/>
                          </a:solidFill>
                          <a:effectLst/>
                          <a:latin typeface="+mn-lt"/>
                          <a:ea typeface="+mn-ea"/>
                          <a:cs typeface="+mn-cs"/>
                        </a:rPr>
                        <a:t>4</a:t>
                      </a:r>
                      <a:r>
                        <a:rPr lang="en-US" dirty="0"/>
                        <a:t>])</a:t>
                      </a:r>
                    </a:p>
                  </a:txBody>
                  <a:tcPr/>
                </a:tc>
                <a:tc>
                  <a:txBody>
                    <a:bodyPr/>
                    <a:lstStyle/>
                    <a:p>
                      <a:pPr marL="12700">
                        <a:lnSpc>
                          <a:spcPct val="100000"/>
                        </a:lnSpc>
                      </a:pPr>
                      <a:r>
                        <a:rPr lang="en-US" sz="1800" kern="1200" spc="120" dirty="0">
                          <a:solidFill>
                            <a:schemeClr val="dk1"/>
                          </a:solidFill>
                          <a:latin typeface="+mn-lt"/>
                          <a:ea typeface="+mn-ea"/>
                          <a:cs typeface="Calibri"/>
                        </a:rPr>
                        <a:t>Multiple diagonal values</a:t>
                      </a:r>
                    </a:p>
                  </a:txBody>
                  <a:tcPr/>
                </a:tc>
                <a:tc>
                  <a:txBody>
                    <a:bodyPr/>
                    <a:lstStyle/>
                    <a:p>
                      <a:r>
                        <a:rPr lang="en-US" dirty="0"/>
                        <a:t>[[1 0 0 0]</a:t>
                      </a:r>
                    </a:p>
                    <a:p>
                      <a:r>
                        <a:rPr lang="en-US" dirty="0"/>
                        <a:t> [0 2 0 0]</a:t>
                      </a:r>
                    </a:p>
                    <a:p>
                      <a:r>
                        <a:rPr lang="en-US" dirty="0"/>
                        <a:t> [0 0 3 0]</a:t>
                      </a:r>
                    </a:p>
                    <a:p>
                      <a:r>
                        <a:rPr lang="en-US" dirty="0"/>
                        <a:t> [0 0 0 4]]</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4548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and Slicing as usual lists</a:t>
            </a:r>
          </a:p>
        </p:txBody>
      </p:sp>
      <p:sp>
        <p:nvSpPr>
          <p:cNvPr id="4" name="object 6"/>
          <p:cNvSpPr/>
          <p:nvPr/>
        </p:nvSpPr>
        <p:spPr>
          <a:xfrm>
            <a:off x="246887" y="1417638"/>
            <a:ext cx="5678425" cy="2945384"/>
          </a:xfrm>
          <a:prstGeom prst="rect">
            <a:avLst/>
          </a:prstGeom>
          <a:blipFill>
            <a:blip r:embed="rId2" cstate="print"/>
            <a:stretch>
              <a:fillRect/>
            </a:stretch>
          </a:blipFill>
        </p:spPr>
        <p:txBody>
          <a:bodyPr wrap="square" lIns="0" tIns="0" rIns="0" bIns="0" rtlCol="0"/>
          <a:lstStyle/>
          <a:p>
            <a:endParaRPr/>
          </a:p>
        </p:txBody>
      </p:sp>
      <p:sp>
        <p:nvSpPr>
          <p:cNvPr id="5" name="object 4"/>
          <p:cNvSpPr/>
          <p:nvPr/>
        </p:nvSpPr>
        <p:spPr>
          <a:xfrm>
            <a:off x="6191509" y="3328416"/>
            <a:ext cx="5390891" cy="2371342"/>
          </a:xfrm>
          <a:prstGeom prst="rect">
            <a:avLst/>
          </a:prstGeom>
          <a:blipFill>
            <a:blip r:embed="rId3" cstate="print"/>
            <a:stretch>
              <a:fillRect/>
            </a:stretch>
          </a:blipFill>
        </p:spPr>
        <p:txBody>
          <a:bodyPr wrap="square" lIns="0" tIns="0" rIns="0" bIns="0" rtlCol="0"/>
          <a:lstStyle/>
          <a:p>
            <a:endParaRPr/>
          </a:p>
        </p:txBody>
      </p:sp>
      <p:sp>
        <p:nvSpPr>
          <p:cNvPr id="3" name="Footer Placeholder 2"/>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1302864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1699" y="605882"/>
            <a:ext cx="7834593" cy="1342034"/>
          </a:xfrm>
          <a:prstGeom prst="rect">
            <a:avLst/>
          </a:prstGeom>
        </p:spPr>
        <p:txBody>
          <a:bodyPr vert="horz" wrap="square" lIns="0" tIns="0" rIns="0" bIns="0" rtlCol="0" anchor="ctr">
            <a:spAutoFit/>
          </a:bodyPr>
          <a:lstStyle/>
          <a:p>
            <a:pPr marL="12327"/>
            <a:r>
              <a:rPr spc="22" dirty="0"/>
              <a:t>Universal </a:t>
            </a:r>
            <a:r>
              <a:rPr spc="31" dirty="0"/>
              <a:t>Functions</a:t>
            </a:r>
            <a:r>
              <a:rPr spc="-322" dirty="0"/>
              <a:t> </a:t>
            </a:r>
            <a:r>
              <a:rPr spc="31" dirty="0"/>
              <a:t>(ufuncs)</a:t>
            </a:r>
          </a:p>
          <a:p>
            <a:pPr marL="10646" marR="4483">
              <a:lnSpc>
                <a:spcPct val="100800"/>
              </a:lnSpc>
              <a:spcBef>
                <a:spcPts val="785"/>
              </a:spcBef>
            </a:pPr>
            <a:r>
              <a:rPr sz="1809" spc="163" dirty="0">
                <a:latin typeface="Calibri"/>
                <a:cs typeface="Calibri"/>
              </a:rPr>
              <a:t>NumPy </a:t>
            </a:r>
            <a:r>
              <a:rPr sz="1809" spc="124" dirty="0">
                <a:latin typeface="Calibri"/>
                <a:cs typeface="Calibri"/>
              </a:rPr>
              <a:t>ufuncs </a:t>
            </a:r>
            <a:r>
              <a:rPr sz="1809" spc="110" dirty="0">
                <a:latin typeface="Calibri"/>
                <a:cs typeface="Calibri"/>
              </a:rPr>
              <a:t>are </a:t>
            </a:r>
            <a:r>
              <a:rPr sz="1809" spc="106" dirty="0">
                <a:latin typeface="Calibri"/>
                <a:cs typeface="Calibri"/>
              </a:rPr>
              <a:t>functions </a:t>
            </a:r>
            <a:r>
              <a:rPr sz="1809" spc="66" dirty="0">
                <a:latin typeface="Calibri"/>
                <a:cs typeface="Calibri"/>
              </a:rPr>
              <a:t>that </a:t>
            </a:r>
            <a:r>
              <a:rPr sz="1809" spc="110" dirty="0">
                <a:latin typeface="Calibri"/>
                <a:cs typeface="Calibri"/>
              </a:rPr>
              <a:t>operate </a:t>
            </a:r>
            <a:r>
              <a:rPr sz="1809" spc="101" dirty="0">
                <a:latin typeface="Calibri"/>
                <a:cs typeface="Calibri"/>
              </a:rPr>
              <a:t>element-wise </a:t>
            </a:r>
            <a:r>
              <a:rPr sz="1809" spc="150" dirty="0">
                <a:latin typeface="Calibri"/>
                <a:cs typeface="Calibri"/>
              </a:rPr>
              <a:t>on </a:t>
            </a:r>
            <a:r>
              <a:rPr sz="1809" spc="137" dirty="0">
                <a:latin typeface="Calibri"/>
                <a:cs typeface="Calibri"/>
              </a:rPr>
              <a:t>one </a:t>
            </a:r>
            <a:r>
              <a:rPr sz="1809" spc="124" dirty="0">
                <a:latin typeface="Calibri"/>
                <a:cs typeface="Calibri"/>
              </a:rPr>
              <a:t>or</a:t>
            </a:r>
            <a:r>
              <a:rPr sz="1809" spc="-79" dirty="0">
                <a:latin typeface="Calibri"/>
                <a:cs typeface="Calibri"/>
              </a:rPr>
              <a:t> </a:t>
            </a:r>
            <a:r>
              <a:rPr sz="1809" spc="154" dirty="0">
                <a:latin typeface="Calibri"/>
                <a:cs typeface="Calibri"/>
              </a:rPr>
              <a:t>more  </a:t>
            </a:r>
            <a:r>
              <a:rPr sz="1809" spc="106" dirty="0">
                <a:latin typeface="Calibri"/>
                <a:cs typeface="Calibri"/>
              </a:rPr>
              <a:t>arrays</a:t>
            </a:r>
            <a:endParaRPr sz="1809">
              <a:latin typeface="Calibri"/>
              <a:cs typeface="Calibri"/>
            </a:endParaRPr>
          </a:p>
        </p:txBody>
      </p:sp>
      <p:sp>
        <p:nvSpPr>
          <p:cNvPr id="3" name="object 3"/>
          <p:cNvSpPr/>
          <p:nvPr/>
        </p:nvSpPr>
        <p:spPr>
          <a:xfrm>
            <a:off x="3007659" y="4679577"/>
            <a:ext cx="6167718" cy="143434"/>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9175376" y="2008093"/>
            <a:ext cx="143435" cy="2814918"/>
          </a:xfrm>
          <a:prstGeom prst="rect">
            <a:avLst/>
          </a:prstGeom>
          <a:blipFill>
            <a:blip r:embed="rId3" cstate="print"/>
            <a:stretch>
              <a:fillRect/>
            </a:stretch>
          </a:blipFill>
        </p:spPr>
        <p:txBody>
          <a:bodyPr wrap="square" lIns="0" tIns="0" rIns="0" bIns="0" rtlCol="0"/>
          <a:lstStyle/>
          <a:p>
            <a:endParaRPr sz="1588"/>
          </a:p>
        </p:txBody>
      </p:sp>
      <p:sp>
        <p:nvSpPr>
          <p:cNvPr id="5" name="object 5"/>
          <p:cNvSpPr/>
          <p:nvPr/>
        </p:nvSpPr>
        <p:spPr>
          <a:xfrm>
            <a:off x="2864223" y="2008093"/>
            <a:ext cx="143435" cy="2814918"/>
          </a:xfrm>
          <a:prstGeom prst="rect">
            <a:avLst/>
          </a:prstGeom>
          <a:blipFill>
            <a:blip r:embed="rId4" cstate="print"/>
            <a:stretch>
              <a:fillRect/>
            </a:stretch>
          </a:blipFill>
        </p:spPr>
        <p:txBody>
          <a:bodyPr wrap="square" lIns="0" tIns="0" rIns="0" bIns="0" rtlCol="0"/>
          <a:lstStyle/>
          <a:p>
            <a:endParaRPr sz="1588"/>
          </a:p>
        </p:txBody>
      </p:sp>
      <p:sp>
        <p:nvSpPr>
          <p:cNvPr id="6" name="object 6"/>
          <p:cNvSpPr/>
          <p:nvPr/>
        </p:nvSpPr>
        <p:spPr>
          <a:xfrm>
            <a:off x="2935941" y="2079812"/>
            <a:ext cx="6311149" cy="2671481"/>
          </a:xfrm>
          <a:prstGeom prst="rect">
            <a:avLst/>
          </a:prstGeom>
          <a:blipFill>
            <a:blip r:embed="rId5" cstate="print"/>
            <a:stretch>
              <a:fillRect/>
            </a:stretch>
          </a:blipFill>
        </p:spPr>
        <p:txBody>
          <a:bodyPr wrap="square" lIns="0" tIns="0" rIns="0" bIns="0" rtlCol="0"/>
          <a:lstStyle/>
          <a:p>
            <a:endParaRPr sz="1588"/>
          </a:p>
        </p:txBody>
      </p:sp>
      <p:sp>
        <p:nvSpPr>
          <p:cNvPr id="7" name="object 7"/>
          <p:cNvSpPr txBox="1"/>
          <p:nvPr/>
        </p:nvSpPr>
        <p:spPr>
          <a:xfrm>
            <a:off x="2557181" y="4987727"/>
            <a:ext cx="7065868" cy="278410"/>
          </a:xfrm>
          <a:prstGeom prst="rect">
            <a:avLst/>
          </a:prstGeom>
        </p:spPr>
        <p:txBody>
          <a:bodyPr vert="horz" wrap="square" lIns="0" tIns="0" rIns="0" bIns="0" rtlCol="0">
            <a:spAutoFit/>
          </a:bodyPr>
          <a:lstStyle/>
          <a:p>
            <a:pPr marL="11206"/>
            <a:r>
              <a:rPr sz="1809" b="1" spc="124" dirty="0">
                <a:solidFill>
                  <a:schemeClr val="bg2">
                    <a:lumMod val="10000"/>
                  </a:schemeClr>
                </a:solidFill>
                <a:latin typeface="Calibri"/>
                <a:cs typeface="Calibri"/>
              </a:rPr>
              <a:t>ufuncs </a:t>
            </a:r>
            <a:r>
              <a:rPr sz="1809" b="1" spc="101" dirty="0">
                <a:solidFill>
                  <a:schemeClr val="bg2">
                    <a:lumMod val="10000"/>
                  </a:schemeClr>
                </a:solidFill>
                <a:latin typeface="Calibri"/>
                <a:cs typeface="Calibri"/>
              </a:rPr>
              <a:t>dispatch </a:t>
            </a:r>
            <a:r>
              <a:rPr sz="1809" b="1" spc="66" dirty="0">
                <a:solidFill>
                  <a:schemeClr val="bg2">
                    <a:lumMod val="10000"/>
                  </a:schemeClr>
                </a:solidFill>
                <a:latin typeface="Calibri"/>
                <a:cs typeface="Calibri"/>
              </a:rPr>
              <a:t>to </a:t>
            </a:r>
            <a:r>
              <a:rPr sz="1809" b="1" spc="115" dirty="0">
                <a:solidFill>
                  <a:schemeClr val="bg2">
                    <a:lumMod val="10000"/>
                  </a:schemeClr>
                </a:solidFill>
                <a:latin typeface="Calibri"/>
                <a:cs typeface="Calibri"/>
              </a:rPr>
              <a:t>optimized </a:t>
            </a:r>
            <a:r>
              <a:rPr sz="1809" b="1" spc="190" dirty="0">
                <a:solidFill>
                  <a:schemeClr val="bg2">
                    <a:lumMod val="10000"/>
                  </a:schemeClr>
                </a:solidFill>
                <a:latin typeface="Calibri"/>
                <a:cs typeface="Calibri"/>
              </a:rPr>
              <a:t>C </a:t>
            </a:r>
            <a:r>
              <a:rPr sz="1809" b="1" spc="115" dirty="0">
                <a:solidFill>
                  <a:schemeClr val="bg2">
                    <a:lumMod val="10000"/>
                  </a:schemeClr>
                </a:solidFill>
                <a:latin typeface="Calibri"/>
                <a:cs typeface="Calibri"/>
              </a:rPr>
              <a:t>inner-loops </a:t>
            </a:r>
            <a:r>
              <a:rPr sz="1809" b="1" spc="132" dirty="0">
                <a:solidFill>
                  <a:schemeClr val="bg2">
                    <a:lumMod val="10000"/>
                  </a:schemeClr>
                </a:solidFill>
                <a:latin typeface="Calibri"/>
                <a:cs typeface="Calibri"/>
              </a:rPr>
              <a:t>based </a:t>
            </a:r>
            <a:r>
              <a:rPr sz="1809" b="1" spc="150" dirty="0">
                <a:solidFill>
                  <a:schemeClr val="bg2">
                    <a:lumMod val="10000"/>
                  </a:schemeClr>
                </a:solidFill>
                <a:latin typeface="Calibri"/>
                <a:cs typeface="Calibri"/>
              </a:rPr>
              <a:t>on </a:t>
            </a:r>
            <a:r>
              <a:rPr sz="1809" b="1" spc="101" dirty="0">
                <a:solidFill>
                  <a:schemeClr val="bg2">
                    <a:lumMod val="10000"/>
                  </a:schemeClr>
                </a:solidFill>
                <a:latin typeface="Calibri"/>
                <a:cs typeface="Calibri"/>
              </a:rPr>
              <a:t>array</a:t>
            </a:r>
            <a:r>
              <a:rPr sz="1809" b="1" spc="-190" dirty="0">
                <a:solidFill>
                  <a:schemeClr val="bg2">
                    <a:lumMod val="10000"/>
                  </a:schemeClr>
                </a:solidFill>
                <a:latin typeface="Calibri"/>
                <a:cs typeface="Calibri"/>
              </a:rPr>
              <a:t> </a:t>
            </a:r>
            <a:r>
              <a:rPr sz="1809" b="1" spc="97" dirty="0">
                <a:solidFill>
                  <a:schemeClr val="bg2">
                    <a:lumMod val="10000"/>
                  </a:schemeClr>
                </a:solidFill>
                <a:latin typeface="Calibri"/>
                <a:cs typeface="Calibri"/>
              </a:rPr>
              <a:t>dtype</a:t>
            </a:r>
            <a:endParaRPr sz="1809" dirty="0">
              <a:solidFill>
                <a:schemeClr val="bg2">
                  <a:lumMod val="10000"/>
                </a:schemeClr>
              </a:solidFill>
              <a:latin typeface="Calibri"/>
              <a:cs typeface="Calibri"/>
            </a:endParaRPr>
          </a:p>
        </p:txBody>
      </p:sp>
      <p:sp>
        <p:nvSpPr>
          <p:cNvPr id="8" name="Footer Placeholder 7"/>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3714205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298" y="472666"/>
            <a:ext cx="9681882" cy="441339"/>
          </a:xfrm>
          <a:prstGeom prst="rect">
            <a:avLst/>
          </a:prstGeom>
        </p:spPr>
        <p:txBody>
          <a:bodyPr vert="horz" wrap="square" lIns="0" tIns="0" rIns="0" bIns="0" rtlCol="0" anchor="ctr">
            <a:spAutoFit/>
          </a:bodyPr>
          <a:lstStyle/>
          <a:p>
            <a:pPr marL="1140820"/>
            <a:r>
              <a:rPr sz="2868" spc="97" dirty="0"/>
              <a:t>NumPy</a:t>
            </a:r>
            <a:r>
              <a:rPr sz="2868" spc="-172" dirty="0"/>
              <a:t> </a:t>
            </a:r>
            <a:r>
              <a:rPr sz="2868" spc="-26" dirty="0"/>
              <a:t>has</a:t>
            </a:r>
            <a:r>
              <a:rPr sz="2868" spc="-185" dirty="0"/>
              <a:t> </a:t>
            </a:r>
            <a:r>
              <a:rPr sz="2868" spc="79" dirty="0"/>
              <a:t>many</a:t>
            </a:r>
            <a:r>
              <a:rPr sz="2868" spc="-172" dirty="0"/>
              <a:t> </a:t>
            </a:r>
            <a:r>
              <a:rPr sz="2868" spc="88" dirty="0"/>
              <a:t>built-in</a:t>
            </a:r>
            <a:r>
              <a:rPr sz="2868" spc="-172" dirty="0"/>
              <a:t> </a:t>
            </a:r>
            <a:r>
              <a:rPr sz="2868" spc="9" dirty="0"/>
              <a:t>ufuncs</a:t>
            </a:r>
            <a:endParaRPr sz="2868" dirty="0"/>
          </a:p>
        </p:txBody>
      </p:sp>
      <p:sp>
        <p:nvSpPr>
          <p:cNvPr id="3" name="object 3"/>
          <p:cNvSpPr/>
          <p:nvPr/>
        </p:nvSpPr>
        <p:spPr>
          <a:xfrm>
            <a:off x="2093258" y="1488141"/>
            <a:ext cx="80682" cy="80682"/>
          </a:xfrm>
          <a:custGeom>
            <a:avLst/>
            <a:gdLst/>
            <a:ahLst/>
            <a:cxnLst/>
            <a:rect l="l" t="t" r="r" b="b"/>
            <a:pathLst>
              <a:path w="91440" h="91439">
                <a:moveTo>
                  <a:pt x="45720" y="91439"/>
                </a:moveTo>
                <a:lnTo>
                  <a:pt x="27923" y="87853"/>
                </a:lnTo>
                <a:lnTo>
                  <a:pt x="13391" y="78066"/>
                </a:lnTo>
                <a:lnTo>
                  <a:pt x="3592" y="63536"/>
                </a:lnTo>
                <a:lnTo>
                  <a:pt x="0" y="45719"/>
                </a:lnTo>
                <a:lnTo>
                  <a:pt x="3592" y="27903"/>
                </a:lnTo>
                <a:lnTo>
                  <a:pt x="13391" y="13373"/>
                </a:lnTo>
                <a:lnTo>
                  <a:pt x="27923" y="3586"/>
                </a:lnTo>
                <a:lnTo>
                  <a:pt x="45720" y="0"/>
                </a:lnTo>
                <a:lnTo>
                  <a:pt x="63516" y="3586"/>
                </a:lnTo>
                <a:lnTo>
                  <a:pt x="78048" y="13373"/>
                </a:lnTo>
                <a:lnTo>
                  <a:pt x="87847" y="27903"/>
                </a:lnTo>
                <a:lnTo>
                  <a:pt x="91440" y="45719"/>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p>
        </p:txBody>
      </p:sp>
      <p:sp>
        <p:nvSpPr>
          <p:cNvPr id="4" name="object 4"/>
          <p:cNvSpPr/>
          <p:nvPr/>
        </p:nvSpPr>
        <p:spPr>
          <a:xfrm>
            <a:off x="2093258" y="1488141"/>
            <a:ext cx="80682" cy="80682"/>
          </a:xfrm>
          <a:custGeom>
            <a:avLst/>
            <a:gdLst/>
            <a:ahLst/>
            <a:cxnLst/>
            <a:rect l="l" t="t" r="r" b="b"/>
            <a:pathLst>
              <a:path w="91440" h="91439">
                <a:moveTo>
                  <a:pt x="91440" y="45719"/>
                </a:moveTo>
                <a:lnTo>
                  <a:pt x="87847" y="63536"/>
                </a:lnTo>
                <a:lnTo>
                  <a:pt x="78048" y="78066"/>
                </a:lnTo>
                <a:lnTo>
                  <a:pt x="63516" y="87853"/>
                </a:lnTo>
                <a:lnTo>
                  <a:pt x="45720" y="91439"/>
                </a:lnTo>
                <a:lnTo>
                  <a:pt x="27923" y="87853"/>
                </a:lnTo>
                <a:lnTo>
                  <a:pt x="13391" y="78066"/>
                </a:lnTo>
                <a:lnTo>
                  <a:pt x="3592" y="63536"/>
                </a:lnTo>
                <a:lnTo>
                  <a:pt x="0" y="45719"/>
                </a:lnTo>
                <a:lnTo>
                  <a:pt x="3592" y="27903"/>
                </a:lnTo>
                <a:lnTo>
                  <a:pt x="13391" y="13373"/>
                </a:lnTo>
                <a:lnTo>
                  <a:pt x="27923" y="3586"/>
                </a:lnTo>
                <a:lnTo>
                  <a:pt x="45720" y="0"/>
                </a:lnTo>
                <a:lnTo>
                  <a:pt x="63516" y="3586"/>
                </a:lnTo>
                <a:lnTo>
                  <a:pt x="78048" y="13373"/>
                </a:lnTo>
                <a:lnTo>
                  <a:pt x="87847" y="27903"/>
                </a:lnTo>
                <a:lnTo>
                  <a:pt x="91440" y="45719"/>
                </a:lnTo>
              </a:path>
            </a:pathLst>
          </a:custGeom>
          <a:ln w="10160">
            <a:solidFill>
              <a:srgbClr val="EDEDED"/>
            </a:solidFill>
          </a:ln>
        </p:spPr>
        <p:txBody>
          <a:bodyPr wrap="square" lIns="0" tIns="0" rIns="0" bIns="0" rtlCol="0"/>
          <a:lstStyle/>
          <a:p>
            <a:endParaRPr sz="1588">
              <a:solidFill>
                <a:schemeClr val="bg2">
                  <a:lumMod val="10000"/>
                </a:schemeClr>
              </a:solidFill>
            </a:endParaRPr>
          </a:p>
        </p:txBody>
      </p:sp>
      <p:sp>
        <p:nvSpPr>
          <p:cNvPr id="5" name="object 5"/>
          <p:cNvSpPr txBox="1"/>
          <p:nvPr/>
        </p:nvSpPr>
        <p:spPr>
          <a:xfrm>
            <a:off x="2306168" y="1374950"/>
            <a:ext cx="4871871" cy="278410"/>
          </a:xfrm>
          <a:prstGeom prst="rect">
            <a:avLst/>
          </a:prstGeom>
        </p:spPr>
        <p:txBody>
          <a:bodyPr vert="horz" wrap="square" lIns="0" tIns="0" rIns="0" bIns="0" rtlCol="0">
            <a:spAutoFit/>
          </a:bodyPr>
          <a:lstStyle/>
          <a:p>
            <a:pPr marL="11206"/>
            <a:r>
              <a:rPr sz="1809" b="1" spc="119" dirty="0">
                <a:solidFill>
                  <a:schemeClr val="bg2">
                    <a:lumMod val="10000"/>
                  </a:schemeClr>
                </a:solidFill>
                <a:latin typeface="Calibri"/>
                <a:cs typeface="Calibri"/>
              </a:rPr>
              <a:t>comparison: </a:t>
            </a:r>
            <a:r>
              <a:rPr sz="1809" b="1" spc="13" dirty="0">
                <a:solidFill>
                  <a:schemeClr val="bg2">
                    <a:lumMod val="10000"/>
                  </a:schemeClr>
                </a:solidFill>
                <a:latin typeface="Courier New"/>
                <a:cs typeface="Courier New"/>
              </a:rPr>
              <a:t>&lt;, &lt;=, ==,</a:t>
            </a:r>
            <a:r>
              <a:rPr sz="1809" b="1" spc="-75"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a:t>
            </a:r>
            <a:endParaRPr sz="1809" dirty="0">
              <a:solidFill>
                <a:schemeClr val="bg2">
                  <a:lumMod val="10000"/>
                </a:schemeClr>
              </a:solidFill>
              <a:latin typeface="Courier New"/>
              <a:cs typeface="Courier New"/>
            </a:endParaRPr>
          </a:p>
        </p:txBody>
      </p:sp>
      <p:sp>
        <p:nvSpPr>
          <p:cNvPr id="6" name="object 6"/>
          <p:cNvSpPr txBox="1"/>
          <p:nvPr/>
        </p:nvSpPr>
        <p:spPr>
          <a:xfrm>
            <a:off x="5820683" y="1374950"/>
            <a:ext cx="722219"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&gt;=,</a:t>
            </a:r>
            <a:r>
              <a:rPr sz="1809" b="1" spc="-66"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&gt;</a:t>
            </a:r>
            <a:endParaRPr sz="1809">
              <a:solidFill>
                <a:schemeClr val="bg2">
                  <a:lumMod val="10000"/>
                </a:schemeClr>
              </a:solidFill>
              <a:latin typeface="Courier New"/>
              <a:cs typeface="Courier New"/>
            </a:endParaRPr>
          </a:p>
        </p:txBody>
      </p:sp>
      <p:sp>
        <p:nvSpPr>
          <p:cNvPr id="7" name="object 7"/>
          <p:cNvSpPr/>
          <p:nvPr/>
        </p:nvSpPr>
        <p:spPr>
          <a:xfrm>
            <a:off x="2093258" y="1936377"/>
            <a:ext cx="80682" cy="80682"/>
          </a:xfrm>
          <a:custGeom>
            <a:avLst/>
            <a:gdLst/>
            <a:ahLst/>
            <a:cxnLst/>
            <a:rect l="l" t="t" r="r" b="b"/>
            <a:pathLst>
              <a:path w="91440" h="91439">
                <a:moveTo>
                  <a:pt x="45720" y="91439"/>
                </a:moveTo>
                <a:lnTo>
                  <a:pt x="27923" y="87853"/>
                </a:lnTo>
                <a:lnTo>
                  <a:pt x="13391" y="78066"/>
                </a:lnTo>
                <a:lnTo>
                  <a:pt x="3592" y="63536"/>
                </a:lnTo>
                <a:lnTo>
                  <a:pt x="0" y="45719"/>
                </a:lnTo>
                <a:lnTo>
                  <a:pt x="3592" y="27903"/>
                </a:lnTo>
                <a:lnTo>
                  <a:pt x="13391" y="13373"/>
                </a:lnTo>
                <a:lnTo>
                  <a:pt x="27923" y="3586"/>
                </a:lnTo>
                <a:lnTo>
                  <a:pt x="45720" y="0"/>
                </a:lnTo>
                <a:lnTo>
                  <a:pt x="63516" y="3586"/>
                </a:lnTo>
                <a:lnTo>
                  <a:pt x="78048" y="13373"/>
                </a:lnTo>
                <a:lnTo>
                  <a:pt x="87847" y="27903"/>
                </a:lnTo>
                <a:lnTo>
                  <a:pt x="91440" y="45719"/>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solidFill>
                <a:schemeClr val="bg2">
                  <a:lumMod val="10000"/>
                </a:schemeClr>
              </a:solidFill>
            </a:endParaRPr>
          </a:p>
        </p:txBody>
      </p:sp>
      <p:sp>
        <p:nvSpPr>
          <p:cNvPr id="8" name="object 8"/>
          <p:cNvSpPr/>
          <p:nvPr/>
        </p:nvSpPr>
        <p:spPr>
          <a:xfrm>
            <a:off x="2093258" y="1936377"/>
            <a:ext cx="80682" cy="80682"/>
          </a:xfrm>
          <a:custGeom>
            <a:avLst/>
            <a:gdLst/>
            <a:ahLst/>
            <a:cxnLst/>
            <a:rect l="l" t="t" r="r" b="b"/>
            <a:pathLst>
              <a:path w="91440" h="91439">
                <a:moveTo>
                  <a:pt x="91440" y="45719"/>
                </a:moveTo>
                <a:lnTo>
                  <a:pt x="87847" y="63536"/>
                </a:lnTo>
                <a:lnTo>
                  <a:pt x="78048" y="78066"/>
                </a:lnTo>
                <a:lnTo>
                  <a:pt x="63516" y="87853"/>
                </a:lnTo>
                <a:lnTo>
                  <a:pt x="45720" y="91439"/>
                </a:lnTo>
                <a:lnTo>
                  <a:pt x="27923" y="87853"/>
                </a:lnTo>
                <a:lnTo>
                  <a:pt x="13391" y="78066"/>
                </a:lnTo>
                <a:lnTo>
                  <a:pt x="3592" y="63536"/>
                </a:lnTo>
                <a:lnTo>
                  <a:pt x="0" y="45719"/>
                </a:lnTo>
                <a:lnTo>
                  <a:pt x="3592" y="27903"/>
                </a:lnTo>
                <a:lnTo>
                  <a:pt x="13391" y="13373"/>
                </a:lnTo>
                <a:lnTo>
                  <a:pt x="27923" y="3586"/>
                </a:lnTo>
                <a:lnTo>
                  <a:pt x="45720" y="0"/>
                </a:lnTo>
                <a:lnTo>
                  <a:pt x="63516" y="3586"/>
                </a:lnTo>
                <a:lnTo>
                  <a:pt x="78048" y="13373"/>
                </a:lnTo>
                <a:lnTo>
                  <a:pt x="87847" y="27903"/>
                </a:lnTo>
                <a:lnTo>
                  <a:pt x="91440" y="45719"/>
                </a:lnTo>
              </a:path>
            </a:pathLst>
          </a:custGeom>
          <a:ln w="10160">
            <a:solidFill>
              <a:srgbClr val="EDEDED"/>
            </a:solidFill>
          </a:ln>
        </p:spPr>
        <p:txBody>
          <a:bodyPr wrap="square" lIns="0" tIns="0" rIns="0" bIns="0" rtlCol="0"/>
          <a:lstStyle/>
          <a:p>
            <a:endParaRPr sz="1588"/>
          </a:p>
        </p:txBody>
      </p:sp>
      <p:sp>
        <p:nvSpPr>
          <p:cNvPr id="9" name="object 9"/>
          <p:cNvSpPr/>
          <p:nvPr/>
        </p:nvSpPr>
        <p:spPr>
          <a:xfrm>
            <a:off x="2093258" y="2384612"/>
            <a:ext cx="80682" cy="80682"/>
          </a:xfrm>
          <a:custGeom>
            <a:avLst/>
            <a:gdLst/>
            <a:ahLst/>
            <a:cxnLst/>
            <a:rect l="l" t="t" r="r" b="b"/>
            <a:pathLst>
              <a:path w="91440" h="91439">
                <a:moveTo>
                  <a:pt x="45720" y="91439"/>
                </a:moveTo>
                <a:lnTo>
                  <a:pt x="27923" y="87853"/>
                </a:lnTo>
                <a:lnTo>
                  <a:pt x="13391" y="78066"/>
                </a:lnTo>
                <a:lnTo>
                  <a:pt x="3592" y="63536"/>
                </a:lnTo>
                <a:lnTo>
                  <a:pt x="0" y="45719"/>
                </a:lnTo>
                <a:lnTo>
                  <a:pt x="3592" y="27903"/>
                </a:lnTo>
                <a:lnTo>
                  <a:pt x="13391" y="13373"/>
                </a:lnTo>
                <a:lnTo>
                  <a:pt x="27923" y="3586"/>
                </a:lnTo>
                <a:lnTo>
                  <a:pt x="45720" y="0"/>
                </a:lnTo>
                <a:lnTo>
                  <a:pt x="63516" y="3586"/>
                </a:lnTo>
                <a:lnTo>
                  <a:pt x="78048" y="13373"/>
                </a:lnTo>
                <a:lnTo>
                  <a:pt x="87847" y="27903"/>
                </a:lnTo>
                <a:lnTo>
                  <a:pt x="91440" y="45719"/>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solidFill>
                <a:schemeClr val="bg2">
                  <a:lumMod val="10000"/>
                </a:schemeClr>
              </a:solidFill>
            </a:endParaRPr>
          </a:p>
        </p:txBody>
      </p:sp>
      <p:sp>
        <p:nvSpPr>
          <p:cNvPr id="10" name="object 10"/>
          <p:cNvSpPr/>
          <p:nvPr/>
        </p:nvSpPr>
        <p:spPr>
          <a:xfrm>
            <a:off x="2093258" y="2384612"/>
            <a:ext cx="80682" cy="80682"/>
          </a:xfrm>
          <a:custGeom>
            <a:avLst/>
            <a:gdLst/>
            <a:ahLst/>
            <a:cxnLst/>
            <a:rect l="l" t="t" r="r" b="b"/>
            <a:pathLst>
              <a:path w="91440" h="91439">
                <a:moveTo>
                  <a:pt x="91440" y="45719"/>
                </a:moveTo>
                <a:lnTo>
                  <a:pt x="87847" y="63536"/>
                </a:lnTo>
                <a:lnTo>
                  <a:pt x="78048" y="78066"/>
                </a:lnTo>
                <a:lnTo>
                  <a:pt x="63516" y="87853"/>
                </a:lnTo>
                <a:lnTo>
                  <a:pt x="45720" y="91439"/>
                </a:lnTo>
                <a:lnTo>
                  <a:pt x="27923" y="87853"/>
                </a:lnTo>
                <a:lnTo>
                  <a:pt x="13391" y="78066"/>
                </a:lnTo>
                <a:lnTo>
                  <a:pt x="3592" y="63536"/>
                </a:lnTo>
                <a:lnTo>
                  <a:pt x="0" y="45719"/>
                </a:lnTo>
                <a:lnTo>
                  <a:pt x="3592" y="27903"/>
                </a:lnTo>
                <a:lnTo>
                  <a:pt x="13391" y="13373"/>
                </a:lnTo>
                <a:lnTo>
                  <a:pt x="27923" y="3586"/>
                </a:lnTo>
                <a:lnTo>
                  <a:pt x="45720" y="0"/>
                </a:lnTo>
                <a:lnTo>
                  <a:pt x="63516" y="3586"/>
                </a:lnTo>
                <a:lnTo>
                  <a:pt x="78048" y="13373"/>
                </a:lnTo>
                <a:lnTo>
                  <a:pt x="87847" y="27903"/>
                </a:lnTo>
                <a:lnTo>
                  <a:pt x="91440" y="45719"/>
                </a:lnTo>
              </a:path>
            </a:pathLst>
          </a:custGeom>
          <a:ln w="10160">
            <a:solidFill>
              <a:srgbClr val="EDEDED"/>
            </a:solidFill>
          </a:ln>
        </p:spPr>
        <p:txBody>
          <a:bodyPr wrap="square" lIns="0" tIns="0" rIns="0" bIns="0" rtlCol="0"/>
          <a:lstStyle/>
          <a:p>
            <a:endParaRPr sz="1588"/>
          </a:p>
        </p:txBody>
      </p:sp>
      <p:sp>
        <p:nvSpPr>
          <p:cNvPr id="11" name="object 11"/>
          <p:cNvSpPr txBox="1"/>
          <p:nvPr/>
        </p:nvSpPr>
        <p:spPr>
          <a:xfrm>
            <a:off x="7927736" y="2271421"/>
            <a:ext cx="861732"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log1p,</a:t>
            </a:r>
            <a:endParaRPr sz="1809">
              <a:solidFill>
                <a:schemeClr val="bg2">
                  <a:lumMod val="10000"/>
                </a:schemeClr>
              </a:solidFill>
              <a:latin typeface="Courier New"/>
              <a:cs typeface="Courier New"/>
            </a:endParaRPr>
          </a:p>
        </p:txBody>
      </p:sp>
      <p:sp>
        <p:nvSpPr>
          <p:cNvPr id="12" name="object 12"/>
          <p:cNvSpPr txBox="1"/>
          <p:nvPr/>
        </p:nvSpPr>
        <p:spPr>
          <a:xfrm>
            <a:off x="8906850" y="2271421"/>
            <a:ext cx="722219"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log2,</a:t>
            </a:r>
            <a:endParaRPr sz="1809">
              <a:solidFill>
                <a:schemeClr val="bg2">
                  <a:lumMod val="10000"/>
                </a:schemeClr>
              </a:solidFill>
              <a:latin typeface="Courier New"/>
              <a:cs typeface="Courier New"/>
            </a:endParaRPr>
          </a:p>
        </p:txBody>
      </p:sp>
      <p:sp>
        <p:nvSpPr>
          <p:cNvPr id="13" name="object 13"/>
          <p:cNvSpPr txBox="1"/>
          <p:nvPr/>
        </p:nvSpPr>
        <p:spPr>
          <a:xfrm>
            <a:off x="2306169" y="1823186"/>
            <a:ext cx="5504329" cy="1028102"/>
          </a:xfrm>
          <a:prstGeom prst="rect">
            <a:avLst/>
          </a:prstGeom>
        </p:spPr>
        <p:txBody>
          <a:bodyPr vert="horz" wrap="square" lIns="0" tIns="0" rIns="0" bIns="0" rtlCol="0">
            <a:spAutoFit/>
          </a:bodyPr>
          <a:lstStyle/>
          <a:p>
            <a:pPr marL="11206"/>
            <a:r>
              <a:rPr sz="1809" b="1" spc="84" dirty="0">
                <a:solidFill>
                  <a:schemeClr val="bg2">
                    <a:lumMod val="10000"/>
                  </a:schemeClr>
                </a:solidFill>
                <a:latin typeface="Calibri"/>
                <a:cs typeface="Calibri"/>
              </a:rPr>
              <a:t>arithmetic: </a:t>
            </a:r>
            <a:r>
              <a:rPr sz="1809" b="1" spc="13" dirty="0">
                <a:solidFill>
                  <a:schemeClr val="bg2">
                    <a:lumMod val="10000"/>
                  </a:schemeClr>
                </a:solidFill>
                <a:latin typeface="Courier New"/>
                <a:cs typeface="Courier New"/>
              </a:rPr>
              <a:t>+, -, *, /, reciprocal,</a:t>
            </a:r>
            <a:r>
              <a:rPr sz="1809" b="1"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square</a:t>
            </a:r>
            <a:endParaRPr sz="1809" dirty="0">
              <a:solidFill>
                <a:schemeClr val="bg2">
                  <a:lumMod val="10000"/>
                </a:schemeClr>
              </a:solidFill>
              <a:latin typeface="Courier New"/>
              <a:cs typeface="Courier New"/>
            </a:endParaRPr>
          </a:p>
          <a:p>
            <a:pPr marL="11206" marR="4483">
              <a:lnSpc>
                <a:spcPct val="107300"/>
              </a:lnSpc>
              <a:spcBef>
                <a:spcPts val="1200"/>
              </a:spcBef>
            </a:pPr>
            <a:r>
              <a:rPr sz="1809" b="1" spc="101" dirty="0">
                <a:solidFill>
                  <a:schemeClr val="bg2">
                    <a:lumMod val="10000"/>
                  </a:schemeClr>
                </a:solidFill>
                <a:latin typeface="Calibri"/>
                <a:cs typeface="Calibri"/>
              </a:rPr>
              <a:t>exponential: </a:t>
            </a:r>
            <a:r>
              <a:rPr sz="1809" b="1" spc="13" dirty="0">
                <a:solidFill>
                  <a:schemeClr val="bg2">
                    <a:lumMod val="10000"/>
                  </a:schemeClr>
                </a:solidFill>
                <a:latin typeface="Courier New"/>
                <a:cs typeface="Courier New"/>
              </a:rPr>
              <a:t>exp, expm1, exp2, log, log10,  power,</a:t>
            </a:r>
            <a:r>
              <a:rPr sz="1809" b="1" spc="-49"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sqrt</a:t>
            </a:r>
            <a:endParaRPr sz="1809" dirty="0">
              <a:solidFill>
                <a:schemeClr val="bg2">
                  <a:lumMod val="10000"/>
                </a:schemeClr>
              </a:solidFill>
              <a:latin typeface="Courier New"/>
              <a:cs typeface="Courier New"/>
            </a:endParaRPr>
          </a:p>
        </p:txBody>
      </p:sp>
      <p:sp>
        <p:nvSpPr>
          <p:cNvPr id="14" name="object 14"/>
          <p:cNvSpPr/>
          <p:nvPr/>
        </p:nvSpPr>
        <p:spPr>
          <a:xfrm>
            <a:off x="2093258" y="3128683"/>
            <a:ext cx="80682" cy="80682"/>
          </a:xfrm>
          <a:custGeom>
            <a:avLst/>
            <a:gdLst/>
            <a:ahLst/>
            <a:cxnLst/>
            <a:rect l="l" t="t" r="r" b="b"/>
            <a:pathLst>
              <a:path w="91440" h="91439">
                <a:moveTo>
                  <a:pt x="45720" y="91439"/>
                </a:move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p>
        </p:txBody>
      </p:sp>
      <p:sp>
        <p:nvSpPr>
          <p:cNvPr id="15" name="object 15"/>
          <p:cNvSpPr/>
          <p:nvPr/>
        </p:nvSpPr>
        <p:spPr>
          <a:xfrm>
            <a:off x="2093258" y="3128683"/>
            <a:ext cx="80682" cy="80682"/>
          </a:xfrm>
          <a:custGeom>
            <a:avLst/>
            <a:gdLst/>
            <a:ahLst/>
            <a:cxnLst/>
            <a:rect l="l" t="t" r="r" b="b"/>
            <a:pathLst>
              <a:path w="91440" h="91439">
                <a:moveTo>
                  <a:pt x="91440" y="45720"/>
                </a:moveTo>
                <a:lnTo>
                  <a:pt x="87847" y="63536"/>
                </a:lnTo>
                <a:lnTo>
                  <a:pt x="78048" y="78066"/>
                </a:lnTo>
                <a:lnTo>
                  <a:pt x="63516" y="87853"/>
                </a:lnTo>
                <a:lnTo>
                  <a:pt x="45720" y="91439"/>
                </a:ln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solidFill>
                <a:schemeClr val="bg2">
                  <a:lumMod val="10000"/>
                </a:schemeClr>
              </a:solidFill>
            </a:endParaRPr>
          </a:p>
        </p:txBody>
      </p:sp>
      <p:sp>
        <p:nvSpPr>
          <p:cNvPr id="16" name="object 16"/>
          <p:cNvSpPr txBox="1"/>
          <p:nvPr/>
        </p:nvSpPr>
        <p:spPr>
          <a:xfrm>
            <a:off x="2306169" y="3015491"/>
            <a:ext cx="5701553" cy="278410"/>
          </a:xfrm>
          <a:prstGeom prst="rect">
            <a:avLst/>
          </a:prstGeom>
        </p:spPr>
        <p:txBody>
          <a:bodyPr vert="horz" wrap="square" lIns="0" tIns="0" rIns="0" bIns="0" rtlCol="0">
            <a:spAutoFit/>
          </a:bodyPr>
          <a:lstStyle/>
          <a:p>
            <a:pPr marL="11206"/>
            <a:r>
              <a:rPr sz="1809" b="1" spc="97" dirty="0">
                <a:solidFill>
                  <a:schemeClr val="bg2">
                    <a:lumMod val="10000"/>
                  </a:schemeClr>
                </a:solidFill>
                <a:latin typeface="Calibri"/>
                <a:cs typeface="Calibri"/>
              </a:rPr>
              <a:t>trigonometric: </a:t>
            </a:r>
            <a:r>
              <a:rPr sz="1809" b="1" spc="13" dirty="0">
                <a:solidFill>
                  <a:schemeClr val="bg2">
                    <a:lumMod val="10000"/>
                  </a:schemeClr>
                </a:solidFill>
                <a:latin typeface="Courier New"/>
                <a:cs typeface="Courier New"/>
              </a:rPr>
              <a:t>sin, cos, tan, acsin,</a:t>
            </a:r>
            <a:r>
              <a:rPr sz="1809" b="1" spc="31"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arccos,</a:t>
            </a:r>
            <a:endParaRPr sz="1809" dirty="0">
              <a:solidFill>
                <a:schemeClr val="bg2">
                  <a:lumMod val="10000"/>
                </a:schemeClr>
              </a:solidFill>
              <a:latin typeface="Courier New"/>
              <a:cs typeface="Courier New"/>
            </a:endParaRPr>
          </a:p>
        </p:txBody>
      </p:sp>
      <p:sp>
        <p:nvSpPr>
          <p:cNvPr id="17" name="object 17"/>
          <p:cNvSpPr txBox="1"/>
          <p:nvPr/>
        </p:nvSpPr>
        <p:spPr>
          <a:xfrm>
            <a:off x="8124959" y="3015491"/>
            <a:ext cx="861732"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atctan</a:t>
            </a:r>
            <a:endParaRPr sz="1809">
              <a:solidFill>
                <a:schemeClr val="bg2">
                  <a:lumMod val="10000"/>
                </a:schemeClr>
              </a:solidFill>
              <a:latin typeface="Courier New"/>
              <a:cs typeface="Courier New"/>
            </a:endParaRPr>
          </a:p>
        </p:txBody>
      </p:sp>
      <p:sp>
        <p:nvSpPr>
          <p:cNvPr id="18" name="object 18"/>
          <p:cNvSpPr/>
          <p:nvPr/>
        </p:nvSpPr>
        <p:spPr>
          <a:xfrm>
            <a:off x="2093258" y="3576918"/>
            <a:ext cx="80682" cy="80682"/>
          </a:xfrm>
          <a:custGeom>
            <a:avLst/>
            <a:gdLst/>
            <a:ahLst/>
            <a:cxnLst/>
            <a:rect l="l" t="t" r="r" b="b"/>
            <a:pathLst>
              <a:path w="91440" h="91439">
                <a:moveTo>
                  <a:pt x="45720" y="91439"/>
                </a:move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p>
        </p:txBody>
      </p:sp>
      <p:sp>
        <p:nvSpPr>
          <p:cNvPr id="19" name="object 19"/>
          <p:cNvSpPr/>
          <p:nvPr/>
        </p:nvSpPr>
        <p:spPr>
          <a:xfrm>
            <a:off x="2093258" y="3576918"/>
            <a:ext cx="80682" cy="80682"/>
          </a:xfrm>
          <a:custGeom>
            <a:avLst/>
            <a:gdLst/>
            <a:ahLst/>
            <a:cxnLst/>
            <a:rect l="l" t="t" r="r" b="b"/>
            <a:pathLst>
              <a:path w="91440" h="91439">
                <a:moveTo>
                  <a:pt x="91440" y="45720"/>
                </a:moveTo>
                <a:lnTo>
                  <a:pt x="87847" y="63536"/>
                </a:lnTo>
                <a:lnTo>
                  <a:pt x="78048" y="78066"/>
                </a:lnTo>
                <a:lnTo>
                  <a:pt x="63516" y="87853"/>
                </a:lnTo>
                <a:lnTo>
                  <a:pt x="45720" y="91439"/>
                </a:ln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solidFill>
                <a:schemeClr val="bg2">
                  <a:lumMod val="10000"/>
                </a:schemeClr>
              </a:solidFill>
            </a:endParaRPr>
          </a:p>
        </p:txBody>
      </p:sp>
      <p:sp>
        <p:nvSpPr>
          <p:cNvPr id="20" name="object 20"/>
          <p:cNvSpPr txBox="1"/>
          <p:nvPr/>
        </p:nvSpPr>
        <p:spPr>
          <a:xfrm>
            <a:off x="2306169" y="3463727"/>
            <a:ext cx="6060140" cy="278410"/>
          </a:xfrm>
          <a:prstGeom prst="rect">
            <a:avLst/>
          </a:prstGeom>
        </p:spPr>
        <p:txBody>
          <a:bodyPr vert="horz" wrap="square" lIns="0" tIns="0" rIns="0" bIns="0" rtlCol="0">
            <a:spAutoFit/>
          </a:bodyPr>
          <a:lstStyle/>
          <a:p>
            <a:pPr marL="11206"/>
            <a:r>
              <a:rPr sz="1809" b="1" spc="101" dirty="0">
                <a:solidFill>
                  <a:schemeClr val="bg2">
                    <a:lumMod val="10000"/>
                  </a:schemeClr>
                </a:solidFill>
                <a:latin typeface="Calibri"/>
                <a:cs typeface="Calibri"/>
              </a:rPr>
              <a:t>hyperbolic: </a:t>
            </a:r>
            <a:r>
              <a:rPr sz="1809" b="1" spc="13" dirty="0">
                <a:solidFill>
                  <a:schemeClr val="bg2">
                    <a:lumMod val="10000"/>
                  </a:schemeClr>
                </a:solidFill>
                <a:latin typeface="Courier New"/>
                <a:cs typeface="Courier New"/>
              </a:rPr>
              <a:t>sinh, cosh, tanh, acsinh,</a:t>
            </a:r>
            <a:r>
              <a:rPr sz="1809" b="1" spc="4"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arccosh,</a:t>
            </a:r>
            <a:endParaRPr sz="1809">
              <a:solidFill>
                <a:schemeClr val="bg2">
                  <a:lumMod val="10000"/>
                </a:schemeClr>
              </a:solidFill>
              <a:latin typeface="Courier New"/>
              <a:cs typeface="Courier New"/>
            </a:endParaRPr>
          </a:p>
        </p:txBody>
      </p:sp>
      <p:sp>
        <p:nvSpPr>
          <p:cNvPr id="21" name="object 21"/>
          <p:cNvSpPr txBox="1"/>
          <p:nvPr/>
        </p:nvSpPr>
        <p:spPr>
          <a:xfrm>
            <a:off x="8483671" y="3463727"/>
            <a:ext cx="1001806"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atctanh</a:t>
            </a:r>
            <a:endParaRPr sz="1809">
              <a:solidFill>
                <a:schemeClr val="bg2">
                  <a:lumMod val="10000"/>
                </a:schemeClr>
              </a:solidFill>
              <a:latin typeface="Courier New"/>
              <a:cs typeface="Courier New"/>
            </a:endParaRPr>
          </a:p>
        </p:txBody>
      </p:sp>
      <p:sp>
        <p:nvSpPr>
          <p:cNvPr id="22" name="object 22"/>
          <p:cNvSpPr/>
          <p:nvPr/>
        </p:nvSpPr>
        <p:spPr>
          <a:xfrm>
            <a:off x="2093258" y="4025153"/>
            <a:ext cx="80682" cy="80682"/>
          </a:xfrm>
          <a:custGeom>
            <a:avLst/>
            <a:gdLst/>
            <a:ahLst/>
            <a:cxnLst/>
            <a:rect l="l" t="t" r="r" b="b"/>
            <a:pathLst>
              <a:path w="91440" h="91439">
                <a:moveTo>
                  <a:pt x="45720" y="91439"/>
                </a:move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solidFill>
                <a:schemeClr val="bg2">
                  <a:lumMod val="10000"/>
                </a:schemeClr>
              </a:solidFill>
            </a:endParaRPr>
          </a:p>
        </p:txBody>
      </p:sp>
      <p:sp>
        <p:nvSpPr>
          <p:cNvPr id="23" name="object 23"/>
          <p:cNvSpPr/>
          <p:nvPr/>
        </p:nvSpPr>
        <p:spPr>
          <a:xfrm>
            <a:off x="2093258" y="4025153"/>
            <a:ext cx="80682" cy="80682"/>
          </a:xfrm>
          <a:custGeom>
            <a:avLst/>
            <a:gdLst/>
            <a:ahLst/>
            <a:cxnLst/>
            <a:rect l="l" t="t" r="r" b="b"/>
            <a:pathLst>
              <a:path w="91440" h="91439">
                <a:moveTo>
                  <a:pt x="91440" y="45720"/>
                </a:moveTo>
                <a:lnTo>
                  <a:pt x="87847" y="63536"/>
                </a:lnTo>
                <a:lnTo>
                  <a:pt x="78048" y="78066"/>
                </a:lnTo>
                <a:lnTo>
                  <a:pt x="63516" y="87853"/>
                </a:lnTo>
                <a:lnTo>
                  <a:pt x="45720" y="91439"/>
                </a:ln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p>
        </p:txBody>
      </p:sp>
      <p:sp>
        <p:nvSpPr>
          <p:cNvPr id="24" name="object 24"/>
          <p:cNvSpPr txBox="1"/>
          <p:nvPr/>
        </p:nvSpPr>
        <p:spPr>
          <a:xfrm>
            <a:off x="2306169" y="3911962"/>
            <a:ext cx="7060826" cy="278410"/>
          </a:xfrm>
          <a:prstGeom prst="rect">
            <a:avLst/>
          </a:prstGeom>
        </p:spPr>
        <p:txBody>
          <a:bodyPr vert="horz" wrap="square" lIns="0" tIns="0" rIns="0" bIns="0" rtlCol="0">
            <a:spAutoFit/>
          </a:bodyPr>
          <a:lstStyle/>
          <a:p>
            <a:pPr marL="11206"/>
            <a:r>
              <a:rPr sz="1809" b="1" spc="79" dirty="0">
                <a:solidFill>
                  <a:schemeClr val="bg2">
                    <a:lumMod val="10000"/>
                  </a:schemeClr>
                </a:solidFill>
                <a:latin typeface="Calibri"/>
                <a:cs typeface="Calibri"/>
              </a:rPr>
              <a:t>bitwise </a:t>
            </a:r>
            <a:r>
              <a:rPr sz="1809" b="1" spc="101" dirty="0">
                <a:solidFill>
                  <a:schemeClr val="bg2">
                    <a:lumMod val="10000"/>
                  </a:schemeClr>
                </a:solidFill>
                <a:latin typeface="Calibri"/>
                <a:cs typeface="Calibri"/>
              </a:rPr>
              <a:t>operations: </a:t>
            </a:r>
            <a:r>
              <a:rPr sz="1809" b="1" spc="13" dirty="0">
                <a:solidFill>
                  <a:schemeClr val="bg2">
                    <a:lumMod val="10000"/>
                  </a:schemeClr>
                </a:solidFill>
                <a:latin typeface="Courier New"/>
                <a:cs typeface="Courier New"/>
              </a:rPr>
              <a:t>&amp;, |, ~, ^, left_shift,</a:t>
            </a:r>
            <a:r>
              <a:rPr sz="1809" b="1" spc="71"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right_shift</a:t>
            </a:r>
            <a:endParaRPr sz="1809" dirty="0">
              <a:solidFill>
                <a:schemeClr val="bg2">
                  <a:lumMod val="10000"/>
                </a:schemeClr>
              </a:solidFill>
              <a:latin typeface="Courier New"/>
              <a:cs typeface="Courier New"/>
            </a:endParaRPr>
          </a:p>
        </p:txBody>
      </p:sp>
      <p:sp>
        <p:nvSpPr>
          <p:cNvPr id="25" name="object 25"/>
          <p:cNvSpPr/>
          <p:nvPr/>
        </p:nvSpPr>
        <p:spPr>
          <a:xfrm>
            <a:off x="2093258" y="4473388"/>
            <a:ext cx="80682" cy="80682"/>
          </a:xfrm>
          <a:custGeom>
            <a:avLst/>
            <a:gdLst/>
            <a:ahLst/>
            <a:cxnLst/>
            <a:rect l="l" t="t" r="r" b="b"/>
            <a:pathLst>
              <a:path w="91440" h="91439">
                <a:moveTo>
                  <a:pt x="45720" y="91439"/>
                </a:move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solidFill>
                <a:schemeClr val="bg2">
                  <a:lumMod val="10000"/>
                </a:schemeClr>
              </a:solidFill>
            </a:endParaRPr>
          </a:p>
        </p:txBody>
      </p:sp>
      <p:sp>
        <p:nvSpPr>
          <p:cNvPr id="26" name="object 26"/>
          <p:cNvSpPr/>
          <p:nvPr/>
        </p:nvSpPr>
        <p:spPr>
          <a:xfrm>
            <a:off x="2093258" y="4473388"/>
            <a:ext cx="80682" cy="80682"/>
          </a:xfrm>
          <a:custGeom>
            <a:avLst/>
            <a:gdLst/>
            <a:ahLst/>
            <a:cxnLst/>
            <a:rect l="l" t="t" r="r" b="b"/>
            <a:pathLst>
              <a:path w="91440" h="91439">
                <a:moveTo>
                  <a:pt x="91440" y="45720"/>
                </a:moveTo>
                <a:lnTo>
                  <a:pt x="87847" y="63536"/>
                </a:lnTo>
                <a:lnTo>
                  <a:pt x="78048" y="78066"/>
                </a:lnTo>
                <a:lnTo>
                  <a:pt x="63516" y="87853"/>
                </a:lnTo>
                <a:lnTo>
                  <a:pt x="45720" y="91439"/>
                </a:ln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p>
        </p:txBody>
      </p:sp>
      <p:sp>
        <p:nvSpPr>
          <p:cNvPr id="27" name="object 27"/>
          <p:cNvSpPr/>
          <p:nvPr/>
        </p:nvSpPr>
        <p:spPr>
          <a:xfrm>
            <a:off x="2093258" y="4921624"/>
            <a:ext cx="80682" cy="80682"/>
          </a:xfrm>
          <a:custGeom>
            <a:avLst/>
            <a:gdLst/>
            <a:ahLst/>
            <a:cxnLst/>
            <a:rect l="l" t="t" r="r" b="b"/>
            <a:pathLst>
              <a:path w="91440" h="91439">
                <a:moveTo>
                  <a:pt x="45720" y="91439"/>
                </a:move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solidFill>
                <a:schemeClr val="bg2">
                  <a:lumMod val="10000"/>
                </a:schemeClr>
              </a:solidFill>
            </a:endParaRPr>
          </a:p>
        </p:txBody>
      </p:sp>
      <p:sp>
        <p:nvSpPr>
          <p:cNvPr id="28" name="object 28"/>
          <p:cNvSpPr/>
          <p:nvPr/>
        </p:nvSpPr>
        <p:spPr>
          <a:xfrm>
            <a:off x="2093258" y="4921624"/>
            <a:ext cx="80682" cy="80682"/>
          </a:xfrm>
          <a:custGeom>
            <a:avLst/>
            <a:gdLst/>
            <a:ahLst/>
            <a:cxnLst/>
            <a:rect l="l" t="t" r="r" b="b"/>
            <a:pathLst>
              <a:path w="91440" h="91439">
                <a:moveTo>
                  <a:pt x="91440" y="45720"/>
                </a:moveTo>
                <a:lnTo>
                  <a:pt x="87847" y="63536"/>
                </a:lnTo>
                <a:lnTo>
                  <a:pt x="78048" y="78066"/>
                </a:lnTo>
                <a:lnTo>
                  <a:pt x="63516" y="87853"/>
                </a:lnTo>
                <a:lnTo>
                  <a:pt x="45720" y="91439"/>
                </a:ln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p>
        </p:txBody>
      </p:sp>
      <p:sp>
        <p:nvSpPr>
          <p:cNvPr id="29" name="object 29"/>
          <p:cNvSpPr/>
          <p:nvPr/>
        </p:nvSpPr>
        <p:spPr>
          <a:xfrm>
            <a:off x="2093258" y="5369859"/>
            <a:ext cx="80682" cy="80682"/>
          </a:xfrm>
          <a:custGeom>
            <a:avLst/>
            <a:gdLst/>
            <a:ahLst/>
            <a:cxnLst/>
            <a:rect l="l" t="t" r="r" b="b"/>
            <a:pathLst>
              <a:path w="91440" h="91439">
                <a:moveTo>
                  <a:pt x="45720" y="91439"/>
                </a:move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solidFill>
                <a:schemeClr val="bg2">
                  <a:lumMod val="10000"/>
                </a:schemeClr>
              </a:solidFill>
            </a:endParaRPr>
          </a:p>
        </p:txBody>
      </p:sp>
      <p:sp>
        <p:nvSpPr>
          <p:cNvPr id="30" name="object 30"/>
          <p:cNvSpPr/>
          <p:nvPr/>
        </p:nvSpPr>
        <p:spPr>
          <a:xfrm>
            <a:off x="2093258" y="5369859"/>
            <a:ext cx="80682" cy="80682"/>
          </a:xfrm>
          <a:custGeom>
            <a:avLst/>
            <a:gdLst/>
            <a:ahLst/>
            <a:cxnLst/>
            <a:rect l="l" t="t" r="r" b="b"/>
            <a:pathLst>
              <a:path w="91440" h="91439">
                <a:moveTo>
                  <a:pt x="91440" y="45720"/>
                </a:moveTo>
                <a:lnTo>
                  <a:pt x="87847" y="63536"/>
                </a:lnTo>
                <a:lnTo>
                  <a:pt x="78048" y="78066"/>
                </a:lnTo>
                <a:lnTo>
                  <a:pt x="63516" y="87853"/>
                </a:lnTo>
                <a:lnTo>
                  <a:pt x="45720" y="91439"/>
                </a:ln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p>
        </p:txBody>
      </p:sp>
      <p:sp>
        <p:nvSpPr>
          <p:cNvPr id="31" name="object 31"/>
          <p:cNvSpPr txBox="1"/>
          <p:nvPr/>
        </p:nvSpPr>
        <p:spPr>
          <a:xfrm>
            <a:off x="8067731" y="5256668"/>
            <a:ext cx="722219"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sinc,</a:t>
            </a:r>
            <a:endParaRPr sz="1809">
              <a:solidFill>
                <a:schemeClr val="bg2">
                  <a:lumMod val="10000"/>
                </a:schemeClr>
              </a:solidFill>
              <a:latin typeface="Courier New"/>
              <a:cs typeface="Courier New"/>
            </a:endParaRPr>
          </a:p>
        </p:txBody>
      </p:sp>
      <p:sp>
        <p:nvSpPr>
          <p:cNvPr id="32" name="object 32"/>
          <p:cNvSpPr txBox="1"/>
          <p:nvPr/>
        </p:nvSpPr>
        <p:spPr>
          <a:xfrm>
            <a:off x="8906962" y="5256668"/>
            <a:ext cx="722219"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sign,</a:t>
            </a:r>
            <a:endParaRPr sz="1809">
              <a:solidFill>
                <a:schemeClr val="bg2">
                  <a:lumMod val="10000"/>
                </a:schemeClr>
              </a:solidFill>
              <a:latin typeface="Courier New"/>
              <a:cs typeface="Courier New"/>
            </a:endParaRPr>
          </a:p>
        </p:txBody>
      </p:sp>
      <p:sp>
        <p:nvSpPr>
          <p:cNvPr id="33" name="object 33"/>
          <p:cNvSpPr txBox="1"/>
          <p:nvPr/>
        </p:nvSpPr>
        <p:spPr>
          <a:xfrm>
            <a:off x="2306169" y="4360197"/>
            <a:ext cx="5644403" cy="1486048"/>
          </a:xfrm>
          <a:prstGeom prst="rect">
            <a:avLst/>
          </a:prstGeom>
        </p:spPr>
        <p:txBody>
          <a:bodyPr vert="horz" wrap="square" lIns="0" tIns="0" rIns="0" bIns="0" rtlCol="0">
            <a:spAutoFit/>
          </a:bodyPr>
          <a:lstStyle/>
          <a:p>
            <a:pPr marL="11206"/>
            <a:r>
              <a:rPr sz="1809" b="1" spc="79" dirty="0">
                <a:solidFill>
                  <a:schemeClr val="bg2">
                    <a:lumMod val="10000"/>
                  </a:schemeClr>
                </a:solidFill>
                <a:latin typeface="Calibri"/>
                <a:cs typeface="Calibri"/>
              </a:rPr>
              <a:t>logical </a:t>
            </a:r>
            <a:r>
              <a:rPr sz="1809" b="1" spc="101" dirty="0">
                <a:solidFill>
                  <a:schemeClr val="bg2">
                    <a:lumMod val="10000"/>
                  </a:schemeClr>
                </a:solidFill>
                <a:latin typeface="Calibri"/>
                <a:cs typeface="Calibri"/>
              </a:rPr>
              <a:t>operations: </a:t>
            </a:r>
            <a:r>
              <a:rPr sz="1809" b="1" spc="13" dirty="0">
                <a:solidFill>
                  <a:schemeClr val="bg2">
                    <a:lumMod val="10000"/>
                  </a:schemeClr>
                </a:solidFill>
                <a:latin typeface="Courier New"/>
                <a:cs typeface="Courier New"/>
              </a:rPr>
              <a:t>and, logical_xor, not,</a:t>
            </a:r>
            <a:r>
              <a:rPr sz="1809" b="1" spc="71"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or</a:t>
            </a:r>
            <a:endParaRPr sz="1809" dirty="0">
              <a:solidFill>
                <a:schemeClr val="bg2">
                  <a:lumMod val="10000"/>
                </a:schemeClr>
              </a:solidFill>
              <a:latin typeface="Courier New"/>
              <a:cs typeface="Courier New"/>
            </a:endParaRPr>
          </a:p>
          <a:p>
            <a:pPr marL="11206">
              <a:spcBef>
                <a:spcPts val="1359"/>
              </a:spcBef>
            </a:pPr>
            <a:r>
              <a:rPr sz="1809" b="1" spc="97" dirty="0">
                <a:solidFill>
                  <a:schemeClr val="bg2">
                    <a:lumMod val="10000"/>
                  </a:schemeClr>
                </a:solidFill>
                <a:latin typeface="Calibri"/>
                <a:cs typeface="Calibri"/>
              </a:rPr>
              <a:t>predicates: </a:t>
            </a:r>
            <a:r>
              <a:rPr sz="1809" b="1" spc="13" dirty="0">
                <a:solidFill>
                  <a:schemeClr val="bg2">
                    <a:lumMod val="10000"/>
                  </a:schemeClr>
                </a:solidFill>
                <a:latin typeface="Courier New"/>
                <a:cs typeface="Courier New"/>
              </a:rPr>
              <a:t>isfinite, isinf, isnan,</a:t>
            </a:r>
            <a:r>
              <a:rPr sz="1809" b="1" spc="9"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signbit</a:t>
            </a:r>
            <a:endParaRPr sz="1809" dirty="0">
              <a:solidFill>
                <a:schemeClr val="bg2">
                  <a:lumMod val="10000"/>
                </a:schemeClr>
              </a:solidFill>
              <a:latin typeface="Courier New"/>
              <a:cs typeface="Courier New"/>
            </a:endParaRPr>
          </a:p>
          <a:p>
            <a:pPr marL="11206" marR="4483">
              <a:lnSpc>
                <a:spcPct val="107300"/>
              </a:lnSpc>
              <a:spcBef>
                <a:spcPts val="1200"/>
              </a:spcBef>
            </a:pPr>
            <a:r>
              <a:rPr sz="1809" b="1" spc="93" dirty="0">
                <a:solidFill>
                  <a:schemeClr val="bg2">
                    <a:lumMod val="10000"/>
                  </a:schemeClr>
                </a:solidFill>
                <a:latin typeface="Calibri"/>
                <a:cs typeface="Calibri"/>
              </a:rPr>
              <a:t>other: </a:t>
            </a:r>
            <a:r>
              <a:rPr sz="1809" b="1" spc="13" dirty="0">
                <a:solidFill>
                  <a:schemeClr val="bg2">
                    <a:lumMod val="10000"/>
                  </a:schemeClr>
                </a:solidFill>
                <a:latin typeface="Courier New"/>
                <a:cs typeface="Courier New"/>
              </a:rPr>
              <a:t>abs, ceil, floor, mod, modf, round,  trunc</a:t>
            </a:r>
            <a:endParaRPr sz="1809" dirty="0">
              <a:solidFill>
                <a:schemeClr val="bg2">
                  <a:lumMod val="10000"/>
                </a:schemeClr>
              </a:solidFill>
              <a:latin typeface="Courier New"/>
              <a:cs typeface="Courier New"/>
            </a:endParaRPr>
          </a:p>
        </p:txBody>
      </p:sp>
      <p:sp>
        <p:nvSpPr>
          <p:cNvPr id="34" name="Footer Placeholder 33"/>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112907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6353" y="408038"/>
            <a:ext cx="9681882" cy="677108"/>
          </a:xfrm>
          <a:prstGeom prst="rect">
            <a:avLst/>
          </a:prstGeom>
        </p:spPr>
        <p:txBody>
          <a:bodyPr vert="horz" wrap="square" lIns="0" tIns="0" rIns="0" bIns="0" rtlCol="0" anchor="ctr">
            <a:spAutoFit/>
          </a:bodyPr>
          <a:lstStyle/>
          <a:p>
            <a:pPr marL="3507628" algn="l"/>
            <a:r>
              <a:rPr spc="13" dirty="0"/>
              <a:t>A</a:t>
            </a:r>
            <a:r>
              <a:rPr spc="26" dirty="0"/>
              <a:t>x</a:t>
            </a:r>
            <a:r>
              <a:rPr spc="-26" dirty="0"/>
              <a:t>i</a:t>
            </a:r>
            <a:r>
              <a:rPr spc="-159" dirty="0"/>
              <a:t>s</a:t>
            </a:r>
          </a:p>
        </p:txBody>
      </p:sp>
      <p:sp>
        <p:nvSpPr>
          <p:cNvPr id="3" name="object 3"/>
          <p:cNvSpPr txBox="1"/>
          <p:nvPr/>
        </p:nvSpPr>
        <p:spPr>
          <a:xfrm>
            <a:off x="320040" y="1713415"/>
            <a:ext cx="11274552" cy="653256"/>
          </a:xfrm>
          <a:prstGeom prst="rect">
            <a:avLst/>
          </a:prstGeom>
        </p:spPr>
        <p:txBody>
          <a:bodyPr vert="horz" wrap="square" lIns="0" tIns="0" rIns="0" bIns="0" rtlCol="0">
            <a:spAutoFit/>
          </a:bodyPr>
          <a:lstStyle/>
          <a:p>
            <a:pPr marL="10646" marR="4483" algn="ctr">
              <a:lnSpc>
                <a:spcPct val="107300"/>
              </a:lnSpc>
            </a:pPr>
            <a:r>
              <a:rPr sz="1809" b="1" spc="88" dirty="0">
                <a:solidFill>
                  <a:schemeClr val="bg2">
                    <a:lumMod val="10000"/>
                  </a:schemeClr>
                </a:solidFill>
                <a:latin typeface="Calibri"/>
                <a:cs typeface="Calibri"/>
              </a:rPr>
              <a:t>Array </a:t>
            </a:r>
            <a:r>
              <a:rPr sz="1809" b="1" spc="137" dirty="0">
                <a:solidFill>
                  <a:schemeClr val="bg2">
                    <a:lumMod val="10000"/>
                  </a:schemeClr>
                </a:solidFill>
                <a:latin typeface="Calibri"/>
                <a:cs typeface="Calibri"/>
              </a:rPr>
              <a:t>method </a:t>
            </a:r>
            <a:r>
              <a:rPr sz="1809" b="1" spc="115" dirty="0">
                <a:solidFill>
                  <a:schemeClr val="bg2">
                    <a:lumMod val="10000"/>
                  </a:schemeClr>
                </a:solidFill>
                <a:latin typeface="Calibri"/>
                <a:cs typeface="Calibri"/>
              </a:rPr>
              <a:t>reductions </a:t>
            </a:r>
            <a:r>
              <a:rPr sz="1809" b="1" spc="79" dirty="0">
                <a:solidFill>
                  <a:schemeClr val="bg2">
                    <a:lumMod val="10000"/>
                  </a:schemeClr>
                </a:solidFill>
                <a:latin typeface="Calibri"/>
                <a:cs typeface="Calibri"/>
              </a:rPr>
              <a:t>take </a:t>
            </a:r>
            <a:r>
              <a:rPr sz="1809" b="1" spc="119" dirty="0">
                <a:solidFill>
                  <a:schemeClr val="bg2">
                    <a:lumMod val="10000"/>
                  </a:schemeClr>
                </a:solidFill>
                <a:latin typeface="Calibri"/>
                <a:cs typeface="Calibri"/>
              </a:rPr>
              <a:t>an </a:t>
            </a:r>
            <a:r>
              <a:rPr sz="1809" b="1" spc="97" dirty="0">
                <a:solidFill>
                  <a:schemeClr val="bg2">
                    <a:lumMod val="10000"/>
                  </a:schemeClr>
                </a:solidFill>
                <a:latin typeface="Calibri"/>
                <a:cs typeface="Calibri"/>
              </a:rPr>
              <a:t>optional </a:t>
            </a:r>
            <a:r>
              <a:rPr sz="1809" b="1" spc="13" dirty="0">
                <a:solidFill>
                  <a:schemeClr val="bg2">
                    <a:lumMod val="10000"/>
                  </a:schemeClr>
                </a:solidFill>
                <a:latin typeface="Courier New"/>
                <a:cs typeface="Courier New"/>
              </a:rPr>
              <a:t>axis</a:t>
            </a:r>
            <a:r>
              <a:rPr sz="1809" b="1" spc="-613" dirty="0">
                <a:solidFill>
                  <a:schemeClr val="bg2">
                    <a:lumMod val="10000"/>
                  </a:schemeClr>
                </a:solidFill>
                <a:latin typeface="Courier New"/>
                <a:cs typeface="Courier New"/>
              </a:rPr>
              <a:t> </a:t>
            </a:r>
            <a:r>
              <a:rPr sz="1809" b="1" spc="119" dirty="0">
                <a:solidFill>
                  <a:schemeClr val="bg2">
                    <a:lumMod val="10000"/>
                  </a:schemeClr>
                </a:solidFill>
                <a:latin typeface="Calibri"/>
                <a:cs typeface="Calibri"/>
              </a:rPr>
              <a:t>parameter </a:t>
            </a:r>
            <a:r>
              <a:rPr sz="1809" b="1" spc="66" dirty="0">
                <a:solidFill>
                  <a:schemeClr val="bg2">
                    <a:lumMod val="10000"/>
                  </a:schemeClr>
                </a:solidFill>
                <a:latin typeface="Calibri"/>
                <a:cs typeface="Calibri"/>
              </a:rPr>
              <a:t>that </a:t>
            </a:r>
            <a:r>
              <a:rPr sz="1809" b="1" spc="106" dirty="0">
                <a:solidFill>
                  <a:schemeClr val="bg2">
                    <a:lumMod val="10000"/>
                  </a:schemeClr>
                </a:solidFill>
                <a:latin typeface="Calibri"/>
                <a:cs typeface="Calibri"/>
              </a:rPr>
              <a:t>specifies  </a:t>
            </a:r>
            <a:r>
              <a:rPr sz="1809" b="1" spc="115" dirty="0">
                <a:solidFill>
                  <a:schemeClr val="bg2">
                    <a:lumMod val="10000"/>
                  </a:schemeClr>
                </a:solidFill>
                <a:latin typeface="Calibri"/>
                <a:cs typeface="Calibri"/>
              </a:rPr>
              <a:t>over </a:t>
            </a:r>
            <a:r>
              <a:rPr sz="1809" b="1" spc="97" dirty="0">
                <a:solidFill>
                  <a:schemeClr val="bg2">
                    <a:lumMod val="10000"/>
                  </a:schemeClr>
                </a:solidFill>
                <a:latin typeface="Calibri"/>
                <a:cs typeface="Calibri"/>
              </a:rPr>
              <a:t>which </a:t>
            </a:r>
            <a:r>
              <a:rPr sz="1809" b="1" spc="132" dirty="0">
                <a:solidFill>
                  <a:schemeClr val="bg2">
                    <a:lumMod val="10000"/>
                  </a:schemeClr>
                </a:solidFill>
                <a:latin typeface="Calibri"/>
                <a:cs typeface="Calibri"/>
              </a:rPr>
              <a:t>axes </a:t>
            </a:r>
            <a:r>
              <a:rPr sz="1809" b="1" spc="66" dirty="0">
                <a:solidFill>
                  <a:schemeClr val="bg2">
                    <a:lumMod val="10000"/>
                  </a:schemeClr>
                </a:solidFill>
                <a:latin typeface="Calibri"/>
                <a:cs typeface="Calibri"/>
              </a:rPr>
              <a:t>to</a:t>
            </a:r>
            <a:r>
              <a:rPr sz="1809" b="1" spc="9" dirty="0">
                <a:solidFill>
                  <a:schemeClr val="bg2">
                    <a:lumMod val="10000"/>
                  </a:schemeClr>
                </a:solidFill>
                <a:latin typeface="Calibri"/>
                <a:cs typeface="Calibri"/>
              </a:rPr>
              <a:t> </a:t>
            </a:r>
            <a:r>
              <a:rPr sz="1809" b="1" spc="128" dirty="0">
                <a:solidFill>
                  <a:schemeClr val="bg2">
                    <a:lumMod val="10000"/>
                  </a:schemeClr>
                </a:solidFill>
                <a:latin typeface="Calibri"/>
                <a:cs typeface="Calibri"/>
              </a:rPr>
              <a:t>reduce</a:t>
            </a:r>
            <a:endParaRPr sz="1809" dirty="0">
              <a:solidFill>
                <a:schemeClr val="bg2">
                  <a:lumMod val="10000"/>
                </a:schemeClr>
              </a:solidFill>
              <a:latin typeface="Calibri"/>
              <a:cs typeface="Calibri"/>
            </a:endParaRPr>
          </a:p>
          <a:p>
            <a:pPr marR="560" algn="ctr">
              <a:spcBef>
                <a:spcPts val="582"/>
              </a:spcBef>
            </a:pPr>
            <a:r>
              <a:rPr sz="1809" b="1" spc="13" dirty="0">
                <a:solidFill>
                  <a:schemeClr val="bg2">
                    <a:lumMod val="10000"/>
                  </a:schemeClr>
                </a:solidFill>
                <a:latin typeface="Courier New"/>
                <a:cs typeface="Courier New"/>
              </a:rPr>
              <a:t>axis=None</a:t>
            </a:r>
            <a:r>
              <a:rPr sz="1809" b="1" spc="-706" dirty="0">
                <a:solidFill>
                  <a:schemeClr val="bg2">
                    <a:lumMod val="10000"/>
                  </a:schemeClr>
                </a:solidFill>
                <a:latin typeface="Courier New"/>
                <a:cs typeface="Courier New"/>
              </a:rPr>
              <a:t> </a:t>
            </a:r>
            <a:r>
              <a:rPr sz="1809" b="1" spc="137" dirty="0">
                <a:solidFill>
                  <a:schemeClr val="bg2">
                    <a:lumMod val="10000"/>
                  </a:schemeClr>
                </a:solidFill>
                <a:latin typeface="Calibri"/>
                <a:cs typeface="Calibri"/>
              </a:rPr>
              <a:t>reduces </a:t>
            </a:r>
            <a:r>
              <a:rPr sz="1809" b="1" spc="84" dirty="0">
                <a:solidFill>
                  <a:schemeClr val="bg2">
                    <a:lumMod val="10000"/>
                  </a:schemeClr>
                </a:solidFill>
                <a:latin typeface="Calibri"/>
                <a:cs typeface="Calibri"/>
              </a:rPr>
              <a:t>into </a:t>
            </a:r>
            <a:r>
              <a:rPr sz="1809" b="1" spc="119" dirty="0">
                <a:solidFill>
                  <a:schemeClr val="bg2">
                    <a:lumMod val="10000"/>
                  </a:schemeClr>
                </a:solidFill>
                <a:latin typeface="Calibri"/>
                <a:cs typeface="Calibri"/>
              </a:rPr>
              <a:t>a </a:t>
            </a:r>
            <a:r>
              <a:rPr sz="1809" b="1" spc="101" dirty="0">
                <a:solidFill>
                  <a:schemeClr val="bg2">
                    <a:lumMod val="10000"/>
                  </a:schemeClr>
                </a:solidFill>
                <a:latin typeface="Calibri"/>
                <a:cs typeface="Calibri"/>
              </a:rPr>
              <a:t>single </a:t>
            </a:r>
            <a:r>
              <a:rPr sz="1809" b="1" spc="88" dirty="0">
                <a:solidFill>
                  <a:schemeClr val="bg2">
                    <a:lumMod val="10000"/>
                  </a:schemeClr>
                </a:solidFill>
                <a:latin typeface="Calibri"/>
                <a:cs typeface="Calibri"/>
              </a:rPr>
              <a:t>scalar</a:t>
            </a:r>
            <a:endParaRPr sz="1809" dirty="0">
              <a:solidFill>
                <a:schemeClr val="bg2">
                  <a:lumMod val="10000"/>
                </a:schemeClr>
              </a:solidFill>
              <a:latin typeface="Calibri"/>
              <a:cs typeface="Calibri"/>
            </a:endParaRPr>
          </a:p>
        </p:txBody>
      </p:sp>
      <p:sp>
        <p:nvSpPr>
          <p:cNvPr id="4" name="object 4"/>
          <p:cNvSpPr/>
          <p:nvPr/>
        </p:nvSpPr>
        <p:spPr>
          <a:xfrm>
            <a:off x="9121589" y="3361764"/>
            <a:ext cx="143434" cy="2026024"/>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3303494" y="3361764"/>
            <a:ext cx="143435" cy="2026024"/>
          </a:xfrm>
          <a:prstGeom prst="rect">
            <a:avLst/>
          </a:prstGeom>
          <a:blipFill>
            <a:blip r:embed="rId3" cstate="print"/>
            <a:stretch>
              <a:fillRect/>
            </a:stretch>
          </a:blipFill>
        </p:spPr>
        <p:txBody>
          <a:bodyPr wrap="square" lIns="0" tIns="0" rIns="0" bIns="0" rtlCol="0"/>
          <a:lstStyle/>
          <a:p>
            <a:endParaRPr sz="1588"/>
          </a:p>
        </p:txBody>
      </p:sp>
      <p:sp>
        <p:nvSpPr>
          <p:cNvPr id="6" name="object 6"/>
          <p:cNvSpPr/>
          <p:nvPr/>
        </p:nvSpPr>
        <p:spPr>
          <a:xfrm>
            <a:off x="3195917" y="2547185"/>
            <a:ext cx="5818091" cy="1882586"/>
          </a:xfrm>
          <a:prstGeom prst="rect">
            <a:avLst/>
          </a:prstGeom>
          <a:blipFill>
            <a:blip r:embed="rId4" cstate="print"/>
            <a:stretch>
              <a:fillRect/>
            </a:stretch>
          </a:blipFill>
        </p:spPr>
        <p:txBody>
          <a:bodyPr wrap="square" lIns="0" tIns="0" rIns="0" bIns="0" rtlCol="0"/>
          <a:lstStyle/>
          <a:p>
            <a:endParaRPr sz="1588"/>
          </a:p>
        </p:txBody>
      </p:sp>
      <p:sp>
        <p:nvSpPr>
          <p:cNvPr id="7" name="object 7"/>
          <p:cNvSpPr/>
          <p:nvPr/>
        </p:nvSpPr>
        <p:spPr>
          <a:xfrm>
            <a:off x="3195917" y="3388658"/>
            <a:ext cx="89647" cy="1380565"/>
          </a:xfrm>
          <a:prstGeom prst="rect">
            <a:avLst/>
          </a:prstGeom>
          <a:blipFill>
            <a:blip r:embed="rId5" cstate="print"/>
            <a:stretch>
              <a:fillRect/>
            </a:stretch>
          </a:blipFill>
        </p:spPr>
        <p:txBody>
          <a:bodyPr wrap="square" lIns="0" tIns="0" rIns="0" bIns="0" rtlCol="0"/>
          <a:lstStyle/>
          <a:p>
            <a:endParaRPr sz="1588"/>
          </a:p>
        </p:txBody>
      </p:sp>
      <p:sp>
        <p:nvSpPr>
          <p:cNvPr id="8" name="object 8"/>
          <p:cNvSpPr/>
          <p:nvPr/>
        </p:nvSpPr>
        <p:spPr>
          <a:xfrm>
            <a:off x="2111188" y="3388658"/>
            <a:ext cx="89647" cy="1380565"/>
          </a:xfrm>
          <a:prstGeom prst="rect">
            <a:avLst/>
          </a:prstGeom>
          <a:blipFill>
            <a:blip r:embed="rId6" cstate="print"/>
            <a:stretch>
              <a:fillRect/>
            </a:stretch>
          </a:blipFill>
        </p:spPr>
        <p:txBody>
          <a:bodyPr wrap="square" lIns="0" tIns="0" rIns="0" bIns="0" rtlCol="0"/>
          <a:lstStyle/>
          <a:p>
            <a:endParaRPr sz="1588"/>
          </a:p>
        </p:txBody>
      </p:sp>
      <p:sp>
        <p:nvSpPr>
          <p:cNvPr id="9" name="object 9"/>
          <p:cNvSpPr txBox="1"/>
          <p:nvPr/>
        </p:nvSpPr>
        <p:spPr>
          <a:xfrm>
            <a:off x="1008529" y="2845218"/>
            <a:ext cx="1084729" cy="643260"/>
          </a:xfrm>
          <a:prstGeom prst="rect">
            <a:avLst/>
          </a:prstGeom>
          <a:solidFill>
            <a:srgbClr val="3D3D3D"/>
          </a:solidFill>
        </p:spPr>
        <p:txBody>
          <a:bodyPr vert="horz" wrap="square" lIns="0" tIns="2801" rIns="0" bIns="0" rtlCol="0">
            <a:spAutoFit/>
          </a:bodyPr>
          <a:lstStyle/>
          <a:p>
            <a:pPr>
              <a:spcBef>
                <a:spcPts val="22"/>
              </a:spcBef>
            </a:pPr>
            <a:endParaRPr sz="1191" dirty="0">
              <a:latin typeface="Times New Roman"/>
              <a:cs typeface="Times New Roman"/>
            </a:endParaRPr>
          </a:p>
          <a:p>
            <a:pPr marL="35861" marR="62756">
              <a:lnSpc>
                <a:spcPct val="103000"/>
              </a:lnSpc>
            </a:pPr>
            <a:r>
              <a:rPr sz="971" b="1" spc="9" dirty="0">
                <a:solidFill>
                  <a:srgbClr val="DBDBDB"/>
                </a:solidFill>
                <a:latin typeface="Courier New"/>
                <a:cs typeface="Courier New"/>
              </a:rPr>
              <a:t>In [</a:t>
            </a:r>
            <a:r>
              <a:rPr sz="971" b="1" spc="9" dirty="0">
                <a:solidFill>
                  <a:srgbClr val="8ACFD3"/>
                </a:solidFill>
                <a:latin typeface="Courier New"/>
                <a:cs typeface="Courier New"/>
              </a:rPr>
              <a:t>7</a:t>
            </a:r>
            <a:r>
              <a:rPr sz="971" b="1" spc="9" dirty="0">
                <a:solidFill>
                  <a:srgbClr val="DBDBDB"/>
                </a:solidFill>
                <a:latin typeface="Courier New"/>
                <a:cs typeface="Courier New"/>
              </a:rPr>
              <a:t>]:</a:t>
            </a:r>
            <a:r>
              <a:rPr sz="971" b="1" spc="-62" dirty="0">
                <a:solidFill>
                  <a:srgbClr val="DBDBDB"/>
                </a:solidFill>
                <a:latin typeface="Courier New"/>
                <a:cs typeface="Courier New"/>
              </a:rPr>
              <a:t> </a:t>
            </a:r>
            <a:r>
              <a:rPr sz="971" b="1" spc="9" dirty="0">
                <a:solidFill>
                  <a:srgbClr val="DBDBDB"/>
                </a:solidFill>
                <a:latin typeface="Courier New"/>
                <a:cs typeface="Courier New"/>
              </a:rPr>
              <a:t>a.sum  ()</a:t>
            </a:r>
            <a:endParaRPr sz="971" dirty="0">
              <a:latin typeface="Courier New"/>
              <a:cs typeface="Courier New"/>
            </a:endParaRPr>
          </a:p>
          <a:p>
            <a:pPr marL="35861">
              <a:spcBef>
                <a:spcPts val="35"/>
              </a:spcBef>
            </a:pPr>
            <a:r>
              <a:rPr sz="971" b="1" spc="9" dirty="0">
                <a:solidFill>
                  <a:srgbClr val="DBDBDB"/>
                </a:solidFill>
                <a:latin typeface="Courier New"/>
                <a:cs typeface="Courier New"/>
              </a:rPr>
              <a:t>Out[</a:t>
            </a:r>
            <a:r>
              <a:rPr sz="971" b="1" spc="9" dirty="0">
                <a:solidFill>
                  <a:srgbClr val="8ACFD3"/>
                </a:solidFill>
                <a:latin typeface="Courier New"/>
                <a:cs typeface="Courier New"/>
              </a:rPr>
              <a:t>7</a:t>
            </a:r>
            <a:r>
              <a:rPr sz="971" b="1" spc="9" dirty="0">
                <a:solidFill>
                  <a:srgbClr val="DBDBDB"/>
                </a:solidFill>
                <a:latin typeface="Courier New"/>
                <a:cs typeface="Courier New"/>
              </a:rPr>
              <a:t>]:</a:t>
            </a:r>
            <a:r>
              <a:rPr sz="971" b="1" spc="-62" dirty="0">
                <a:solidFill>
                  <a:srgbClr val="DBDBDB"/>
                </a:solidFill>
                <a:latin typeface="Courier New"/>
                <a:cs typeface="Courier New"/>
              </a:rPr>
              <a:t> </a:t>
            </a:r>
            <a:r>
              <a:rPr sz="971" b="1" spc="9" dirty="0">
                <a:solidFill>
                  <a:srgbClr val="8ACFD3"/>
                </a:solidFill>
                <a:latin typeface="Courier New"/>
                <a:cs typeface="Courier New"/>
              </a:rPr>
              <a:t>105</a:t>
            </a:r>
            <a:endParaRPr sz="971" dirty="0">
              <a:latin typeface="Courier New"/>
              <a:cs typeface="Courier New"/>
            </a:endParaRPr>
          </a:p>
        </p:txBody>
      </p:sp>
      <p:sp>
        <p:nvSpPr>
          <p:cNvPr id="10" name="object 2"/>
          <p:cNvSpPr txBox="1">
            <a:spLocks/>
          </p:cNvSpPr>
          <p:nvPr/>
        </p:nvSpPr>
        <p:spPr>
          <a:xfrm>
            <a:off x="9265023" y="3083354"/>
            <a:ext cx="2770654" cy="278410"/>
          </a:xfrm>
          <a:prstGeom prst="rect">
            <a:avLst/>
          </a:prstGeom>
        </p:spPr>
        <p:txBody>
          <a:bodyPr vert="horz" wrap="square" lIns="0" tIns="0" rIns="0" bIns="0" rtlCol="0">
            <a:spAutoFit/>
          </a:bodyPr>
          <a:lstStyle>
            <a:lvl1pPr>
              <a:defRPr sz="4400" b="1" i="0">
                <a:solidFill>
                  <a:srgbClr val="EDEDED"/>
                </a:solidFill>
                <a:latin typeface="Arial"/>
                <a:ea typeface="+mj-ea"/>
                <a:cs typeface="Arial"/>
              </a:defRPr>
            </a:lvl1pPr>
          </a:lstStyle>
          <a:p>
            <a:pPr marL="11206"/>
            <a:r>
              <a:rPr lang="en-US" sz="1809" kern="0" spc="13" dirty="0">
                <a:solidFill>
                  <a:schemeClr val="bg2">
                    <a:lumMod val="10000"/>
                  </a:schemeClr>
                </a:solidFill>
                <a:latin typeface="Courier New"/>
                <a:cs typeface="Courier New"/>
              </a:rPr>
              <a:t>axis=None</a:t>
            </a:r>
            <a:r>
              <a:rPr lang="en-US" sz="1809" kern="0" spc="-644" dirty="0">
                <a:solidFill>
                  <a:schemeClr val="bg2">
                    <a:lumMod val="10000"/>
                  </a:schemeClr>
                </a:solidFill>
                <a:latin typeface="Courier New"/>
                <a:cs typeface="Courier New"/>
              </a:rPr>
              <a:t> </a:t>
            </a:r>
            <a:r>
              <a:rPr lang="en-US" sz="1809" kern="0" spc="93" dirty="0">
                <a:solidFill>
                  <a:schemeClr val="bg2">
                    <a:lumMod val="10000"/>
                  </a:schemeClr>
                </a:solidFill>
                <a:latin typeface="Calibri"/>
                <a:cs typeface="Calibri"/>
              </a:rPr>
              <a:t>is </a:t>
            </a:r>
            <a:r>
              <a:rPr lang="en-US" sz="1809" kern="0" spc="88" dirty="0">
                <a:solidFill>
                  <a:schemeClr val="bg2">
                    <a:lumMod val="10000"/>
                  </a:schemeClr>
                </a:solidFill>
                <a:latin typeface="Calibri"/>
                <a:cs typeface="Calibri"/>
              </a:rPr>
              <a:t>the </a:t>
            </a:r>
            <a:r>
              <a:rPr lang="en-US" sz="1809" kern="0" spc="97" dirty="0">
                <a:solidFill>
                  <a:schemeClr val="bg2">
                    <a:lumMod val="10000"/>
                  </a:schemeClr>
                </a:solidFill>
                <a:latin typeface="Calibri"/>
                <a:cs typeface="Calibri"/>
              </a:rPr>
              <a:t>default</a:t>
            </a:r>
            <a:endParaRPr lang="en-US" sz="1809" kern="0" dirty="0">
              <a:solidFill>
                <a:schemeClr val="bg2">
                  <a:lumMod val="10000"/>
                </a:schemeClr>
              </a:solidFill>
              <a:latin typeface="Calibri"/>
              <a:cs typeface="Calibri"/>
            </a:endParaRPr>
          </a:p>
        </p:txBody>
      </p:sp>
      <p:sp>
        <p:nvSpPr>
          <p:cNvPr id="11" name="Footer Placeholder 10"/>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8902704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32" dirty="0"/>
              <a:t>NumPy</a:t>
            </a:r>
            <a:r>
              <a:rPr lang="en-US" spc="-216" dirty="0"/>
              <a:t> </a:t>
            </a:r>
            <a:r>
              <a:rPr lang="en-US" spc="31" dirty="0"/>
              <a:t>Functions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20976005"/>
              </p:ext>
            </p:extLst>
          </p:nvPr>
        </p:nvGraphicFramePr>
        <p:xfrm>
          <a:off x="914399" y="1417639"/>
          <a:ext cx="10378440" cy="4518763"/>
        </p:xfrm>
        <a:graphic>
          <a:graphicData uri="http://schemas.openxmlformats.org/drawingml/2006/table">
            <a:tbl>
              <a:tblPr firstRow="1" bandRow="1">
                <a:tableStyleId>{5C22544A-7EE6-4342-B048-85BDC9FD1C3A}</a:tableStyleId>
              </a:tblPr>
              <a:tblGrid>
                <a:gridCol w="2824481">
                  <a:extLst>
                    <a:ext uri="{9D8B030D-6E8A-4147-A177-3AD203B41FA5}">
                      <a16:colId xmlns:a16="http://schemas.microsoft.com/office/drawing/2014/main" val="20000"/>
                    </a:ext>
                  </a:extLst>
                </a:gridCol>
                <a:gridCol w="4094479">
                  <a:extLst>
                    <a:ext uri="{9D8B030D-6E8A-4147-A177-3AD203B41FA5}">
                      <a16:colId xmlns:a16="http://schemas.microsoft.com/office/drawing/2014/main" val="20001"/>
                    </a:ext>
                  </a:extLst>
                </a:gridCol>
                <a:gridCol w="3459480">
                  <a:extLst>
                    <a:ext uri="{9D8B030D-6E8A-4147-A177-3AD203B41FA5}">
                      <a16:colId xmlns:a16="http://schemas.microsoft.com/office/drawing/2014/main" val="20002"/>
                    </a:ext>
                  </a:extLst>
                </a:gridCol>
              </a:tblGrid>
              <a:tr h="827735">
                <a:tc>
                  <a:txBody>
                    <a:bodyPr/>
                    <a:lstStyle/>
                    <a:p>
                      <a:r>
                        <a:rPr lang="en-US" dirty="0"/>
                        <a:t>Input</a:t>
                      </a:r>
                    </a:p>
                  </a:txBody>
                  <a:tcPr/>
                </a:tc>
                <a:tc>
                  <a:txBody>
                    <a:bodyPr/>
                    <a:lstStyle/>
                    <a:p>
                      <a:r>
                        <a:rPr lang="en-US" dirty="0"/>
                        <a:t>Output</a:t>
                      </a:r>
                    </a:p>
                  </a:txBody>
                  <a:tcPr/>
                </a:tc>
                <a:tc>
                  <a:txBody>
                    <a:bodyPr/>
                    <a:lstStyle/>
                    <a:p>
                      <a:r>
                        <a:rPr lang="en-US" dirty="0" err="1"/>
                        <a:t>Desc</a:t>
                      </a:r>
                      <a:endParaRPr lang="en-US" dirty="0"/>
                    </a:p>
                  </a:txBody>
                  <a:tcPr/>
                </a:tc>
                <a:extLst>
                  <a:ext uri="{0D108BD9-81ED-4DB2-BD59-A6C34878D82A}">
                    <a16:rowId xmlns:a16="http://schemas.microsoft.com/office/drawing/2014/main" val="10000"/>
                  </a:ext>
                </a:extLst>
              </a:tr>
              <a:tr h="802626">
                <a:tc>
                  <a:txBody>
                    <a:bodyPr/>
                    <a:lstStyle/>
                    <a:p>
                      <a:pPr marL="0" indent="0">
                        <a:buNone/>
                      </a:pPr>
                      <a:r>
                        <a:rPr lang="en-US" dirty="0" err="1"/>
                        <a:t>np.random.random</a:t>
                      </a:r>
                      <a:r>
                        <a:rPr lang="en-US" dirty="0"/>
                        <a:t>((2,3))</a:t>
                      </a:r>
                    </a:p>
                  </a:txBody>
                  <a:tcPr/>
                </a:tc>
                <a:tc>
                  <a:txBody>
                    <a:bodyPr/>
                    <a:lstStyle/>
                    <a:p>
                      <a:r>
                        <a:rPr lang="en-US" dirty="0"/>
                        <a:t>[[ 0.0028206   0.73486004  0.07416516]</a:t>
                      </a:r>
                    </a:p>
                    <a:p>
                      <a:r>
                        <a:rPr lang="en-US" dirty="0"/>
                        <a:t> [ 0.69691992  0.65554942  0.67732808]]</a:t>
                      </a:r>
                    </a:p>
                  </a:txBody>
                  <a:tcPr/>
                </a:tc>
                <a:tc>
                  <a:txBody>
                    <a:bodyPr/>
                    <a:lstStyle/>
                    <a:p>
                      <a:r>
                        <a:rPr lang="en-US" dirty="0"/>
                        <a:t>Random</a:t>
                      </a:r>
                    </a:p>
                  </a:txBody>
                  <a:tcPr/>
                </a:tc>
                <a:extLst>
                  <a:ext uri="{0D108BD9-81ED-4DB2-BD59-A6C34878D82A}">
                    <a16:rowId xmlns:a16="http://schemas.microsoft.com/office/drawing/2014/main" val="10001"/>
                  </a:ext>
                </a:extLst>
              </a:tr>
              <a:tr h="711200">
                <a:tc>
                  <a:txBody>
                    <a:bodyPr/>
                    <a:lstStyle/>
                    <a:p>
                      <a:pPr marL="0" indent="0">
                        <a:buNone/>
                      </a:pPr>
                      <a:r>
                        <a:rPr lang="en-US" dirty="0" err="1"/>
                        <a:t>np.random.normal</a:t>
                      </a:r>
                      <a:r>
                        <a:rPr lang="en-US" dirty="0"/>
                        <a:t>(</a:t>
                      </a:r>
                      <a:r>
                        <a:rPr lang="en-US" dirty="0" err="1"/>
                        <a:t>loc</a:t>
                      </a:r>
                      <a:r>
                        <a:rPr lang="en-US" dirty="0"/>
                        <a:t>=1.0, scale=2.0, size=(2,2))</a:t>
                      </a:r>
                    </a:p>
                  </a:txBody>
                  <a:tcPr/>
                </a:tc>
                <a:tc>
                  <a:txBody>
                    <a:bodyPr/>
                    <a:lstStyle/>
                    <a:p>
                      <a:r>
                        <a:rPr lang="en-US" dirty="0"/>
                        <a:t>[[ 0.3378941   2.44143865]</a:t>
                      </a:r>
                    </a:p>
                    <a:p>
                      <a:r>
                        <a:rPr lang="en-US" dirty="0"/>
                        <a:t> [-0.88674669  0.90112657]]</a:t>
                      </a:r>
                    </a:p>
                  </a:txBody>
                  <a:tcPr/>
                </a:tc>
                <a:tc>
                  <a:txBody>
                    <a:bodyPr/>
                    <a:lstStyle/>
                    <a:p>
                      <a:r>
                        <a:rPr lang="en-US" dirty="0"/>
                        <a:t>Random with </a:t>
                      </a:r>
                      <a:r>
                        <a:rPr lang="en-US" dirty="0" err="1"/>
                        <a:t>loc</a:t>
                      </a:r>
                      <a:r>
                        <a:rPr lang="en-US" dirty="0"/>
                        <a:t> and scale</a:t>
                      </a:r>
                    </a:p>
                  </a:txBody>
                  <a:tcPr/>
                </a:tc>
                <a:extLst>
                  <a:ext uri="{0D108BD9-81ED-4DB2-BD59-A6C34878D82A}">
                    <a16:rowId xmlns:a16="http://schemas.microsoft.com/office/drawing/2014/main" val="10002"/>
                  </a:ext>
                </a:extLst>
              </a:tr>
              <a:tr h="622722">
                <a:tc>
                  <a:txBody>
                    <a:bodyPr/>
                    <a:lstStyle/>
                    <a:p>
                      <a:pPr marL="0" indent="0">
                        <a:buNone/>
                      </a:pPr>
                      <a:r>
                        <a:rPr lang="en-US" dirty="0" err="1"/>
                        <a:t>np.savetxt</a:t>
                      </a:r>
                      <a:r>
                        <a:rPr lang="en-US" dirty="0"/>
                        <a:t>("a_out.txt", a)</a:t>
                      </a:r>
                    </a:p>
                  </a:txBody>
                  <a:tcPr/>
                </a:tc>
                <a:tc>
                  <a:txBody>
                    <a:bodyPr/>
                    <a:lstStyle/>
                    <a:p>
                      <a:endParaRPr lang="en-US" dirty="0"/>
                    </a:p>
                  </a:txBody>
                  <a:tcPr/>
                </a:tc>
                <a:tc>
                  <a:txBody>
                    <a:bodyPr/>
                    <a:lstStyle/>
                    <a:p>
                      <a:r>
                        <a:rPr lang="en-US" dirty="0"/>
                        <a:t>Save</a:t>
                      </a:r>
                      <a:r>
                        <a:rPr lang="en-US" baseline="0" dirty="0"/>
                        <a:t> to file</a:t>
                      </a:r>
                      <a:endParaRPr lang="en-US" dirty="0"/>
                    </a:p>
                  </a:txBody>
                  <a:tcPr/>
                </a:tc>
                <a:extLst>
                  <a:ext uri="{0D108BD9-81ED-4DB2-BD59-A6C34878D82A}">
                    <a16:rowId xmlns:a16="http://schemas.microsoft.com/office/drawing/2014/main" val="10003"/>
                  </a:ext>
                </a:extLst>
              </a:tr>
              <a:tr h="529848">
                <a:tc>
                  <a:txBody>
                    <a:bodyPr/>
                    <a:lstStyle/>
                    <a:p>
                      <a:pPr marL="0" indent="0">
                        <a:buNone/>
                      </a:pPr>
                      <a:r>
                        <a:rPr lang="en-US" dirty="0" err="1"/>
                        <a:t>np.loadtxt</a:t>
                      </a:r>
                      <a:r>
                        <a:rPr lang="en-US" dirty="0"/>
                        <a:t>("a_out.txt")</a:t>
                      </a:r>
                    </a:p>
                    <a:p>
                      <a:pPr marL="0" indent="0">
                        <a:buNone/>
                      </a:pPr>
                      <a:endParaRPr lang="en-US" dirty="0"/>
                    </a:p>
                  </a:txBody>
                  <a:tcPr/>
                </a:tc>
                <a:tc>
                  <a:txBody>
                    <a:bodyPr/>
                    <a:lstStyle/>
                    <a:p>
                      <a:endParaRPr lang="en-US" dirty="0"/>
                    </a:p>
                  </a:txBody>
                  <a:tcPr/>
                </a:tc>
                <a:tc>
                  <a:txBody>
                    <a:bodyPr/>
                    <a:lstStyle/>
                    <a:p>
                      <a:r>
                        <a:rPr lang="en-US" dirty="0"/>
                        <a:t>Load from file</a:t>
                      </a:r>
                    </a:p>
                  </a:txBody>
                  <a:tcPr/>
                </a:tc>
                <a:extLst>
                  <a:ext uri="{0D108BD9-81ED-4DB2-BD59-A6C34878D82A}">
                    <a16:rowId xmlns:a16="http://schemas.microsoft.com/office/drawing/2014/main" val="10004"/>
                  </a:ext>
                </a:extLst>
              </a:tr>
              <a:tr h="529848">
                <a:tc>
                  <a:txBody>
                    <a:bodyPr/>
                    <a:lstStyle/>
                    <a:p>
                      <a:r>
                        <a:rPr lang="en-US" dirty="0" err="1"/>
                        <a:t>Np.where</a:t>
                      </a:r>
                      <a:r>
                        <a:rPr lang="en-US" dirty="0"/>
                        <a:t>(condition, </a:t>
                      </a:r>
                      <a:r>
                        <a:rPr lang="en-US" dirty="0" err="1"/>
                        <a:t>np_arr</a:t>
                      </a:r>
                      <a:r>
                        <a:rPr lang="en-US" dirty="0"/>
                        <a:t>, replacement )</a:t>
                      </a:r>
                    </a:p>
                  </a:txBody>
                  <a:tcPr/>
                </a:tc>
                <a:tc>
                  <a:txBody>
                    <a:bodyPr/>
                    <a:lstStyle/>
                    <a:p>
                      <a:r>
                        <a:rPr lang="en-US" dirty="0">
                          <a:hlinkClick r:id="rId2"/>
                        </a:rPr>
                        <a:t>https://docs.scipy.org/doc/numpy/reference/generated/numpy.where.html</a:t>
                      </a:r>
                      <a:endParaRPr lang="en-US" dirty="0"/>
                    </a:p>
                  </a:txBody>
                  <a:tcPr/>
                </a:tc>
                <a:tc>
                  <a:txBody>
                    <a:bodyPr/>
                    <a:lstStyle/>
                    <a:p>
                      <a:r>
                        <a:rPr lang="en-US" dirty="0"/>
                        <a:t>It find rows or columns match in condition and then replace with the replacement number</a:t>
                      </a:r>
                    </a:p>
                  </a:txBody>
                  <a:tcPr/>
                </a:tc>
                <a:extLst>
                  <a:ext uri="{0D108BD9-81ED-4DB2-BD59-A6C34878D82A}">
                    <a16:rowId xmlns:a16="http://schemas.microsoft.com/office/drawing/2014/main" val="2777809299"/>
                  </a:ext>
                </a:extLst>
              </a:tr>
            </a:tbl>
          </a:graphicData>
        </a:graphic>
      </p:graphicFrame>
    </p:spTree>
    <p:extLst>
      <p:ext uri="{BB962C8B-B14F-4D97-AF65-F5344CB8AC3E}">
        <p14:creationId xmlns:p14="http://schemas.microsoft.com/office/powerpoint/2010/main" val="22060513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30A9-87E4-4F20-9F3F-34ED92BDE36D}"/>
              </a:ext>
            </a:extLst>
          </p:cNvPr>
          <p:cNvSpPr>
            <a:spLocks noGrp="1"/>
          </p:cNvSpPr>
          <p:nvPr>
            <p:ph type="title"/>
          </p:nvPr>
        </p:nvSpPr>
        <p:spPr/>
        <p:txBody>
          <a:bodyPr/>
          <a:lstStyle/>
          <a:p>
            <a:r>
              <a:rPr lang="en-US" dirty="0"/>
              <a:t>Find min value in each column</a:t>
            </a:r>
          </a:p>
        </p:txBody>
      </p:sp>
      <p:sp>
        <p:nvSpPr>
          <p:cNvPr id="4" name="Slide Number Placeholder 3">
            <a:extLst>
              <a:ext uri="{FF2B5EF4-FFF2-40B4-BE49-F238E27FC236}">
                <a16:creationId xmlns:a16="http://schemas.microsoft.com/office/drawing/2014/main" id="{AAF620EC-2304-40F9-A8EF-D1411B7DB828}"/>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48</a:t>
            </a:fld>
            <a:endParaRPr lang="en-US" sz="1400" b="0" strike="noStrike" spc="-1" dirty="0">
              <a:solidFill>
                <a:srgbClr val="000000"/>
              </a:solidFill>
              <a:uFill>
                <a:solidFill>
                  <a:srgbClr val="FFFFFF"/>
                </a:solidFill>
              </a:uFill>
              <a:latin typeface="Times New Roman"/>
            </a:endParaRPr>
          </a:p>
        </p:txBody>
      </p:sp>
      <p:sp>
        <p:nvSpPr>
          <p:cNvPr id="8" name="Content Placeholder 7">
            <a:extLst>
              <a:ext uri="{FF2B5EF4-FFF2-40B4-BE49-F238E27FC236}">
                <a16:creationId xmlns:a16="http://schemas.microsoft.com/office/drawing/2014/main" id="{5DD93CD6-0BC0-4DB0-955F-F4E55375F51E}"/>
              </a:ext>
            </a:extLst>
          </p:cNvPr>
          <p:cNvSpPr>
            <a:spLocks noGrp="1"/>
          </p:cNvSpPr>
          <p:nvPr>
            <p:ph idx="1"/>
          </p:nvPr>
        </p:nvSpPr>
        <p:spPr/>
        <p:txBody>
          <a:bodyPr/>
          <a:lstStyle/>
          <a:p>
            <a:pPr marL="0" indent="0">
              <a:buNone/>
            </a:pPr>
            <a:r>
              <a:rPr lang="en-US" dirty="0"/>
              <a:t>.</a:t>
            </a:r>
          </a:p>
        </p:txBody>
      </p:sp>
      <p:sp>
        <p:nvSpPr>
          <p:cNvPr id="9" name="Rectangle 1">
            <a:extLst>
              <a:ext uri="{FF2B5EF4-FFF2-40B4-BE49-F238E27FC236}">
                <a16:creationId xmlns:a16="http://schemas.microsoft.com/office/drawing/2014/main" id="{8E8E06B0-D7B5-4DF7-8906-DE83D5E0904C}"/>
              </a:ext>
            </a:extLst>
          </p:cNvPr>
          <p:cNvSpPr>
            <a:spLocks noChangeArrowheads="1"/>
          </p:cNvSpPr>
          <p:nvPr/>
        </p:nvSpPr>
        <p:spPr bwMode="auto">
          <a:xfrm>
            <a:off x="751402" y="2930878"/>
            <a:ext cx="3076483" cy="158823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1" u="none" strike="noStrike" cap="none" normalizeH="0" baseline="0" dirty="0">
                <a:ln>
                  <a:noFill/>
                </a:ln>
                <a:solidFill>
                  <a:srgbClr val="BB8000"/>
                </a:solidFill>
                <a:effectLst/>
                <a:latin typeface="Times New Roman" panose="02020603050405020304" pitchFamily="18" charset="0"/>
                <a:cs typeface="Times New Roman" panose="02020603050405020304" pitchFamily="18" charset="0"/>
              </a:rPr>
              <a:t># Create matrix</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4B4B4B"/>
                </a:solidFill>
                <a:effectLst/>
                <a:latin typeface="Times New Roman" panose="02020603050405020304" pitchFamily="18" charset="0"/>
                <a:cs typeface="Times New Roman" panose="02020603050405020304" pitchFamily="18" charset="0"/>
              </a:rPr>
              <a:t>matrix</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4B4B4B"/>
                </a:solidFill>
                <a:effectLst/>
                <a:latin typeface="Times New Roman" panose="02020603050405020304" pitchFamily="18" charset="0"/>
                <a:cs typeface="Times New Roman" panose="02020603050405020304" pitchFamily="18" charset="0"/>
              </a:rPr>
              <a:t>np</a:t>
            </a:r>
            <a:r>
              <a:rPr kumimoji="0" lang="en-US" altLang="en-US" sz="20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4B4B4B"/>
                </a:solidFill>
                <a:effectLst/>
                <a:latin typeface="Times New Roman" panose="02020603050405020304" pitchFamily="18" charset="0"/>
                <a:cs typeface="Times New Roman" panose="02020603050405020304" pitchFamily="18" charset="0"/>
              </a:rPr>
              <a:t>array</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a:ln>
                  <a:noFill/>
                </a:ln>
                <a:solidFill>
                  <a:srgbClr val="D63200"/>
                </a:solidFill>
                <a:effectLst/>
                <a:latin typeface="Times New Roman" panose="02020603050405020304" pitchFamily="18" charset="0"/>
                <a:cs typeface="Times New Roman" panose="02020603050405020304" pitchFamily="18" charset="0"/>
              </a:rPr>
              <a:t>1</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D63200"/>
                </a:solidFill>
                <a:effectLst/>
                <a:latin typeface="Times New Roman" panose="02020603050405020304" pitchFamily="18" charset="0"/>
                <a:cs typeface="Times New Roman" panose="02020603050405020304" pitchFamily="18" charset="0"/>
              </a:rPr>
              <a:t>2</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D63200"/>
                </a:solidFill>
                <a:effectLst/>
                <a:latin typeface="Times New Roman" panose="02020603050405020304" pitchFamily="18" charset="0"/>
                <a:cs typeface="Times New Roman" panose="02020603050405020304" pitchFamily="18" charset="0"/>
              </a:rPr>
              <a:t>3</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D63200"/>
                </a:solidFill>
                <a:effectLst/>
                <a:latin typeface="Times New Roman" panose="02020603050405020304" pitchFamily="18" charset="0"/>
                <a:cs typeface="Times New Roman" panose="02020603050405020304" pitchFamily="18" charset="0"/>
              </a:rPr>
              <a:t>4</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D63200"/>
                </a:solidFill>
                <a:effectLst/>
                <a:latin typeface="Times New Roman" panose="02020603050405020304" pitchFamily="18" charset="0"/>
                <a:cs typeface="Times New Roman" panose="02020603050405020304" pitchFamily="18" charset="0"/>
              </a:rPr>
              <a:t>5</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D63200"/>
                </a:solidFill>
                <a:effectLst/>
                <a:latin typeface="Times New Roman" panose="02020603050405020304" pitchFamily="18" charset="0"/>
                <a:cs typeface="Times New Roman" panose="02020603050405020304" pitchFamily="18" charset="0"/>
              </a:rPr>
              <a:t>6</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D63200"/>
                </a:solidFill>
                <a:effectLst/>
                <a:latin typeface="Times New Roman" panose="02020603050405020304" pitchFamily="18" charset="0"/>
                <a:cs typeface="Times New Roman" panose="02020603050405020304" pitchFamily="18" charset="0"/>
              </a:rPr>
              <a:t>7</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D63200"/>
                </a:solidFill>
                <a:effectLst/>
                <a:latin typeface="Times New Roman" panose="02020603050405020304" pitchFamily="18" charset="0"/>
                <a:cs typeface="Times New Roman" panose="02020603050405020304" pitchFamily="18" charset="0"/>
              </a:rPr>
              <a:t>8</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D63200"/>
                </a:solidFill>
                <a:effectLst/>
                <a:latin typeface="Times New Roman" panose="02020603050405020304" pitchFamily="18" charset="0"/>
                <a:cs typeface="Times New Roman" panose="02020603050405020304" pitchFamily="18" charset="0"/>
              </a:rPr>
              <a:t>9</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1" name="Rectangle 3">
            <a:extLst>
              <a:ext uri="{FF2B5EF4-FFF2-40B4-BE49-F238E27FC236}">
                <a16:creationId xmlns:a16="http://schemas.microsoft.com/office/drawing/2014/main" id="{DBD4DD3F-3251-4387-9BA0-20AC1B77AE33}"/>
              </a:ext>
            </a:extLst>
          </p:cNvPr>
          <p:cNvSpPr>
            <a:spLocks noChangeArrowheads="1"/>
          </p:cNvSpPr>
          <p:nvPr/>
        </p:nvSpPr>
        <p:spPr bwMode="auto">
          <a:xfrm>
            <a:off x="854999" y="4789815"/>
            <a:ext cx="3180080" cy="38790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7935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B4B4B"/>
                </a:solidFill>
                <a:effectLst/>
                <a:latin typeface="Times New Roman" panose="02020603050405020304" pitchFamily="18" charset="0"/>
                <a:cs typeface="Times New Roman" panose="02020603050405020304" pitchFamily="18" charset="0"/>
              </a:rPr>
              <a:t>np</a:t>
            </a:r>
            <a:r>
              <a:rPr kumimoji="0" lang="en-US" altLang="en-US" sz="20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.min</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4B4B4B"/>
                </a:solidFill>
                <a:effectLst/>
                <a:latin typeface="Times New Roman" panose="02020603050405020304" pitchFamily="18" charset="0"/>
                <a:cs typeface="Times New Roman" panose="02020603050405020304" pitchFamily="18" charset="0"/>
              </a:rPr>
              <a:t>matrix</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 1</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B755D56E-0D64-4B0D-83CB-A367A49AD1C1}"/>
              </a:ext>
            </a:extLst>
          </p:cNvPr>
          <p:cNvSpPr/>
          <p:nvPr/>
        </p:nvSpPr>
        <p:spPr>
          <a:xfrm>
            <a:off x="751402" y="5196972"/>
            <a:ext cx="4185761" cy="400110"/>
          </a:xfrm>
          <a:prstGeom prst="rect">
            <a:avLst/>
          </a:prstGeom>
        </p:spPr>
        <p:txBody>
          <a:bodyPr wrap="none">
            <a:spAutoFit/>
          </a:bodyPr>
          <a:lstStyle/>
          <a:p>
            <a:r>
              <a:rPr lang="en-US" sz="2000" b="1" dirty="0">
                <a:solidFill>
                  <a:srgbClr val="505050"/>
                </a:solidFill>
                <a:latin typeface="Times New Roman" panose="02020603050405020304" pitchFamily="18" charset="0"/>
                <a:cs typeface="Times New Roman" panose="02020603050405020304" pitchFamily="18" charset="0"/>
              </a:rPr>
              <a:t>Find Maximum Element By Column</a:t>
            </a:r>
            <a:endParaRPr lang="en-US" sz="2000" b="1" i="0" dirty="0">
              <a:solidFill>
                <a:srgbClr val="505050"/>
              </a:solidFill>
              <a:effectLst/>
              <a:latin typeface="Times New Roman" panose="02020603050405020304" pitchFamily="18" charset="0"/>
              <a:cs typeface="Times New Roman" panose="02020603050405020304" pitchFamily="18" charset="0"/>
            </a:endParaRPr>
          </a:p>
        </p:txBody>
      </p:sp>
      <p:sp>
        <p:nvSpPr>
          <p:cNvPr id="13" name="Rectangle 4">
            <a:extLst>
              <a:ext uri="{FF2B5EF4-FFF2-40B4-BE49-F238E27FC236}">
                <a16:creationId xmlns:a16="http://schemas.microsoft.com/office/drawing/2014/main" id="{BA973DC1-52DD-4C0B-89F5-044F76D4F4EA}"/>
              </a:ext>
            </a:extLst>
          </p:cNvPr>
          <p:cNvSpPr>
            <a:spLocks noChangeArrowheads="1"/>
          </p:cNvSpPr>
          <p:nvPr/>
        </p:nvSpPr>
        <p:spPr bwMode="auto">
          <a:xfrm>
            <a:off x="751402" y="5635594"/>
            <a:ext cx="3180080" cy="38790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7935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B4B4B"/>
                </a:solidFill>
                <a:effectLst/>
                <a:latin typeface="Times New Roman" panose="02020603050405020304" pitchFamily="18" charset="0"/>
                <a:cs typeface="Times New Roman" panose="02020603050405020304" pitchFamily="18" charset="0"/>
              </a:rPr>
              <a:t>np</a:t>
            </a:r>
            <a:r>
              <a:rPr kumimoji="0" lang="en-US" altLang="en-US" sz="20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.min</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4B4B4B"/>
                </a:solidFill>
                <a:effectLst/>
                <a:latin typeface="Times New Roman" panose="02020603050405020304" pitchFamily="18" charset="0"/>
                <a:cs typeface="Times New Roman" panose="02020603050405020304" pitchFamily="18" charset="0"/>
              </a:rPr>
              <a:t>matrix</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4B4B4B"/>
                </a:solidFill>
                <a:effectLst/>
                <a:latin typeface="Times New Roman" panose="02020603050405020304" pitchFamily="18" charset="0"/>
                <a:cs typeface="Times New Roman" panose="02020603050405020304" pitchFamily="18" charset="0"/>
              </a:rPr>
              <a:t>axis</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a:ln>
                  <a:noFill/>
                </a:ln>
                <a:solidFill>
                  <a:srgbClr val="D63200"/>
                </a:solidFill>
                <a:effectLst/>
                <a:latin typeface="Times New Roman" panose="02020603050405020304" pitchFamily="18" charset="0"/>
                <a:cs typeface="Times New Roman" panose="02020603050405020304" pitchFamily="18" charset="0"/>
              </a:rPr>
              <a:t>0</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4" name="Rectangle 5">
            <a:extLst>
              <a:ext uri="{FF2B5EF4-FFF2-40B4-BE49-F238E27FC236}">
                <a16:creationId xmlns:a16="http://schemas.microsoft.com/office/drawing/2014/main" id="{3B16CA26-82D2-4E64-A1F7-737AE883A460}"/>
              </a:ext>
            </a:extLst>
          </p:cNvPr>
          <p:cNvSpPr>
            <a:spLocks noChangeArrowheads="1"/>
          </p:cNvSpPr>
          <p:nvPr/>
        </p:nvSpPr>
        <p:spPr bwMode="auto">
          <a:xfrm>
            <a:off x="751402" y="2030816"/>
            <a:ext cx="2476960" cy="69567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BB8000"/>
                </a:solidFill>
                <a:effectLst/>
                <a:latin typeface="Times New Roman" panose="02020603050405020304" pitchFamily="18" charset="0"/>
                <a:cs typeface="Times New Roman" panose="02020603050405020304" pitchFamily="18" charset="0"/>
              </a:rPr>
              <a:t># Load library</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494845"/>
                </a:solidFill>
                <a:effectLst/>
                <a:latin typeface="Times New Roman" panose="02020603050405020304" pitchFamily="18" charset="0"/>
                <a:cs typeface="Times New Roman" panose="02020603050405020304" pitchFamily="18" charset="0"/>
              </a:rPr>
              <a:t>import</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numpy</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494845"/>
                </a:solidFill>
                <a:effectLst/>
                <a:latin typeface="Times New Roman" panose="02020603050405020304" pitchFamily="18" charset="0"/>
                <a:cs typeface="Times New Roman" panose="02020603050405020304" pitchFamily="18" charset="0"/>
              </a:rPr>
              <a:t>as</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np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20778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Numpy</a:t>
            </a:r>
            <a:r>
              <a:rPr lang="en-US" dirty="0"/>
              <a:t> </a:t>
            </a:r>
            <a:r>
              <a:rPr lang="en-US" dirty="0" err="1"/>
              <a:t>Usecase</a:t>
            </a:r>
            <a:r>
              <a:rPr lang="en-US" dirty="0"/>
              <a:t> 3: numpyEx.py</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097" y="1417638"/>
            <a:ext cx="5162550" cy="3810000"/>
          </a:xfrm>
          <a:prstGeom prst="rect">
            <a:avLst/>
          </a:prstGeom>
        </p:spPr>
      </p:pic>
      <p:cxnSp>
        <p:nvCxnSpPr>
          <p:cNvPr id="6" name="Straight Arrow Connector 5"/>
          <p:cNvCxnSpPr/>
          <p:nvPr/>
        </p:nvCxnSpPr>
        <p:spPr>
          <a:xfrm>
            <a:off x="5378196" y="3547872"/>
            <a:ext cx="1435608" cy="9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6056" y="1945513"/>
            <a:ext cx="3977640" cy="3003550"/>
          </a:xfrm>
          <a:prstGeom prst="rect">
            <a:avLst/>
          </a:prstGeom>
        </p:spPr>
      </p:pic>
      <p:sp>
        <p:nvSpPr>
          <p:cNvPr id="8" name="Oval 7"/>
          <p:cNvSpPr/>
          <p:nvPr/>
        </p:nvSpPr>
        <p:spPr>
          <a:xfrm>
            <a:off x="4411980" y="4513389"/>
            <a:ext cx="2916936" cy="118656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Different functions of </a:t>
            </a:r>
            <a:r>
              <a:rPr lang="en-US" dirty="0" err="1">
                <a:solidFill>
                  <a:schemeClr val="tx1"/>
                </a:solidFill>
              </a:rPr>
              <a:t>numpy</a:t>
            </a:r>
            <a:r>
              <a:rPr lang="en-US" dirty="0">
                <a:solidFill>
                  <a:schemeClr val="tx1"/>
                </a:solidFill>
              </a:rPr>
              <a:t> and their output</a:t>
            </a:r>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42099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en-US" dirty="0">
                <a:ea typeface="ＭＳ Ｐゴシック" panose="020B0600070205080204" pitchFamily="34" charset="-128"/>
              </a:rPr>
              <a:t>Methods in Classes</a:t>
            </a:r>
          </a:p>
        </p:txBody>
      </p:sp>
      <p:sp>
        <p:nvSpPr>
          <p:cNvPr id="29699" name="Rectangle 3"/>
          <p:cNvSpPr>
            <a:spLocks noGrp="1" noChangeArrowheads="1"/>
          </p:cNvSpPr>
          <p:nvPr>
            <p:ph type="body" idx="1"/>
          </p:nvPr>
        </p:nvSpPr>
        <p:spPr>
          <a:xfrm>
            <a:off x="484632" y="1524000"/>
            <a:ext cx="10518648" cy="4495800"/>
          </a:xfrm>
        </p:spPr>
        <p:txBody>
          <a:bodyPr/>
          <a:lstStyle/>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Define a </a:t>
            </a:r>
            <a:r>
              <a:rPr lang="en-US" altLang="en-US" sz="28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method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in a </a:t>
            </a:r>
            <a:r>
              <a:rPr lang="en-US" altLang="en-US" sz="28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class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by including function definitions within the scope of the class block</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There is usually a special method called </a:t>
            </a:r>
            <a:r>
              <a:rPr lang="en-US" altLang="en-US" sz="2800" b="1"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2800" b="1" i="1"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2800" b="1"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28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in most classes. </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It is called the default constructor.</a:t>
            </a:r>
          </a:p>
        </p:txBody>
      </p:sp>
      <p:sp>
        <p:nvSpPr>
          <p:cNvPr id="2" name="Footer Placeholder 1"/>
          <p:cNvSpPr>
            <a:spLocks noGrp="1"/>
          </p:cNvSpPr>
          <p:nvPr>
            <p:ph type="ftr" sz="quarter" idx="11"/>
          </p:nvPr>
        </p:nvSpPr>
        <p:spPr/>
        <p:txBody>
          <a:bodyPr/>
          <a:lstStyle/>
          <a:p>
            <a:r>
              <a:rPr lang="en-US"/>
              <a:t>https://www.csee.umbc.edu/courses/691p/notes/python/python3.ppt</a:t>
            </a:r>
          </a:p>
        </p:txBody>
      </p:sp>
    </p:spTree>
    <p:extLst>
      <p:ext uri="{BB962C8B-B14F-4D97-AF65-F5344CB8AC3E}">
        <p14:creationId xmlns:p14="http://schemas.microsoft.com/office/powerpoint/2010/main" val="1327559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Usecase</a:t>
            </a:r>
            <a:r>
              <a:rPr lang="en-US" dirty="0"/>
              <a:t> 4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252" y="1495091"/>
            <a:ext cx="4878451" cy="2697385"/>
          </a:xfrm>
        </p:spPr>
      </p:pic>
      <p:cxnSp>
        <p:nvCxnSpPr>
          <p:cNvPr id="6" name="Straight Arrow Connector 5"/>
          <p:cNvCxnSpPr/>
          <p:nvPr/>
        </p:nvCxnSpPr>
        <p:spPr>
          <a:xfrm flipV="1">
            <a:off x="3694176" y="2142006"/>
            <a:ext cx="4096512" cy="2560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4285488" y="3267825"/>
            <a:ext cx="3621024" cy="548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8069708" y="1819880"/>
            <a:ext cx="2825496" cy="10239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Creating random matrix</a:t>
            </a:r>
          </a:p>
        </p:txBody>
      </p:sp>
      <p:sp>
        <p:nvSpPr>
          <p:cNvPr id="10" name="Oval 9"/>
          <p:cNvSpPr/>
          <p:nvPr/>
        </p:nvSpPr>
        <p:spPr>
          <a:xfrm>
            <a:off x="7992112" y="2981055"/>
            <a:ext cx="3707764" cy="16549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Calculating mean for each row and then broadcasting to each element</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197" y="4192476"/>
            <a:ext cx="4928235" cy="2185162"/>
          </a:xfrm>
          <a:prstGeom prst="rect">
            <a:avLst/>
          </a:prstGeom>
        </p:spPr>
      </p:pic>
      <p:cxnSp>
        <p:nvCxnSpPr>
          <p:cNvPr id="13" name="Straight Arrow Connector 12"/>
          <p:cNvCxnSpPr/>
          <p:nvPr/>
        </p:nvCxnSpPr>
        <p:spPr>
          <a:xfrm>
            <a:off x="4919472" y="5285057"/>
            <a:ext cx="35021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8567928" y="4789111"/>
            <a:ext cx="2415668" cy="9918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22552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68" name="TextShape 2"/>
          <p:cNvSpPr txBox="1"/>
          <p:nvPr/>
        </p:nvSpPr>
        <p:spPr>
          <a:xfrm>
            <a:off x="609480" y="1600200"/>
            <a:ext cx="109724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A computer software technique of extracting information from websites.  </a:t>
            </a:r>
          </a:p>
          <a:p>
            <a:pPr>
              <a:lnSpc>
                <a:spcPct val="100000"/>
              </a:lnSpc>
            </a:pPr>
            <a:endPar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for business, hobbies, research...</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Look for right URLs to scrap.</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Look for right content from webpages.</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Saving data into data store.</a:t>
            </a:r>
          </a:p>
        </p:txBody>
      </p:sp>
      <p:sp>
        <p:nvSpPr>
          <p:cNvPr id="2" name="Slide Number Placeholder 1">
            <a:extLst>
              <a:ext uri="{FF2B5EF4-FFF2-40B4-BE49-F238E27FC236}">
                <a16:creationId xmlns:a16="http://schemas.microsoft.com/office/drawing/2014/main" id="{CCB6E3B0-8847-4A0D-BBC9-1B3ECA338430}"/>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51</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8E7342DF-F077-4FC1-96E7-EF07D2E9E364}"/>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Web Scraping</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68" name="TextShape 2"/>
          <p:cNvSpPr txBox="1"/>
          <p:nvPr/>
        </p:nvSpPr>
        <p:spPr>
          <a:xfrm>
            <a:off x="609480" y="1600200"/>
            <a:ext cx="10857842" cy="1143000"/>
          </a:xfrm>
          <a:prstGeom prst="rect">
            <a:avLst/>
          </a:prstGeom>
          <a:noFill/>
          <a:ln>
            <a:noFill/>
          </a:ln>
        </p:spPr>
        <p:txBody>
          <a:bodyPr/>
          <a:lstStyle/>
          <a:p>
            <a:r>
              <a:rPr lang="en-US" sz="2800" dirty="0">
                <a:latin typeface="Times New Roman" panose="02020603050405020304" pitchFamily="18" charset="0"/>
                <a:cs typeface="Times New Roman" panose="02020603050405020304" pitchFamily="18" charset="0"/>
              </a:rPr>
              <a:t>This technique mostly focuses on the transformation of unstructured data (HTML format) on the web into structured data</a:t>
            </a:r>
          </a:p>
        </p:txBody>
      </p:sp>
      <p:sp>
        <p:nvSpPr>
          <p:cNvPr id="2" name="Slide Number Placeholder 1">
            <a:extLst>
              <a:ext uri="{FF2B5EF4-FFF2-40B4-BE49-F238E27FC236}">
                <a16:creationId xmlns:a16="http://schemas.microsoft.com/office/drawing/2014/main" id="{867C2D31-C983-40AE-B22C-CC09C0A6F6DB}"/>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52</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20E5DB95-3D43-4618-8FF2-17E298A22857}"/>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Web Scraping</a:t>
            </a:r>
            <a:endParaRPr lang="en-US" dirty="0">
              <a:solidFill>
                <a:srgbClr val="C00000"/>
              </a:solidFill>
              <a:latin typeface="Georgia" panose="02040502050405020303" pitchFamily="18" charset="0"/>
            </a:endParaRPr>
          </a:p>
        </p:txBody>
      </p:sp>
    </p:spTree>
    <p:extLst>
      <p:ext uri="{BB962C8B-B14F-4D97-AF65-F5344CB8AC3E}">
        <p14:creationId xmlns:p14="http://schemas.microsoft.com/office/powerpoint/2010/main" val="26454345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70" name="TextShape 2"/>
          <p:cNvSpPr txBox="1"/>
          <p:nvPr/>
        </p:nvSpPr>
        <p:spPr>
          <a:xfrm>
            <a:off x="609960" y="1292290"/>
            <a:ext cx="109724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Python third-party library for extracting data from html and xml files </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Works with html.parser, lxml, html5lib </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Provides ways to navigate, search and modify the parse tree based on the position in the parse tree, tag name, tag attributes, CSS classes using regular expressions, user defined functions etc. </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Excellent tutorial with examples at http://www.crummy.com/software/BeautifulSoup/bs4/doc/ </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Supports Python 2.7 and 3</a:t>
            </a:r>
          </a:p>
        </p:txBody>
      </p:sp>
      <p:sp>
        <p:nvSpPr>
          <p:cNvPr id="2" name="Slide Number Placeholder 1">
            <a:extLst>
              <a:ext uri="{FF2B5EF4-FFF2-40B4-BE49-F238E27FC236}">
                <a16:creationId xmlns:a16="http://schemas.microsoft.com/office/drawing/2014/main" id="{A839895C-AD8C-4F98-A48B-B3B26DB82929}"/>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53</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724954F9-01A0-41CF-BB89-CC661616773E}"/>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BeautifulSoup library</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70" name="TextShape 2"/>
          <p:cNvSpPr txBox="1"/>
          <p:nvPr/>
        </p:nvSpPr>
        <p:spPr>
          <a:xfrm>
            <a:off x="777431" y="1223096"/>
            <a:ext cx="10559263" cy="1101004"/>
          </a:xfrm>
          <a:prstGeom prst="rect">
            <a:avLst/>
          </a:prstGeom>
          <a:noFill/>
          <a:ln>
            <a:noFill/>
          </a:ln>
        </p:spPr>
        <p:txBody>
          <a:bodyPr/>
          <a:lstStyle/>
          <a:p>
            <a:pPr marL="343080" indent="-342720">
              <a:lnSpc>
                <a:spcPct val="100000"/>
              </a:lnSpc>
              <a:buClr>
                <a:srgbClr val="000000"/>
              </a:buClr>
              <a:buFont typeface="Arial"/>
              <a:buChar char="•"/>
            </a:pPr>
            <a:r>
              <a:rPr lang="en-US" sz="2800" dirty="0">
                <a:latin typeface="Georgia" panose="02040502050405020303" pitchFamily="18" charset="0"/>
              </a:rPr>
              <a:t>While performing web scarping, we deal with html tags.</a:t>
            </a:r>
          </a:p>
          <a:p>
            <a:pPr marL="343080" indent="-342720">
              <a:lnSpc>
                <a:spcPct val="100000"/>
              </a:lnSpc>
              <a:buClr>
                <a:srgbClr val="000000"/>
              </a:buClr>
              <a:buFont typeface="Arial"/>
              <a:buChar char="•"/>
            </a:pPr>
            <a:r>
              <a:rPr lang="en-US" sz="2800" dirty="0">
                <a:latin typeface="Georgia" panose="02040502050405020303" pitchFamily="18" charset="0"/>
              </a:rPr>
              <a:t>Thus, we must have good understanding of them</a:t>
            </a:r>
          </a:p>
          <a:p>
            <a:pPr marL="343080" indent="-342720">
              <a:lnSpc>
                <a:spcPct val="100000"/>
              </a:lnSpc>
              <a:buClr>
                <a:srgbClr val="000000"/>
              </a:buClr>
              <a:buFont typeface="Arial"/>
              <a:buChar char="•"/>
            </a:pPr>
            <a:endParaRPr lang="en-US" sz="2800" b="0" strike="noStrike" spc="-1" dirty="0">
              <a:solidFill>
                <a:srgbClr val="000000"/>
              </a:solidFill>
              <a:uFill>
                <a:solidFill>
                  <a:srgbClr val="FFFFFF"/>
                </a:solidFill>
              </a:uFill>
              <a:latin typeface="Georgia" panose="02040502050405020303" pitchFamily="18" charset="0"/>
            </a:endParaRPr>
          </a:p>
        </p:txBody>
      </p:sp>
      <p:pic>
        <p:nvPicPr>
          <p:cNvPr id="3" name="Picture 2">
            <a:extLst>
              <a:ext uri="{FF2B5EF4-FFF2-40B4-BE49-F238E27FC236}">
                <a16:creationId xmlns:a16="http://schemas.microsoft.com/office/drawing/2014/main" id="{BDCF9A32-A81B-420B-9087-9D99D8B355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6303" y="2557365"/>
            <a:ext cx="8107680" cy="2816860"/>
          </a:xfrm>
          <a:prstGeom prst="rect">
            <a:avLst/>
          </a:prstGeom>
        </p:spPr>
      </p:pic>
      <p:sp>
        <p:nvSpPr>
          <p:cNvPr id="2" name="Slide Number Placeholder 1">
            <a:extLst>
              <a:ext uri="{FF2B5EF4-FFF2-40B4-BE49-F238E27FC236}">
                <a16:creationId xmlns:a16="http://schemas.microsoft.com/office/drawing/2014/main" id="{A5210CF8-E930-4DB4-BD21-AB9B0FAE7F06}"/>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54</a:t>
            </a:fld>
            <a:endParaRPr lang="en-US" sz="1400" b="0" strike="noStrike" spc="-1" dirty="0">
              <a:solidFill>
                <a:srgbClr val="000000"/>
              </a:solidFill>
              <a:uFill>
                <a:solidFill>
                  <a:srgbClr val="FFFFFF"/>
                </a:solidFill>
              </a:uFill>
              <a:latin typeface="Times New Roman"/>
            </a:endParaRPr>
          </a:p>
        </p:txBody>
      </p:sp>
      <p:sp>
        <p:nvSpPr>
          <p:cNvPr id="6" name="Title 1">
            <a:extLst>
              <a:ext uri="{FF2B5EF4-FFF2-40B4-BE49-F238E27FC236}">
                <a16:creationId xmlns:a16="http://schemas.microsoft.com/office/drawing/2014/main" id="{A5B1C105-A43A-422E-920B-AF27D481D07E}"/>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Get familiar with HTML (Tags)</a:t>
            </a:r>
            <a:endParaRPr lang="en-US" dirty="0">
              <a:solidFill>
                <a:srgbClr val="C00000"/>
              </a:solidFill>
              <a:latin typeface="Georgia" panose="02040502050405020303" pitchFamily="18" charset="0"/>
            </a:endParaRPr>
          </a:p>
        </p:txBody>
      </p:sp>
    </p:spTree>
    <p:extLst>
      <p:ext uri="{BB962C8B-B14F-4D97-AF65-F5344CB8AC3E}">
        <p14:creationId xmlns:p14="http://schemas.microsoft.com/office/powerpoint/2010/main" val="24855417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70" name="TextShape 2"/>
          <p:cNvSpPr txBox="1"/>
          <p:nvPr/>
        </p:nvSpPr>
        <p:spPr>
          <a:xfrm>
            <a:off x="609960" y="1506894"/>
            <a:ext cx="10972440" cy="4761826"/>
          </a:xfrm>
          <a:prstGeom prst="rect">
            <a:avLst/>
          </a:prstGeom>
          <a:noFill/>
          <a:ln>
            <a:noFill/>
          </a:ln>
        </p:spPr>
        <p:txBody>
          <a:bodyPr/>
          <a:lstStyle/>
          <a:p>
            <a:pPr marL="285750"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This syntax has various tags as elaborated below:</a:t>
            </a:r>
          </a:p>
          <a:p>
            <a:pPr marL="285750" indent="-28575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&lt;!DOCTYPE html&gt; : </a:t>
            </a:r>
            <a:r>
              <a:rPr lang="en-US" sz="2600" dirty="0">
                <a:latin typeface="Times New Roman" panose="02020603050405020304" pitchFamily="18" charset="0"/>
                <a:cs typeface="Times New Roman" panose="02020603050405020304" pitchFamily="18" charset="0"/>
              </a:rPr>
              <a:t>HTML documents must start with a type declaration</a:t>
            </a:r>
          </a:p>
          <a:p>
            <a:pPr marL="285750" indent="-28575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HTML document is contained between </a:t>
            </a:r>
            <a:r>
              <a:rPr lang="en-US" sz="2600" b="1" dirty="0">
                <a:latin typeface="Times New Roman" panose="02020603050405020304" pitchFamily="18" charset="0"/>
                <a:cs typeface="Times New Roman" panose="02020603050405020304" pitchFamily="18" charset="0"/>
              </a:rPr>
              <a:t>&lt;html&gt;</a:t>
            </a:r>
            <a:r>
              <a:rPr lang="en-US" sz="2600" dirty="0">
                <a:latin typeface="Times New Roman" panose="02020603050405020304" pitchFamily="18" charset="0"/>
                <a:cs typeface="Times New Roman" panose="02020603050405020304" pitchFamily="18" charset="0"/>
              </a:rPr>
              <a:t> and </a:t>
            </a:r>
            <a:r>
              <a:rPr lang="en-US" sz="2600" b="1" dirty="0">
                <a:latin typeface="Times New Roman" panose="02020603050405020304" pitchFamily="18" charset="0"/>
                <a:cs typeface="Times New Roman" panose="02020603050405020304" pitchFamily="18" charset="0"/>
              </a:rPr>
              <a:t>&lt;/html&gt;</a:t>
            </a:r>
          </a:p>
          <a:p>
            <a:pPr marL="285750" indent="-28575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visible part of the HTML document is between </a:t>
            </a:r>
            <a:r>
              <a:rPr lang="en-US" sz="2600" b="1" dirty="0">
                <a:latin typeface="Times New Roman" panose="02020603050405020304" pitchFamily="18" charset="0"/>
                <a:cs typeface="Times New Roman" panose="02020603050405020304" pitchFamily="18" charset="0"/>
              </a:rPr>
              <a:t>&lt;body&gt;</a:t>
            </a:r>
            <a:r>
              <a:rPr lang="en-US" sz="2600" dirty="0">
                <a:latin typeface="Times New Roman" panose="02020603050405020304" pitchFamily="18" charset="0"/>
                <a:cs typeface="Times New Roman" panose="02020603050405020304" pitchFamily="18" charset="0"/>
              </a:rPr>
              <a:t> and </a:t>
            </a:r>
            <a:r>
              <a:rPr lang="en-US" sz="2600" b="1" dirty="0">
                <a:latin typeface="Times New Roman" panose="02020603050405020304" pitchFamily="18" charset="0"/>
                <a:cs typeface="Times New Roman" panose="02020603050405020304" pitchFamily="18" charset="0"/>
              </a:rPr>
              <a:t>&lt;/body&gt;</a:t>
            </a:r>
          </a:p>
          <a:p>
            <a:pPr marL="285750" indent="-28575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HTML headings are defined with the </a:t>
            </a:r>
            <a:r>
              <a:rPr lang="en-US" sz="2600" b="1" dirty="0">
                <a:latin typeface="Times New Roman" panose="02020603050405020304" pitchFamily="18" charset="0"/>
                <a:cs typeface="Times New Roman" panose="02020603050405020304" pitchFamily="18" charset="0"/>
              </a:rPr>
              <a:t>&lt;h1&gt;</a:t>
            </a:r>
            <a:r>
              <a:rPr lang="en-US" sz="2600" dirty="0">
                <a:latin typeface="Times New Roman" panose="02020603050405020304" pitchFamily="18" charset="0"/>
                <a:cs typeface="Times New Roman" panose="02020603050405020304" pitchFamily="18" charset="0"/>
              </a:rPr>
              <a:t> to </a:t>
            </a:r>
            <a:r>
              <a:rPr lang="en-US" sz="2600" b="1" dirty="0">
                <a:latin typeface="Times New Roman" panose="02020603050405020304" pitchFamily="18" charset="0"/>
                <a:cs typeface="Times New Roman" panose="02020603050405020304" pitchFamily="18" charset="0"/>
              </a:rPr>
              <a:t>&lt;h6&gt;</a:t>
            </a:r>
            <a:r>
              <a:rPr lang="en-US" sz="2600" dirty="0">
                <a:latin typeface="Times New Roman" panose="02020603050405020304" pitchFamily="18" charset="0"/>
                <a:cs typeface="Times New Roman" panose="02020603050405020304" pitchFamily="18" charset="0"/>
              </a:rPr>
              <a:t> tags</a:t>
            </a:r>
          </a:p>
          <a:p>
            <a:pPr marL="285750" indent="-28575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HTML paragraphs are defined with the </a:t>
            </a:r>
            <a:r>
              <a:rPr lang="en-US" sz="2600" b="1" dirty="0">
                <a:latin typeface="Times New Roman" panose="02020603050405020304" pitchFamily="18" charset="0"/>
                <a:cs typeface="Times New Roman" panose="02020603050405020304" pitchFamily="18" charset="0"/>
              </a:rPr>
              <a:t>&lt;p&gt;</a:t>
            </a:r>
            <a:r>
              <a:rPr lang="en-US" sz="2600" dirty="0">
                <a:latin typeface="Times New Roman" panose="02020603050405020304" pitchFamily="18" charset="0"/>
                <a:cs typeface="Times New Roman" panose="02020603050405020304" pitchFamily="18" charset="0"/>
              </a:rPr>
              <a:t> tag</a:t>
            </a:r>
          </a:p>
        </p:txBody>
      </p:sp>
      <p:sp>
        <p:nvSpPr>
          <p:cNvPr id="2" name="Slide Number Placeholder 1">
            <a:extLst>
              <a:ext uri="{FF2B5EF4-FFF2-40B4-BE49-F238E27FC236}">
                <a16:creationId xmlns:a16="http://schemas.microsoft.com/office/drawing/2014/main" id="{35AEEED5-3F69-44D6-8668-9570E122D136}"/>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55</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026D5F77-FA67-4600-9A87-94E0661AB1D8}"/>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Get familiar with HTML (Tags)</a:t>
            </a:r>
            <a:endParaRPr lang="en-US" dirty="0">
              <a:solidFill>
                <a:srgbClr val="C00000"/>
              </a:solidFill>
              <a:latin typeface="Georgia" panose="02040502050405020303" pitchFamily="18" charset="0"/>
            </a:endParaRPr>
          </a:p>
        </p:txBody>
      </p:sp>
    </p:spTree>
    <p:extLst>
      <p:ext uri="{BB962C8B-B14F-4D97-AF65-F5344CB8AC3E}">
        <p14:creationId xmlns:p14="http://schemas.microsoft.com/office/powerpoint/2010/main" val="4411563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70" name="TextShape 2"/>
          <p:cNvSpPr txBox="1"/>
          <p:nvPr/>
        </p:nvSpPr>
        <p:spPr>
          <a:xfrm>
            <a:off x="740109" y="1166220"/>
            <a:ext cx="10842291" cy="1810245"/>
          </a:xfrm>
          <a:prstGeom prst="rect">
            <a:avLst/>
          </a:prstGeom>
          <a:noFill/>
          <a:ln>
            <a:noFill/>
          </a:ln>
        </p:spPr>
        <p:txBody>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HTML links are defined with the </a:t>
            </a:r>
            <a:r>
              <a:rPr lang="en-US" sz="2400" b="1" dirty="0">
                <a:latin typeface="Times New Roman" panose="02020603050405020304" pitchFamily="18" charset="0"/>
                <a:cs typeface="Times New Roman" panose="02020603050405020304" pitchFamily="18" charset="0"/>
              </a:rPr>
              <a:t>&lt;a&gt;</a:t>
            </a:r>
            <a:r>
              <a:rPr lang="en-US" sz="2400" dirty="0">
                <a:latin typeface="Times New Roman" panose="02020603050405020304" pitchFamily="18" charset="0"/>
                <a:cs typeface="Times New Roman" panose="02020603050405020304" pitchFamily="18" charset="0"/>
              </a:rPr>
              <a:t> tag, “&lt;a href=“http://www.test.com”&gt;This is a link for test.com&lt;/a&gt;”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HTML tables are defined with&lt;Table&gt;, row as &lt;tr&gt; and rows are divided into data as &lt;td&gt;</a:t>
            </a:r>
          </a:p>
          <a:p>
            <a:endParaRPr lang="en-US" sz="2400" dirty="0">
              <a:latin typeface="Times New Roman" panose="02020603050405020304" pitchFamily="18" charset="0"/>
              <a:cs typeface="Times New Roman" panose="02020603050405020304" pitchFamily="18" charset="0"/>
            </a:endParaRPr>
          </a:p>
        </p:txBody>
      </p:sp>
      <p:pic>
        <p:nvPicPr>
          <p:cNvPr id="3" name="Picture 2" descr="A screenshot of a cell phone&#10;&#10;Description generated with high confidence">
            <a:extLst>
              <a:ext uri="{FF2B5EF4-FFF2-40B4-BE49-F238E27FC236}">
                <a16:creationId xmlns:a16="http://schemas.microsoft.com/office/drawing/2014/main" id="{022DFCCA-D1D7-4FA5-BD87-D7B7BE29A2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9385" y="2691242"/>
            <a:ext cx="6003509" cy="3163930"/>
          </a:xfrm>
          <a:prstGeom prst="rect">
            <a:avLst/>
          </a:prstGeom>
        </p:spPr>
      </p:pic>
      <p:sp>
        <p:nvSpPr>
          <p:cNvPr id="2" name="Slide Number Placeholder 1">
            <a:extLst>
              <a:ext uri="{FF2B5EF4-FFF2-40B4-BE49-F238E27FC236}">
                <a16:creationId xmlns:a16="http://schemas.microsoft.com/office/drawing/2014/main" id="{D9C9139D-2FF1-4061-8AC7-175F4D6E4A05}"/>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56</a:t>
            </a:fld>
            <a:endParaRPr lang="en-US" sz="1400" b="0" strike="noStrike" spc="-1" dirty="0">
              <a:solidFill>
                <a:srgbClr val="000000"/>
              </a:solidFill>
              <a:uFill>
                <a:solidFill>
                  <a:srgbClr val="FFFFFF"/>
                </a:solidFill>
              </a:uFill>
              <a:latin typeface="Times New Roman"/>
            </a:endParaRPr>
          </a:p>
        </p:txBody>
      </p:sp>
      <p:sp>
        <p:nvSpPr>
          <p:cNvPr id="6" name="Title 1">
            <a:extLst>
              <a:ext uri="{FF2B5EF4-FFF2-40B4-BE49-F238E27FC236}">
                <a16:creationId xmlns:a16="http://schemas.microsoft.com/office/drawing/2014/main" id="{35A8DD36-A066-4519-8531-52518CC77D8C}"/>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Get familiar with HTML (Tags)</a:t>
            </a:r>
            <a:endParaRPr lang="en-US" dirty="0">
              <a:solidFill>
                <a:srgbClr val="C00000"/>
              </a:solidFill>
              <a:latin typeface="Georgia" panose="02040502050405020303" pitchFamily="18" charset="0"/>
            </a:endParaRPr>
          </a:p>
        </p:txBody>
      </p:sp>
    </p:spTree>
    <p:extLst>
      <p:ext uri="{BB962C8B-B14F-4D97-AF65-F5344CB8AC3E}">
        <p14:creationId xmlns:p14="http://schemas.microsoft.com/office/powerpoint/2010/main" val="20252911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82" name="TextShape 2"/>
          <p:cNvSpPr txBox="1"/>
          <p:nvPr/>
        </p:nvSpPr>
        <p:spPr>
          <a:xfrm>
            <a:off x="609480" y="1600200"/>
            <a:ext cx="10972440" cy="4525560"/>
          </a:xfrm>
          <a:prstGeom prst="rect">
            <a:avLst/>
          </a:prstGeom>
          <a:noFill/>
          <a:ln>
            <a:noFill/>
          </a:ln>
        </p:spPr>
        <p:txBody>
          <a:bodyPr/>
          <a:lstStyle/>
          <a:p>
            <a:pPr marL="343080" indent="-342720">
              <a:lnSpc>
                <a:spcPct val="100000"/>
              </a:lnSpc>
              <a:buFont typeface="Arial"/>
              <a:buChar char="•"/>
            </a:pPr>
            <a:r>
              <a:rPr lang="en-US" sz="2800" b="0" strike="noStrike" spc="-1" dirty="0">
                <a:solidFill>
                  <a:srgbClr val="00B050"/>
                </a:solidFill>
                <a:uFill>
                  <a:solidFill>
                    <a:srgbClr val="FFFFFF"/>
                  </a:solidFill>
                </a:uFill>
                <a:latin typeface="Georgia" panose="02040502050405020303" pitchFamily="18" charset="0"/>
              </a:rPr>
              <a:t>import Requests</a:t>
            </a:r>
          </a:p>
          <a:p>
            <a:pPr marL="343080" indent="-342720">
              <a:lnSpc>
                <a:spcPct val="100000"/>
              </a:lnSpc>
              <a:buFont typeface="Arial"/>
              <a:buChar char="•"/>
            </a:pPr>
            <a:r>
              <a:rPr lang="en-US" sz="2800" b="0" strike="noStrike" spc="-1" dirty="0">
                <a:solidFill>
                  <a:srgbClr val="00B050"/>
                </a:solidFill>
                <a:uFill>
                  <a:solidFill>
                    <a:srgbClr val="FFFFFF"/>
                  </a:solidFill>
                </a:uFill>
                <a:latin typeface="Georgia" panose="02040502050405020303" pitchFamily="18" charset="0"/>
              </a:rPr>
              <a:t>from bs4 import BeautifulSoup</a:t>
            </a:r>
          </a:p>
          <a:p>
            <a:pPr marL="360">
              <a:lnSpc>
                <a:spcPct val="100000"/>
              </a:lnSpc>
            </a:pPr>
            <a:r>
              <a:rPr lang="en-US" sz="2800" b="0" strike="noStrike" spc="-1" dirty="0">
                <a:solidFill>
                  <a:srgbClr val="00B050"/>
                </a:solidFill>
                <a:uFill>
                  <a:solidFill>
                    <a:srgbClr val="FFFFFF"/>
                  </a:solidFill>
                </a:uFill>
                <a:latin typeface="Georgia" panose="02040502050405020303" pitchFamily="18" charset="0"/>
              </a:rPr>
              <a:t> </a:t>
            </a:r>
          </a:p>
          <a:p>
            <a:pPr marL="343080" indent="-342720">
              <a:lnSpc>
                <a:spcPct val="100000"/>
              </a:lnSpc>
              <a:buFont typeface="Arial"/>
              <a:buChar char="•"/>
            </a:pPr>
            <a:r>
              <a:rPr lang="en-US" sz="2800" b="0" strike="noStrike" spc="-1" dirty="0">
                <a:solidFill>
                  <a:srgbClr val="000000"/>
                </a:solidFill>
                <a:uFill>
                  <a:solidFill>
                    <a:srgbClr val="FFFFFF"/>
                  </a:solidFill>
                </a:uFill>
                <a:latin typeface="Georgia" panose="02040502050405020303" pitchFamily="18" charset="0"/>
              </a:rPr>
              <a:t>html = requests.get("http://sampleshop.pl") </a:t>
            </a:r>
          </a:p>
          <a:p>
            <a:pPr marL="343080" indent="-342720">
              <a:lnSpc>
                <a:spcPct val="100000"/>
              </a:lnSpc>
              <a:buFont typeface="Arial"/>
              <a:buChar char="•"/>
            </a:pPr>
            <a:r>
              <a:rPr lang="en-US" sz="2800" b="0" strike="noStrike" spc="-1" dirty="0">
                <a:solidFill>
                  <a:srgbClr val="000000"/>
                </a:solidFill>
                <a:uFill>
                  <a:solidFill>
                    <a:srgbClr val="FFFFFF"/>
                  </a:solidFill>
                </a:uFill>
                <a:latin typeface="Georgia" panose="02040502050405020303" pitchFamily="18" charset="0"/>
              </a:rPr>
              <a:t>bsObj = BeautifulSoup(html.content, "html.parser") </a:t>
            </a:r>
          </a:p>
          <a:p>
            <a:pPr marL="343080" indent="-342720">
              <a:lnSpc>
                <a:spcPct val="100000"/>
              </a:lnSpc>
              <a:buFont typeface="Arial"/>
              <a:buChar char="•"/>
            </a:pPr>
            <a:r>
              <a:rPr lang="en-US" sz="2800" b="0" strike="noStrike" spc="-1" dirty="0">
                <a:solidFill>
                  <a:srgbClr val="000000"/>
                </a:solidFill>
                <a:uFill>
                  <a:solidFill>
                    <a:srgbClr val="FFFFFF"/>
                  </a:solidFill>
                </a:uFill>
                <a:latin typeface="Georgia" panose="02040502050405020303" pitchFamily="18" charset="0"/>
              </a:rPr>
              <a:t>print(bsObj.h1)</a:t>
            </a:r>
          </a:p>
        </p:txBody>
      </p:sp>
      <p:sp>
        <p:nvSpPr>
          <p:cNvPr id="2" name="Slide Number Placeholder 1">
            <a:extLst>
              <a:ext uri="{FF2B5EF4-FFF2-40B4-BE49-F238E27FC236}">
                <a16:creationId xmlns:a16="http://schemas.microsoft.com/office/drawing/2014/main" id="{7688B2FC-6DC1-4765-8C86-EC25A83E1FFE}"/>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57</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0FA5897A-A232-4D34-90F5-223CD1BC6243}"/>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Example</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13" name="Picture 12" descr="A picture containing orange, clock&#10;&#10;Description generated with high confidence">
            <a:extLst>
              <a:ext uri="{FF2B5EF4-FFF2-40B4-BE49-F238E27FC236}">
                <a16:creationId xmlns:a16="http://schemas.microsoft.com/office/drawing/2014/main" id="{E7F3C0DE-97BC-4147-9914-754D3D05FC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80" y="1687824"/>
            <a:ext cx="2956680" cy="662950"/>
          </a:xfrm>
          <a:prstGeom prst="rect">
            <a:avLst/>
          </a:prstGeom>
        </p:spPr>
      </p:pic>
      <p:pic>
        <p:nvPicPr>
          <p:cNvPr id="15" name="Picture 14" descr="A close up of a person&#10;&#10;Description generated with high confidence">
            <a:extLst>
              <a:ext uri="{FF2B5EF4-FFF2-40B4-BE49-F238E27FC236}">
                <a16:creationId xmlns:a16="http://schemas.microsoft.com/office/drawing/2014/main" id="{B4BB36D6-3C8F-43A9-9AD6-DD87C1BCD1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7416" y="1775450"/>
            <a:ext cx="2738824" cy="541036"/>
          </a:xfrm>
          <a:prstGeom prst="rect">
            <a:avLst/>
          </a:prstGeom>
        </p:spPr>
      </p:pic>
      <p:pic>
        <p:nvPicPr>
          <p:cNvPr id="17" name="Picture 16" descr="A screenshot of a cell phone&#10;&#10;Description generated with high confidence">
            <a:extLst>
              <a:ext uri="{FF2B5EF4-FFF2-40B4-BE49-F238E27FC236}">
                <a16:creationId xmlns:a16="http://schemas.microsoft.com/office/drawing/2014/main" id="{104A1C5D-3754-4B2F-A809-F0F0679F3B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480" y="2837798"/>
            <a:ext cx="3129400" cy="1195722"/>
          </a:xfrm>
          <a:prstGeom prst="rect">
            <a:avLst/>
          </a:prstGeom>
        </p:spPr>
      </p:pic>
      <p:pic>
        <p:nvPicPr>
          <p:cNvPr id="19" name="Picture 18" descr="A screenshot of a cell phone&#10;&#10;Description generated with high confidence">
            <a:extLst>
              <a:ext uri="{FF2B5EF4-FFF2-40B4-BE49-F238E27FC236}">
                <a16:creationId xmlns:a16="http://schemas.microsoft.com/office/drawing/2014/main" id="{0625839B-3B3D-4BDC-A556-4258E6E408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82278" y="2837799"/>
            <a:ext cx="7347722" cy="896326"/>
          </a:xfrm>
          <a:prstGeom prst="rect">
            <a:avLst/>
          </a:prstGeom>
        </p:spPr>
      </p:pic>
      <p:pic>
        <p:nvPicPr>
          <p:cNvPr id="21" name="Picture 20" descr="A close up of a logo&#10;&#10;Description generated with very high confidence">
            <a:extLst>
              <a:ext uri="{FF2B5EF4-FFF2-40B4-BE49-F238E27FC236}">
                <a16:creationId xmlns:a16="http://schemas.microsoft.com/office/drawing/2014/main" id="{08848FBA-3985-4206-9A72-A5B1989F69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480" y="4520544"/>
            <a:ext cx="3397936" cy="478243"/>
          </a:xfrm>
          <a:prstGeom prst="rect">
            <a:avLst/>
          </a:prstGeom>
        </p:spPr>
      </p:pic>
      <p:pic>
        <p:nvPicPr>
          <p:cNvPr id="23" name="Picture 22" descr="A screenshot of a cell phone&#10;&#10;Description generated with high confidence">
            <a:extLst>
              <a:ext uri="{FF2B5EF4-FFF2-40B4-BE49-F238E27FC236}">
                <a16:creationId xmlns:a16="http://schemas.microsoft.com/office/drawing/2014/main" id="{189CD435-5E22-4A30-B5BE-999D2777E6D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45803" y="4399280"/>
            <a:ext cx="7084197" cy="604278"/>
          </a:xfrm>
          <a:prstGeom prst="rect">
            <a:avLst/>
          </a:prstGeom>
        </p:spPr>
      </p:pic>
      <p:sp>
        <p:nvSpPr>
          <p:cNvPr id="9" name="Title 1">
            <a:extLst>
              <a:ext uri="{FF2B5EF4-FFF2-40B4-BE49-F238E27FC236}">
                <a16:creationId xmlns:a16="http://schemas.microsoft.com/office/drawing/2014/main" id="{9338B296-BF5F-46D5-A3CE-28074A579271}"/>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 Simple ways to navigate data structure</a:t>
            </a:r>
          </a:p>
        </p:txBody>
      </p:sp>
    </p:spTree>
    <p:extLst>
      <p:ext uri="{BB962C8B-B14F-4D97-AF65-F5344CB8AC3E}">
        <p14:creationId xmlns:p14="http://schemas.microsoft.com/office/powerpoint/2010/main" val="2289038568"/>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7" name="Picture 6" descr="A screenshot of a cell phone&#10;&#10;Description generated with very high confidence">
            <a:extLst>
              <a:ext uri="{FF2B5EF4-FFF2-40B4-BE49-F238E27FC236}">
                <a16:creationId xmlns:a16="http://schemas.microsoft.com/office/drawing/2014/main" id="{3720206B-F8BB-4299-91E5-CBC2F0CCD3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80" y="1778000"/>
            <a:ext cx="5930468" cy="3728719"/>
          </a:xfrm>
          <a:prstGeom prst="rect">
            <a:avLst/>
          </a:prstGeom>
        </p:spPr>
      </p:pic>
      <p:sp>
        <p:nvSpPr>
          <p:cNvPr id="4" name="Title 1">
            <a:extLst>
              <a:ext uri="{FF2B5EF4-FFF2-40B4-BE49-F238E27FC236}">
                <a16:creationId xmlns:a16="http://schemas.microsoft.com/office/drawing/2014/main" id="{2EBF60BB-A699-40C3-A853-376AB9627FDD}"/>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sz="3500" dirty="0">
                <a:latin typeface="Georgia" panose="02040502050405020303" pitchFamily="18" charset="0"/>
              </a:rPr>
              <a:t>Extracting all the URLs found within a page’s &lt;a&gt; tags</a:t>
            </a:r>
          </a:p>
        </p:txBody>
      </p:sp>
      <p:sp>
        <p:nvSpPr>
          <p:cNvPr id="8" name="Content Placeholder 7">
            <a:extLst>
              <a:ext uri="{FF2B5EF4-FFF2-40B4-BE49-F238E27FC236}">
                <a16:creationId xmlns:a16="http://schemas.microsoft.com/office/drawing/2014/main" id="{78DE2518-D379-423C-A1A1-5BDF435463E9}"/>
              </a:ext>
            </a:extLst>
          </p:cNvPr>
          <p:cNvSpPr>
            <a:spLocks noGrp="1"/>
          </p:cNvSpPr>
          <p:nvPr>
            <p:ph sz="half" idx="1"/>
          </p:nvPr>
        </p:nvSpPr>
        <p:spPr/>
        <p:txBody>
          <a:bodyPr/>
          <a:lstStyle/>
          <a:p>
            <a:pPr marL="0" indent="0">
              <a:buNone/>
            </a:pPr>
            <a:r>
              <a:rPr lang="en-US" dirty="0"/>
              <a:t>.</a:t>
            </a:r>
          </a:p>
        </p:txBody>
      </p:sp>
      <p:sp>
        <p:nvSpPr>
          <p:cNvPr id="9" name="Content Placeholder 8">
            <a:extLst>
              <a:ext uri="{FF2B5EF4-FFF2-40B4-BE49-F238E27FC236}">
                <a16:creationId xmlns:a16="http://schemas.microsoft.com/office/drawing/2014/main" id="{2E902FA3-D5B3-4F1C-A7DC-34E04E035D92}"/>
              </a:ext>
            </a:extLst>
          </p:cNvPr>
          <p:cNvSpPr>
            <a:spLocks noGrp="1"/>
          </p:cNvSpPr>
          <p:nvPr>
            <p:ph sz="half" idx="2"/>
          </p:nvPr>
        </p:nvSpPr>
        <p:spPr>
          <a:xfrm>
            <a:off x="6539948" y="1600201"/>
            <a:ext cx="5042452" cy="4525963"/>
          </a:xfrm>
        </p:spPr>
        <p:txBody>
          <a:bodyPr/>
          <a:lstStyle/>
          <a:p>
            <a:r>
              <a:rPr lang="en-US" dirty="0">
                <a:solidFill>
                  <a:srgbClr val="FF0000"/>
                </a:solidFill>
                <a:latin typeface="Times New Roman" panose="02020603050405020304" pitchFamily="18" charset="0"/>
                <a:cs typeface="Times New Roman" panose="02020603050405020304" pitchFamily="18" charset="0"/>
              </a:rPr>
              <a:t>&lt;a&gt; </a:t>
            </a:r>
            <a:r>
              <a:rPr lang="en-US" dirty="0">
                <a:latin typeface="Times New Roman" panose="02020603050405020304" pitchFamily="18" charset="0"/>
                <a:cs typeface="Times New Roman" panose="02020603050405020304" pitchFamily="18" charset="0"/>
              </a:rPr>
              <a:t>tag defines a hyperlink which is used to link from one page to another page</a:t>
            </a:r>
          </a:p>
          <a:p>
            <a:endParaRPr lang="en-US" dirty="0">
              <a:latin typeface="Times New Roman" panose="02020603050405020304" pitchFamily="18" charset="0"/>
              <a:cs typeface="Times New Roman" panose="02020603050405020304" pitchFamily="18" charset="0"/>
            </a:endParaRPr>
          </a:p>
          <a:p>
            <a:r>
              <a:rPr lang="en-US" dirty="0" err="1">
                <a:solidFill>
                  <a:srgbClr val="FF0000"/>
                </a:solidFill>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 attribute indicates the link destination</a:t>
            </a:r>
          </a:p>
        </p:txBody>
      </p:sp>
    </p:spTree>
    <p:extLst>
      <p:ext uri="{BB962C8B-B14F-4D97-AF65-F5344CB8AC3E}">
        <p14:creationId xmlns:p14="http://schemas.microsoft.com/office/powerpoint/2010/main" val="139450388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en-US" dirty="0">
                <a:ea typeface="ＭＳ Ｐゴシック" panose="020B0600070205080204" pitchFamily="34" charset="-128"/>
              </a:rPr>
              <a:t>A simple class </a:t>
            </a:r>
            <a:r>
              <a:rPr lang="en-US" altLang="en-US" dirty="0" err="1">
                <a:ea typeface="ＭＳ Ｐゴシック" panose="020B0600070205080204" pitchFamily="34" charset="-128"/>
              </a:rPr>
              <a:t>def</a:t>
            </a:r>
            <a:r>
              <a:rPr lang="en-US" altLang="en-US" dirty="0">
                <a:ea typeface="ＭＳ Ｐゴシック" panose="020B0600070205080204" pitchFamily="34" charset="-128"/>
              </a:rPr>
              <a:t>: </a:t>
            </a:r>
            <a:r>
              <a:rPr lang="en-US" altLang="en-US" i="1" dirty="0">
                <a:ea typeface="ＭＳ Ｐゴシック" panose="020B0600070205080204" pitchFamily="34" charset="-128"/>
              </a:rPr>
              <a:t>student</a:t>
            </a:r>
          </a:p>
        </p:txBody>
      </p:sp>
      <p:sp>
        <p:nvSpPr>
          <p:cNvPr id="31747" name="Rectangle 3"/>
          <p:cNvSpPr>
            <a:spLocks noGrp="1" noChangeArrowheads="1"/>
          </p:cNvSpPr>
          <p:nvPr>
            <p:ph type="body" idx="1"/>
          </p:nvPr>
        </p:nvSpPr>
        <p:spPr>
          <a:xfrm>
            <a:off x="2209800" y="1828800"/>
            <a:ext cx="7772400" cy="4419600"/>
          </a:xfrm>
        </p:spPr>
        <p:txBody>
          <a:bodyPr/>
          <a:lstStyle/>
          <a:p>
            <a:pPr>
              <a:buFont typeface="Symbol" panose="05050102010706020507" pitchFamily="18" charset="2"/>
              <a:buNone/>
            </a:pPr>
            <a:r>
              <a:rPr lang="en-US" altLang="en-US" sz="32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class</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32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student</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3200" dirty="0">
                <a:solidFill>
                  <a:srgbClr val="008000"/>
                </a:solidFill>
                <a:latin typeface="Times New Roman" panose="02020603050405020304" pitchFamily="18" charset="0"/>
                <a:ea typeface="ＭＳ Ｐゴシック" panose="020B0600070205080204" pitchFamily="34" charset="-128"/>
                <a:cs typeface="Times New Roman" panose="02020603050405020304" pitchFamily="18" charset="0"/>
              </a:rPr>
              <a:t>“““A class representing a student ”””</a:t>
            </a:r>
            <a:b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3200" dirty="0" err="1">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def</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32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32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32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self,n,a</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self.full_name</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 n</a:t>
            </a:r>
            <a:b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self.age</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 a</a:t>
            </a:r>
            <a:b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3200" dirty="0" err="1">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def</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32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get_age</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(self):</a:t>
            </a:r>
            <a:b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32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return</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self.age</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4" name="Text Box 4"/>
          <p:cNvSpPr txBox="1">
            <a:spLocks noChangeArrowheads="1"/>
          </p:cNvSpPr>
          <p:nvPr/>
        </p:nvSpPr>
        <p:spPr bwMode="auto">
          <a:xfrm>
            <a:off x="7680960" y="1643813"/>
            <a:ext cx="3364254"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dirty="0">
                <a:solidFill>
                  <a:schemeClr val="hlink"/>
                </a:solidFill>
              </a:rPr>
              <a:t>__</a:t>
            </a:r>
            <a:r>
              <a:rPr lang="en-US" altLang="en-US" dirty="0" err="1">
                <a:solidFill>
                  <a:schemeClr val="hlink"/>
                </a:solidFill>
              </a:rPr>
              <a:t>init</a:t>
            </a:r>
            <a:r>
              <a:rPr lang="en-US" altLang="en-US" dirty="0">
                <a:solidFill>
                  <a:schemeClr val="hlink"/>
                </a:solidFill>
              </a:rPr>
              <a:t>__</a:t>
            </a:r>
            <a:r>
              <a:rPr lang="en-US" altLang="en-US" dirty="0">
                <a:solidFill>
                  <a:schemeClr val="accent1"/>
                </a:solidFill>
              </a:rPr>
              <a:t> is the default constructor</a:t>
            </a:r>
          </a:p>
        </p:txBody>
      </p:sp>
      <p:sp>
        <p:nvSpPr>
          <p:cNvPr id="5" name="Line 5"/>
          <p:cNvSpPr>
            <a:spLocks noChangeShapeType="1"/>
          </p:cNvSpPr>
          <p:nvPr/>
        </p:nvSpPr>
        <p:spPr bwMode="auto">
          <a:xfrm flipH="1">
            <a:off x="5791200" y="2013787"/>
            <a:ext cx="2987040" cy="1263979"/>
          </a:xfrm>
          <a:prstGeom prst="line">
            <a:avLst/>
          </a:prstGeom>
          <a:noFill/>
          <a:ln w="9525">
            <a:solidFill>
              <a:schemeClr val="accent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6" name="Text Box 6"/>
          <p:cNvSpPr txBox="1">
            <a:spLocks noChangeArrowheads="1"/>
          </p:cNvSpPr>
          <p:nvPr/>
        </p:nvSpPr>
        <p:spPr bwMode="auto">
          <a:xfrm>
            <a:off x="88392" y="5224273"/>
            <a:ext cx="2916696"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dirty="0">
                <a:solidFill>
                  <a:schemeClr val="hlink"/>
                </a:solidFill>
              </a:rPr>
              <a:t>self</a:t>
            </a:r>
            <a:r>
              <a:rPr lang="en-US" altLang="en-US" dirty="0">
                <a:solidFill>
                  <a:schemeClr val="accent1"/>
                </a:solidFill>
              </a:rPr>
              <a:t> refers to the object itself,</a:t>
            </a:r>
          </a:p>
          <a:p>
            <a:r>
              <a:rPr lang="en-US" altLang="en-US" dirty="0">
                <a:solidFill>
                  <a:schemeClr val="accent1"/>
                </a:solidFill>
              </a:rPr>
              <a:t>like </a:t>
            </a:r>
            <a:r>
              <a:rPr lang="en-US" altLang="en-US" i="1" dirty="0">
                <a:solidFill>
                  <a:schemeClr val="accent1"/>
                </a:solidFill>
              </a:rPr>
              <a:t>this</a:t>
            </a:r>
            <a:r>
              <a:rPr lang="en-US" altLang="en-US" dirty="0">
                <a:solidFill>
                  <a:schemeClr val="accent1"/>
                </a:solidFill>
              </a:rPr>
              <a:t> in Java.  </a:t>
            </a:r>
          </a:p>
        </p:txBody>
      </p:sp>
      <p:sp>
        <p:nvSpPr>
          <p:cNvPr id="7" name="Line 7"/>
          <p:cNvSpPr>
            <a:spLocks noChangeShapeType="1"/>
          </p:cNvSpPr>
          <p:nvPr/>
        </p:nvSpPr>
        <p:spPr bwMode="auto">
          <a:xfrm flipV="1">
            <a:off x="1395984" y="4151376"/>
            <a:ext cx="2023872" cy="1072897"/>
          </a:xfrm>
          <a:prstGeom prst="line">
            <a:avLst/>
          </a:prstGeom>
          <a:noFill/>
          <a:ln w="9525">
            <a:solidFill>
              <a:schemeClr val="accent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Tree>
    <p:extLst>
      <p:ext uri="{BB962C8B-B14F-4D97-AF65-F5344CB8AC3E}">
        <p14:creationId xmlns:p14="http://schemas.microsoft.com/office/powerpoint/2010/main" val="35850558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2"/>
          <p:cNvSpPr txBox="1"/>
          <p:nvPr/>
        </p:nvSpPr>
        <p:spPr>
          <a:xfrm>
            <a:off x="824083" y="1417639"/>
            <a:ext cx="10972440" cy="4525560"/>
          </a:xfrm>
          <a:prstGeom prst="rect">
            <a:avLst/>
          </a:prstGeom>
          <a:noFill/>
          <a:ln>
            <a:noFill/>
          </a:ln>
        </p:spPr>
        <p:txBody>
          <a:bodyPr/>
          <a:lstStyle/>
          <a:p>
            <a:pPr marL="343080" indent="-342720">
              <a:lnSpc>
                <a:spcPct val="100000"/>
              </a:lnSpc>
              <a:buClr>
                <a:srgbClr val="000000"/>
              </a:buClr>
              <a:buFont typeface="Arial"/>
              <a:buChar char="•"/>
            </a:pPr>
            <a:r>
              <a:rPr lang="en-US" sz="2800" spc="-1" dirty="0" err="1">
                <a:solidFill>
                  <a:srgbClr val="000000"/>
                </a:solidFill>
                <a:uFill>
                  <a:solidFill>
                    <a:srgbClr val="FFFFFF"/>
                  </a:solidFill>
                </a:uFill>
                <a:latin typeface="Georgia" panose="02040502050405020303" pitchFamily="18" charset="0"/>
              </a:rPr>
              <a:t>s</a:t>
            </a:r>
            <a:r>
              <a:rPr lang="en-US" sz="2800" b="0" strike="noStrike" spc="-1" dirty="0" err="1">
                <a:solidFill>
                  <a:srgbClr val="000000"/>
                </a:solidFill>
                <a:uFill>
                  <a:solidFill>
                    <a:srgbClr val="FFFFFF"/>
                  </a:solidFill>
                </a:uFill>
                <a:latin typeface="Georgia" panose="02040502050405020303" pitchFamily="18" charset="0"/>
              </a:rPr>
              <a:t>oup.text</a:t>
            </a:r>
            <a:endParaRPr lang="en-US" sz="2800" b="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Clr>
                <a:srgbClr val="000000"/>
              </a:buClr>
              <a:buFont typeface="Arial"/>
              <a:buChar char="•"/>
            </a:pPr>
            <a:r>
              <a:rPr lang="en-US" sz="2800" b="0" strike="noStrike" spc="-1" dirty="0" err="1">
                <a:solidFill>
                  <a:srgbClr val="000000"/>
                </a:solidFill>
                <a:uFill>
                  <a:solidFill>
                    <a:srgbClr val="FFFFFF"/>
                  </a:solidFill>
                </a:uFill>
                <a:latin typeface="Georgia" panose="02040502050405020303" pitchFamily="18" charset="0"/>
              </a:rPr>
              <a:t>soup.head</a:t>
            </a:r>
            <a:endParaRPr lang="en-US" sz="2800" b="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Clr>
                <a:srgbClr val="000000"/>
              </a:buClr>
              <a:buFont typeface="Arial"/>
              <a:buChar char="•"/>
            </a:pPr>
            <a:r>
              <a:rPr lang="en-US" sz="2800" b="0" strike="noStrike" spc="-1" dirty="0" err="1">
                <a:solidFill>
                  <a:srgbClr val="000000"/>
                </a:solidFill>
                <a:uFill>
                  <a:solidFill>
                    <a:srgbClr val="FFFFFF"/>
                  </a:solidFill>
                </a:uFill>
                <a:latin typeface="Georgia" panose="02040502050405020303" pitchFamily="18" charset="0"/>
              </a:rPr>
              <a:t>soup.title</a:t>
            </a:r>
            <a:r>
              <a:rPr lang="en-US" sz="2800" b="0" strike="noStrike" spc="-1" dirty="0">
                <a:solidFill>
                  <a:srgbClr val="000000"/>
                </a:solidFill>
                <a:uFill>
                  <a:solidFill>
                    <a:srgbClr val="FFFFFF"/>
                  </a:solidFill>
                </a:uFill>
                <a:latin typeface="Georgia" panose="02040502050405020303" pitchFamily="18" charset="0"/>
              </a:rPr>
              <a:t> </a:t>
            </a:r>
          </a:p>
          <a:p>
            <a:pPr marL="343080" indent="-342720">
              <a:lnSpc>
                <a:spcPct val="100000"/>
              </a:lnSpc>
              <a:buClr>
                <a:srgbClr val="000000"/>
              </a:buClr>
              <a:buFont typeface="Arial"/>
              <a:buChar char="•"/>
            </a:pPr>
            <a:r>
              <a:rPr lang="en-US" sz="2800" b="0" strike="noStrike" spc="-1" dirty="0" err="1">
                <a:solidFill>
                  <a:srgbClr val="000000"/>
                </a:solidFill>
                <a:uFill>
                  <a:solidFill>
                    <a:srgbClr val="FFFFFF"/>
                  </a:solidFill>
                </a:uFill>
                <a:latin typeface="Georgia" panose="02040502050405020303" pitchFamily="18" charset="0"/>
              </a:rPr>
              <a:t>soup.body</a:t>
            </a:r>
            <a:r>
              <a:rPr lang="en-US" sz="2800" b="0" strike="noStrike" spc="-1" dirty="0">
                <a:solidFill>
                  <a:srgbClr val="000000"/>
                </a:solidFill>
                <a:uFill>
                  <a:solidFill>
                    <a:srgbClr val="FFFFFF"/>
                  </a:solidFill>
                </a:uFill>
                <a:latin typeface="Georgia" panose="02040502050405020303" pitchFamily="18" charset="0"/>
              </a:rPr>
              <a:t> </a:t>
            </a:r>
          </a:p>
          <a:p>
            <a:pPr marL="343080" indent="-342720">
              <a:lnSpc>
                <a:spcPct val="100000"/>
              </a:lnSpc>
              <a:buClr>
                <a:srgbClr val="000000"/>
              </a:buClr>
              <a:buFont typeface="Arial"/>
              <a:buChar char="•"/>
            </a:pPr>
            <a:r>
              <a:rPr lang="en-US" sz="2800" spc="-1" dirty="0" err="1">
                <a:solidFill>
                  <a:srgbClr val="000000"/>
                </a:solidFill>
                <a:uFill>
                  <a:solidFill>
                    <a:srgbClr val="FFFFFF"/>
                  </a:solidFill>
                </a:uFill>
                <a:latin typeface="Georgia" panose="02040502050405020303" pitchFamily="18" charset="0"/>
              </a:rPr>
              <a:t>s</a:t>
            </a:r>
            <a:r>
              <a:rPr lang="en-US" sz="2800" b="0" strike="noStrike" spc="-1" dirty="0" err="1">
                <a:solidFill>
                  <a:srgbClr val="000000"/>
                </a:solidFill>
                <a:uFill>
                  <a:solidFill>
                    <a:srgbClr val="FFFFFF"/>
                  </a:solidFill>
                </a:uFill>
                <a:latin typeface="Georgia" panose="02040502050405020303" pitchFamily="18" charset="0"/>
              </a:rPr>
              <a:t>oup.findall</a:t>
            </a:r>
            <a:r>
              <a:rPr lang="en-US" sz="2800" b="0" strike="noStrike" spc="-1" dirty="0">
                <a:solidFill>
                  <a:srgbClr val="000000"/>
                </a:solidFill>
                <a:uFill>
                  <a:solidFill>
                    <a:srgbClr val="FFFFFF"/>
                  </a:solidFill>
                </a:uFill>
                <a:latin typeface="Georgia" panose="02040502050405020303" pitchFamily="18" charset="0"/>
              </a:rPr>
              <a:t>(‘a’)</a:t>
            </a:r>
          </a:p>
          <a:p>
            <a:pPr marL="343080" indent="-342720">
              <a:lnSpc>
                <a:spcPct val="100000"/>
              </a:lnSpc>
              <a:buClr>
                <a:srgbClr val="000000"/>
              </a:buClr>
              <a:buFont typeface="Arial"/>
              <a:buChar char="•"/>
            </a:pPr>
            <a:r>
              <a:rPr lang="en-US" sz="2800" spc="-1" dirty="0" err="1">
                <a:solidFill>
                  <a:srgbClr val="000000"/>
                </a:solidFill>
                <a:uFill>
                  <a:solidFill>
                    <a:srgbClr val="FFFFFF"/>
                  </a:solidFill>
                </a:uFill>
                <a:latin typeface="Georgia" panose="02040502050405020303" pitchFamily="18" charset="0"/>
              </a:rPr>
              <a:t>soup.find</a:t>
            </a:r>
            <a:r>
              <a:rPr lang="en-US" sz="2800" spc="-1" dirty="0">
                <a:solidFill>
                  <a:srgbClr val="000000"/>
                </a:solidFill>
                <a:uFill>
                  <a:solidFill>
                    <a:srgbClr val="FFFFFF"/>
                  </a:solidFill>
                </a:uFill>
                <a:latin typeface="Georgia" panose="02040502050405020303" pitchFamily="18" charset="0"/>
              </a:rPr>
              <a:t>(‘div’,{‘class’:’</a:t>
            </a:r>
            <a:r>
              <a:rPr lang="en-US" sz="2800" spc="-1" dirty="0" err="1">
                <a:solidFill>
                  <a:srgbClr val="000000"/>
                </a:solidFill>
                <a:uFill>
                  <a:solidFill>
                    <a:srgbClr val="FFFFFF"/>
                  </a:solidFill>
                </a:uFill>
                <a:latin typeface="Georgia" panose="02040502050405020303" pitchFamily="18" charset="0"/>
              </a:rPr>
              <a:t>noprint</a:t>
            </a:r>
            <a:r>
              <a:rPr lang="en-US" sz="2800" spc="-1" dirty="0">
                <a:solidFill>
                  <a:srgbClr val="000000"/>
                </a:solidFill>
                <a:uFill>
                  <a:solidFill>
                    <a:srgbClr val="FFFFFF"/>
                  </a:solidFill>
                </a:uFill>
                <a:latin typeface="Georgia" panose="02040502050405020303" pitchFamily="18" charset="0"/>
              </a:rPr>
              <a:t>’})</a:t>
            </a:r>
            <a:endParaRPr lang="en-US" sz="2800" b="0" strike="noStrike" spc="-1" dirty="0">
              <a:solidFill>
                <a:srgbClr val="000000"/>
              </a:solidFill>
              <a:uFill>
                <a:solidFill>
                  <a:srgbClr val="FFFFFF"/>
                </a:solidFill>
              </a:uFill>
              <a:latin typeface="Georgia" panose="02040502050405020303" pitchFamily="18" charset="0"/>
            </a:endParaRPr>
          </a:p>
        </p:txBody>
      </p:sp>
      <p:sp>
        <p:nvSpPr>
          <p:cNvPr id="2" name="Slide Number Placeholder 1">
            <a:extLst>
              <a:ext uri="{FF2B5EF4-FFF2-40B4-BE49-F238E27FC236}">
                <a16:creationId xmlns:a16="http://schemas.microsoft.com/office/drawing/2014/main" id="{20746A9D-F524-4DBC-A11E-8D59A1B5A28F}"/>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60</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AC5EC5F5-4CBC-4EDD-8559-6A4A6833071F}"/>
              </a:ext>
            </a:extLst>
          </p:cNvPr>
          <p:cNvSpPr txBox="1">
            <a:spLocks/>
          </p:cNvSpPr>
          <p:nvPr/>
        </p:nvSpPr>
        <p:spPr>
          <a:xfrm>
            <a:off x="609600" y="274639"/>
            <a:ext cx="10972800" cy="1143000"/>
          </a:xfrm>
          <a:prstGeom prst="rect">
            <a:avLst/>
          </a:prstGeom>
        </p:spPr>
        <p:txBody>
          <a:bodyPr>
            <a:normAutofit fontScale="92500"/>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Basic functions: Getting headers, titles, body</a:t>
            </a:r>
            <a:endParaRPr lang="en-US" dirty="0">
              <a:solidFill>
                <a:srgbClr val="C00000"/>
              </a:solidFill>
              <a:latin typeface="Georgia" panose="02040502050405020303" pitchFamily="18" charset="0"/>
            </a:endParaRPr>
          </a:p>
        </p:txBody>
      </p:sp>
    </p:spTree>
    <p:extLst>
      <p:ext uri="{BB962C8B-B14F-4D97-AF65-F5344CB8AC3E}">
        <p14:creationId xmlns:p14="http://schemas.microsoft.com/office/powerpoint/2010/main" val="109947656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85" name="TextShape 2"/>
          <p:cNvSpPr txBox="1"/>
          <p:nvPr/>
        </p:nvSpPr>
        <p:spPr>
          <a:xfrm>
            <a:off x="609480" y="1600200"/>
            <a:ext cx="10839181" cy="1945433"/>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The goal here is to extract all the data related to a keyword from Wikipedia, then save those data in a file.</a:t>
            </a:r>
          </a:p>
          <a:p>
            <a:pPr>
              <a:lnSpc>
                <a:spcPct val="100000"/>
              </a:lnSpc>
            </a:pPr>
            <a:endPar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Libraries to be imported:</a:t>
            </a:r>
          </a:p>
        </p:txBody>
      </p:sp>
      <p:pic>
        <p:nvPicPr>
          <p:cNvPr id="186" name="Picture 3"/>
          <p:cNvPicPr/>
          <p:nvPr/>
        </p:nvPicPr>
        <p:blipFill>
          <a:blip r:embed="rId4"/>
          <a:stretch/>
        </p:blipFill>
        <p:spPr>
          <a:xfrm>
            <a:off x="1570732" y="3998880"/>
            <a:ext cx="8638200" cy="1258920"/>
          </a:xfrm>
          <a:prstGeom prst="rect">
            <a:avLst/>
          </a:prstGeom>
          <a:ln>
            <a:noFill/>
          </a:ln>
        </p:spPr>
      </p:pic>
      <p:sp>
        <p:nvSpPr>
          <p:cNvPr id="2" name="Slide Number Placeholder 1">
            <a:extLst>
              <a:ext uri="{FF2B5EF4-FFF2-40B4-BE49-F238E27FC236}">
                <a16:creationId xmlns:a16="http://schemas.microsoft.com/office/drawing/2014/main" id="{3C0A7AAE-AF87-4E1C-9C00-5FB296E2370E}"/>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61</a:t>
            </a:fld>
            <a:endParaRPr lang="en-US" sz="1400" b="0" strike="noStrike" spc="-1" dirty="0">
              <a:solidFill>
                <a:srgbClr val="000000"/>
              </a:solidFill>
              <a:uFill>
                <a:solidFill>
                  <a:srgbClr val="FFFFFF"/>
                </a:solidFill>
              </a:uFill>
              <a:latin typeface="Times New Roman"/>
            </a:endParaRPr>
          </a:p>
        </p:txBody>
      </p:sp>
      <p:sp>
        <p:nvSpPr>
          <p:cNvPr id="6" name="Title 1">
            <a:extLst>
              <a:ext uri="{FF2B5EF4-FFF2-40B4-BE49-F238E27FC236}">
                <a16:creationId xmlns:a16="http://schemas.microsoft.com/office/drawing/2014/main" id="{55C19C21-B91F-4F74-9C0C-C8CD41B74257}"/>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Helvetica" panose="020B0604020202020204" pitchFamily="34" charset="0"/>
                <a:cs typeface="Helvetica" panose="020B0604020202020204" pitchFamily="34" charset="0"/>
              </a:rPr>
              <a:t>Use case: Wikipedia</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188" name="Content Placeholder 10"/>
          <p:cNvPicPr/>
          <p:nvPr/>
        </p:nvPicPr>
        <p:blipFill>
          <a:blip r:embed="rId4"/>
          <a:stretch/>
        </p:blipFill>
        <p:spPr>
          <a:xfrm>
            <a:off x="28080" y="4867390"/>
            <a:ext cx="8322120" cy="1488961"/>
          </a:xfrm>
          <a:prstGeom prst="rect">
            <a:avLst/>
          </a:prstGeom>
          <a:ln>
            <a:noFill/>
          </a:ln>
        </p:spPr>
      </p:pic>
      <p:sp>
        <p:nvSpPr>
          <p:cNvPr id="190" name="CustomShape 2"/>
          <p:cNvSpPr/>
          <p:nvPr/>
        </p:nvSpPr>
        <p:spPr>
          <a:xfrm>
            <a:off x="8350200" y="2247840"/>
            <a:ext cx="45360" cy="4536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1" name="CustomShape 3"/>
          <p:cNvSpPr/>
          <p:nvPr/>
        </p:nvSpPr>
        <p:spPr>
          <a:xfrm>
            <a:off x="9147240" y="213948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1. Create a file in the project with the keyword being searched</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192" name="CustomShape 4"/>
          <p:cNvSpPr/>
          <p:nvPr/>
        </p:nvSpPr>
        <p:spPr>
          <a:xfrm flipV="1">
            <a:off x="8358942" y="2766863"/>
            <a:ext cx="787938" cy="349705"/>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3" name="CustomShape 5"/>
          <p:cNvSpPr/>
          <p:nvPr/>
        </p:nvSpPr>
        <p:spPr>
          <a:xfrm>
            <a:off x="4090587" y="3991828"/>
            <a:ext cx="5263215" cy="527635"/>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4" name="CustomShape 6"/>
          <p:cNvSpPr/>
          <p:nvPr/>
        </p:nvSpPr>
        <p:spPr>
          <a:xfrm>
            <a:off x="9370800" y="3588120"/>
            <a:ext cx="2622240" cy="16441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2. This function call the search api in wiki to find all the pages with the keyword that user has identified</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6" name="Title 5">
            <a:extLst>
              <a:ext uri="{FF2B5EF4-FFF2-40B4-BE49-F238E27FC236}">
                <a16:creationId xmlns:a16="http://schemas.microsoft.com/office/drawing/2014/main" id="{261A5070-F488-4066-B02D-307C6025A0E3}"/>
              </a:ext>
            </a:extLst>
          </p:cNvPr>
          <p:cNvSpPr>
            <a:spLocks noGrp="1"/>
          </p:cNvSpPr>
          <p:nvPr>
            <p:ph type="title"/>
          </p:nvPr>
        </p:nvSpPr>
        <p:spPr/>
        <p:txBody>
          <a:bodyPr/>
          <a:lstStyle/>
          <a:p>
            <a:r>
              <a:rPr lang="en-US" dirty="0"/>
              <a:t>.</a:t>
            </a:r>
          </a:p>
        </p:txBody>
      </p:sp>
      <p:sp>
        <p:nvSpPr>
          <p:cNvPr id="2" name="Slide Number Placeholder 1">
            <a:extLst>
              <a:ext uri="{FF2B5EF4-FFF2-40B4-BE49-F238E27FC236}">
                <a16:creationId xmlns:a16="http://schemas.microsoft.com/office/drawing/2014/main" id="{78BCA81A-D1A4-4FB5-BD1D-AF96A3405E79}"/>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Georgia" panose="02040502050405020303" pitchFamily="18" charset="0"/>
              </a:rPr>
              <a:t>62</a:t>
            </a:fld>
            <a:endParaRPr lang="en-US" sz="1400" b="0" strike="noStrike" spc="-1" dirty="0">
              <a:solidFill>
                <a:srgbClr val="000000"/>
              </a:solidFill>
              <a:uFill>
                <a:solidFill>
                  <a:srgbClr val="FFFFFF"/>
                </a:solidFill>
              </a:uFill>
              <a:latin typeface="Georgia" panose="02040502050405020303" pitchFamily="18" charset="0"/>
            </a:endParaRPr>
          </a:p>
        </p:txBody>
      </p:sp>
      <p:sp>
        <p:nvSpPr>
          <p:cNvPr id="11" name="Title 1">
            <a:extLst>
              <a:ext uri="{FF2B5EF4-FFF2-40B4-BE49-F238E27FC236}">
                <a16:creationId xmlns:a16="http://schemas.microsoft.com/office/drawing/2014/main" id="{78188D42-1BD4-42F0-AAA9-DED30AD6B9A0}"/>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Keyword for searching in the wiki</a:t>
            </a:r>
          </a:p>
        </p:txBody>
      </p:sp>
      <p:sp>
        <p:nvSpPr>
          <p:cNvPr id="8" name="Rectangle 2">
            <a:extLst>
              <a:ext uri="{FF2B5EF4-FFF2-40B4-BE49-F238E27FC236}">
                <a16:creationId xmlns:a16="http://schemas.microsoft.com/office/drawing/2014/main" id="{DAFD72BD-60CB-4DF3-AC90-E322D40EB618}"/>
              </a:ext>
            </a:extLst>
          </p:cNvPr>
          <p:cNvSpPr>
            <a:spLocks noGrp="1" noChangeArrowheads="1"/>
          </p:cNvSpPr>
          <p:nvPr>
            <p:ph idx="1"/>
          </p:nvPr>
        </p:nvSpPr>
        <p:spPr bwMode="auto">
          <a:xfrm>
            <a:off x="577797" y="1817951"/>
            <a:ext cx="776687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search = </a:t>
            </a:r>
            <a:r>
              <a:rPr kumimoji="0" lang="en-US" altLang="en-US" sz="1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'type something to search in wiki: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limit = </a:t>
            </a:r>
            <a:r>
              <a:rPr kumimoji="0" lang="en-US" altLang="en-US" sz="1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'how many results do you want to get?: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not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os.path.exists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(search):</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"Creating file "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search)</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file2 = </a:t>
            </a:r>
            <a:r>
              <a:rPr kumimoji="0" lang="en-US" altLang="en-US" sz="1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open</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search+</a:t>
            </a:r>
            <a:r>
              <a:rPr kumimoji="0" lang="en-US" altLang="en-US" sz="18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'.txt'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'a+'</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660099"/>
                </a:solidFill>
                <a:effectLst/>
                <a:latin typeface="Courier New" panose="02070309020205020404" pitchFamily="49" charset="0"/>
                <a:cs typeface="Courier New" panose="02070309020205020404" pitchFamily="49" charset="0"/>
              </a:rPr>
              <a:t>encoding</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'utf-8'</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search_spider</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(search, limit)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196" name="Content Placeholder 6"/>
          <p:cNvPicPr/>
          <p:nvPr/>
        </p:nvPicPr>
        <p:blipFill>
          <a:blip r:embed="rId4"/>
          <a:stretch/>
        </p:blipFill>
        <p:spPr>
          <a:xfrm>
            <a:off x="218520" y="1550520"/>
            <a:ext cx="7940880" cy="3885840"/>
          </a:xfrm>
          <a:prstGeom prst="rect">
            <a:avLst/>
          </a:prstGeom>
          <a:ln>
            <a:noFill/>
          </a:ln>
        </p:spPr>
      </p:pic>
      <p:sp>
        <p:nvSpPr>
          <p:cNvPr id="197" name="CustomShape 2"/>
          <p:cNvSpPr/>
          <p:nvPr/>
        </p:nvSpPr>
        <p:spPr>
          <a:xfrm flipV="1">
            <a:off x="6182280" y="1882800"/>
            <a:ext cx="2408400" cy="1062360"/>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8" name="CustomShape 3"/>
          <p:cNvSpPr/>
          <p:nvPr/>
        </p:nvSpPr>
        <p:spPr>
          <a:xfrm>
            <a:off x="8321040" y="325368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2. Using BeautifulSoap to parse the html</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199" name="CustomShape 4"/>
          <p:cNvSpPr/>
          <p:nvPr/>
        </p:nvSpPr>
        <p:spPr>
          <a:xfrm>
            <a:off x="8590680" y="141768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nSpc>
                <a:spcPct val="100000"/>
              </a:lnSpc>
            </a:pPr>
            <a:r>
              <a:rPr lang="en-US" sz="1400" b="0" strike="noStrike" spc="-1" dirty="0">
                <a:solidFill>
                  <a:srgbClr val="FFFFFF"/>
                </a:solidFill>
                <a:uFill>
                  <a:solidFill>
                    <a:srgbClr val="FFFFFF"/>
                  </a:solidFill>
                </a:uFill>
                <a:latin typeface="Georgia" panose="02040502050405020303" pitchFamily="18" charset="0"/>
              </a:rPr>
              <a:t>1. Search the wiki for the keyword</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00" name="CustomShape 5"/>
          <p:cNvSpPr/>
          <p:nvPr/>
        </p:nvSpPr>
        <p:spPr>
          <a:xfrm flipV="1">
            <a:off x="4750920" y="3719520"/>
            <a:ext cx="3569760" cy="30960"/>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1" name="CustomShape 6"/>
          <p:cNvSpPr/>
          <p:nvPr/>
        </p:nvSpPr>
        <p:spPr>
          <a:xfrm>
            <a:off x="8253360" y="457164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3. Including all the div with this class in the result</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02" name="CustomShape 7"/>
          <p:cNvSpPr/>
          <p:nvPr/>
        </p:nvSpPr>
        <p:spPr>
          <a:xfrm>
            <a:off x="7011360" y="4087800"/>
            <a:ext cx="1241280" cy="948960"/>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3" name="CustomShape 8"/>
          <p:cNvSpPr/>
          <p:nvPr/>
        </p:nvSpPr>
        <p:spPr>
          <a:xfrm>
            <a:off x="5794920" y="549252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4. Analyzing the first result</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04" name="CustomShape 9"/>
          <p:cNvSpPr/>
          <p:nvPr/>
        </p:nvSpPr>
        <p:spPr>
          <a:xfrm>
            <a:off x="5418360" y="4659840"/>
            <a:ext cx="554760" cy="843120"/>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 name="Slide Number Placeholder 1">
            <a:extLst>
              <a:ext uri="{FF2B5EF4-FFF2-40B4-BE49-F238E27FC236}">
                <a16:creationId xmlns:a16="http://schemas.microsoft.com/office/drawing/2014/main" id="{E3F43F46-2DD3-4716-AED0-CB3498487CDF}"/>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63</a:t>
            </a:fld>
            <a:endParaRPr lang="en-US" sz="1400" b="0" strike="noStrike" spc="-1" dirty="0">
              <a:solidFill>
                <a:srgbClr val="000000"/>
              </a:solidFill>
              <a:uFill>
                <a:solidFill>
                  <a:srgbClr val="FFFFFF"/>
                </a:solidFill>
              </a:uFill>
              <a:latin typeface="Times New Roman"/>
            </a:endParaRPr>
          </a:p>
        </p:txBody>
      </p:sp>
      <p:sp>
        <p:nvSpPr>
          <p:cNvPr id="13" name="Title 1">
            <a:extLst>
              <a:ext uri="{FF2B5EF4-FFF2-40B4-BE49-F238E27FC236}">
                <a16:creationId xmlns:a16="http://schemas.microsoft.com/office/drawing/2014/main" id="{72214CD5-E303-499D-8BAF-84577738D9F9}"/>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Search the wiki with specified keyword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07" name="CustomShape 2"/>
          <p:cNvSpPr/>
          <p:nvPr/>
        </p:nvSpPr>
        <p:spPr>
          <a:xfrm>
            <a:off x="8848880" y="109414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1. Get the url of the result, ex: Barack Obama</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09" name="CustomShape 4"/>
          <p:cNvSpPr/>
          <p:nvPr/>
        </p:nvSpPr>
        <p:spPr>
          <a:xfrm>
            <a:off x="8848880" y="2132283"/>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2. Parse the html page using BeautifulSoup</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11" name="CustomShape 6"/>
          <p:cNvSpPr/>
          <p:nvPr/>
        </p:nvSpPr>
        <p:spPr>
          <a:xfrm>
            <a:off x="8848880" y="3206174"/>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3. Open the created text file</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13" name="CustomShape 8"/>
          <p:cNvSpPr/>
          <p:nvPr/>
        </p:nvSpPr>
        <p:spPr>
          <a:xfrm>
            <a:off x="8890421" y="4244317"/>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4. Finding all </a:t>
            </a:r>
            <a:r>
              <a:rPr lang="en-US" sz="1400" b="0" strike="noStrike" spc="-1">
                <a:solidFill>
                  <a:srgbClr val="FFFFFF"/>
                </a:solidFill>
                <a:uFill>
                  <a:solidFill>
                    <a:srgbClr val="FFFFFF"/>
                  </a:solidFill>
                </a:uFill>
                <a:latin typeface="Georgia" panose="02040502050405020303" pitchFamily="18" charset="0"/>
              </a:rPr>
              <a:t>the div </a:t>
            </a:r>
            <a:r>
              <a:rPr lang="en-US" sz="1400" b="0" strike="noStrike" spc="-1" dirty="0">
                <a:solidFill>
                  <a:srgbClr val="FFFFFF"/>
                </a:solidFill>
                <a:uFill>
                  <a:solidFill>
                    <a:srgbClr val="FFFFFF"/>
                  </a:solidFill>
                </a:uFill>
                <a:latin typeface="Georgia" panose="02040502050405020303" pitchFamily="18" charset="0"/>
              </a:rPr>
              <a:t>with this class name</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15" name="CustomShape 10"/>
          <p:cNvSpPr/>
          <p:nvPr/>
        </p:nvSpPr>
        <p:spPr>
          <a:xfrm>
            <a:off x="8890421" y="528246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5. Writing the cleaned text in the file</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 name="Slide Number Placeholder 1">
            <a:extLst>
              <a:ext uri="{FF2B5EF4-FFF2-40B4-BE49-F238E27FC236}">
                <a16:creationId xmlns:a16="http://schemas.microsoft.com/office/drawing/2014/main" id="{510FD678-AF0E-4D33-9D60-AB2A1FFFAB4A}"/>
              </a:ext>
            </a:extLst>
          </p:cNvPr>
          <p:cNvSpPr>
            <a:spLocks noGrp="1"/>
          </p:cNvSpPr>
          <p:nvPr>
            <p:ph type="sldNum" sz="quarter" idx="12"/>
          </p:nvPr>
        </p:nvSpPr>
        <p:spPr/>
        <p:txBody>
          <a:bodyPr/>
          <a:lstStyle/>
          <a:p>
            <a:pPr algn="r">
              <a:lnSpc>
                <a:spcPct val="100000"/>
              </a:lnSpc>
            </a:pPr>
            <a:fld id="{1ADB3B0E-9798-4E20-8F9A-6568117B1BC6}" type="slidenum">
              <a:rPr lang="en-US" sz="1400" b="0" strike="noStrike" spc="-1" smtClean="0">
                <a:solidFill>
                  <a:srgbClr val="8B8B8B"/>
                </a:solidFill>
                <a:uFill>
                  <a:solidFill>
                    <a:srgbClr val="FFFFFF"/>
                  </a:solidFill>
                </a:uFill>
                <a:latin typeface="Georgia" panose="02040502050405020303" pitchFamily="18" charset="0"/>
              </a:rPr>
              <a:t>64</a:t>
            </a:fld>
            <a:endParaRPr lang="en-US" sz="1400" b="0" strike="noStrike" spc="-1" dirty="0">
              <a:solidFill>
                <a:srgbClr val="000000"/>
              </a:solidFill>
              <a:uFill>
                <a:solidFill>
                  <a:srgbClr val="FFFFFF"/>
                </a:solidFill>
              </a:uFill>
              <a:latin typeface="Georgia" panose="02040502050405020303" pitchFamily="18" charset="0"/>
            </a:endParaRPr>
          </a:p>
        </p:txBody>
      </p:sp>
      <p:sp>
        <p:nvSpPr>
          <p:cNvPr id="15" name="Title 1">
            <a:extLst>
              <a:ext uri="{FF2B5EF4-FFF2-40B4-BE49-F238E27FC236}">
                <a16:creationId xmlns:a16="http://schemas.microsoft.com/office/drawing/2014/main" id="{ABCB2CB3-97EC-499A-A555-6A4F4B1A97A7}"/>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Get the data and save the result in the file</a:t>
            </a:r>
          </a:p>
        </p:txBody>
      </p:sp>
      <p:sp>
        <p:nvSpPr>
          <p:cNvPr id="3" name="Rectangle 1">
            <a:extLst>
              <a:ext uri="{FF2B5EF4-FFF2-40B4-BE49-F238E27FC236}">
                <a16:creationId xmlns:a16="http://schemas.microsoft.com/office/drawing/2014/main" id="{2CF7023B-2EF2-458A-849B-FE13FE879DBB}"/>
              </a:ext>
            </a:extLst>
          </p:cNvPr>
          <p:cNvSpPr>
            <a:spLocks noChangeArrowheads="1"/>
          </p:cNvSpPr>
          <p:nvPr/>
        </p:nvSpPr>
        <p:spPr bwMode="auto">
          <a:xfrm>
            <a:off x="354480" y="2026696"/>
            <a:ext cx="819317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get_data</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source_code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urllib.request.urlopen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plain_text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source_code</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soup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BeautifulSoup</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plain_text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html.parser</a:t>
            </a:r>
            <a:r>
              <a:rPr kumimoji="0" lang="en-US" altLang="en-US"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body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soup.find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'div'</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'class'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'mw-parser-output'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file2.write(</a:t>
            </a:r>
            <a:r>
              <a:rPr kumimoji="0" lang="en-US" altLang="en-US"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str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body.text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body.text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Content Placeholder 14"/>
          <p:cNvPicPr/>
          <p:nvPr/>
        </p:nvPicPr>
        <p:blipFill>
          <a:blip r:embed="rId2"/>
          <a:stretch/>
        </p:blipFill>
        <p:spPr>
          <a:xfrm>
            <a:off x="944530" y="1497306"/>
            <a:ext cx="8460727" cy="3863388"/>
          </a:xfrm>
          <a:prstGeom prst="rect">
            <a:avLst/>
          </a:prstGeom>
          <a:ln>
            <a:noFill/>
          </a:ln>
        </p:spPr>
      </p:pic>
      <p:sp>
        <p:nvSpPr>
          <p:cNvPr id="2" name="Slide Number Placeholder 1">
            <a:extLst>
              <a:ext uri="{FF2B5EF4-FFF2-40B4-BE49-F238E27FC236}">
                <a16:creationId xmlns:a16="http://schemas.microsoft.com/office/drawing/2014/main" id="{B2372967-9566-4CE6-9F0D-69E732E413DE}"/>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65</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8358FBF1-0401-4E11-990D-9096BC50AB31}"/>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Result</a:t>
            </a:r>
          </a:p>
        </p:txBody>
      </p:sp>
    </p:spTree>
    <p:extLst>
      <p:ext uri="{BB962C8B-B14F-4D97-AF65-F5344CB8AC3E}">
        <p14:creationId xmlns:p14="http://schemas.microsoft.com/office/powerpoint/2010/main" val="21214728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22" name="TextShape 2"/>
          <p:cNvSpPr txBox="1"/>
          <p:nvPr/>
        </p:nvSpPr>
        <p:spPr>
          <a:xfrm>
            <a:off x="609480" y="1600200"/>
            <a:ext cx="10972440" cy="4525560"/>
          </a:xfrm>
          <a:prstGeom prst="rect">
            <a:avLst/>
          </a:prstGeom>
          <a:noFill/>
          <a:ln>
            <a:noFill/>
          </a:ln>
        </p:spPr>
        <p:txBody>
          <a:bodyPr/>
          <a:lstStyle/>
          <a:p>
            <a:pPr marL="343080" indent="-342720">
              <a:lnSpc>
                <a:spcPct val="150000"/>
              </a:lnSpc>
              <a:buFont typeface="Arial"/>
              <a:buChar char="•"/>
            </a:pPr>
            <a:r>
              <a:rPr lang="en-US" sz="2400" b="0" u="sng" strike="noStrike" spc="-1" dirty="0">
                <a:uFill>
                  <a:solidFill>
                    <a:srgbClr val="FFFFFF"/>
                  </a:solidFill>
                </a:uFill>
                <a:latin typeface="Georgia" panose="02040502050405020303" pitchFamily="18" charset="0"/>
                <a:cs typeface="Times New Roman" panose="02020603050405020304" pitchFamily="18" charset="0"/>
                <a:hlinkClick r:id="rId4"/>
              </a:rPr>
              <a:t>https://github.com/saria85/PythonProgramming-summer2017</a:t>
            </a:r>
            <a:endParaRPr lang="en-US" sz="2400" b="0" u="sng" strike="noStrike" spc="-1" dirty="0">
              <a:uFill>
                <a:solidFill>
                  <a:srgbClr val="FFFFFF"/>
                </a:solidFill>
              </a:uFill>
              <a:latin typeface="Georgia" panose="02040502050405020303" pitchFamily="18" charset="0"/>
              <a:cs typeface="Times New Roman" panose="02020603050405020304" pitchFamily="18" charset="0"/>
            </a:endParaRPr>
          </a:p>
          <a:p>
            <a:pPr marL="343080" indent="-342720">
              <a:lnSpc>
                <a:spcPct val="150000"/>
              </a:lnSpc>
              <a:buFont typeface="Arial"/>
              <a:buChar char="•"/>
            </a:pPr>
            <a:r>
              <a:rPr lang="en-US" sz="2400" u="sng" spc="-1" dirty="0">
                <a:uFill>
                  <a:solidFill>
                    <a:srgbClr val="FFFFFF"/>
                  </a:solidFill>
                </a:uFill>
                <a:latin typeface="Georgia" panose="02040502050405020303" pitchFamily="18" charset="0"/>
                <a:cs typeface="Times New Roman" panose="02020603050405020304" pitchFamily="18" charset="0"/>
                <a:hlinkClick r:id="rId5"/>
              </a:rPr>
              <a:t>https://beautiful-soup-4.readthedocs.io/en/latest/</a:t>
            </a:r>
            <a:endParaRPr lang="en-US" sz="2400" u="sng" spc="-1" dirty="0">
              <a:uFill>
                <a:solidFill>
                  <a:srgbClr val="FFFFFF"/>
                </a:solidFill>
              </a:uFill>
              <a:latin typeface="Georgia" panose="02040502050405020303" pitchFamily="18" charset="0"/>
              <a:cs typeface="Times New Roman" panose="02020603050405020304" pitchFamily="18" charset="0"/>
            </a:endParaRPr>
          </a:p>
          <a:p>
            <a:pPr marL="343080" indent="-342720">
              <a:lnSpc>
                <a:spcPct val="150000"/>
              </a:lnSpc>
              <a:buFont typeface="Arial"/>
              <a:buChar char="•"/>
            </a:pPr>
            <a:r>
              <a:rPr lang="en-US" sz="2400" b="0" u="sng" strike="noStrike" spc="-1" dirty="0">
                <a:uFill>
                  <a:solidFill>
                    <a:srgbClr val="FFFFFF"/>
                  </a:solidFill>
                </a:uFill>
                <a:latin typeface="Georgia" panose="02040502050405020303" pitchFamily="18" charset="0"/>
                <a:cs typeface="Times New Roman" panose="02020603050405020304" pitchFamily="18" charset="0"/>
                <a:hlinkClick r:id="rId6"/>
              </a:rPr>
              <a:t>http://www.w3resource.com/pythonexercises/</a:t>
            </a:r>
            <a:r>
              <a:rPr lang="en-US" sz="2400" b="0" u="sng" strike="noStrike" spc="-1" dirty="0">
                <a:uFill>
                  <a:solidFill>
                    <a:srgbClr val="FFFFFF"/>
                  </a:solidFill>
                </a:uFill>
                <a:latin typeface="Georgia" panose="02040502050405020303" pitchFamily="18" charset="0"/>
                <a:cs typeface="Times New Roman" panose="02020603050405020304" pitchFamily="18" charset="0"/>
                <a:hlinkClick r:id="rId7"/>
              </a:rPr>
              <a:t>https://www.slideshare.net/milkers/beautiful-soup?qid=64c9989d-94f7-4811-b3102cd7cfcb272e&amp;v=&amp;b=&amp;from_search=6</a:t>
            </a:r>
            <a:endParaRPr lang="en-US" sz="2400" b="0" u="sng" strike="noStrike" spc="-1" dirty="0">
              <a:uFill>
                <a:solidFill>
                  <a:srgbClr val="FFFFFF"/>
                </a:solidFill>
              </a:uFill>
              <a:latin typeface="Georgia" panose="02040502050405020303" pitchFamily="18" charset="0"/>
              <a:cs typeface="Times New Roman" panose="02020603050405020304" pitchFamily="18" charset="0"/>
            </a:endParaRPr>
          </a:p>
          <a:p>
            <a:pPr marL="343080" indent="-342720">
              <a:lnSpc>
                <a:spcPct val="150000"/>
              </a:lnSpc>
              <a:buFont typeface="Arial"/>
              <a:buChar char="•"/>
            </a:pPr>
            <a:r>
              <a:rPr lang="en-US" sz="2400" b="0" u="sng" strike="noStrike" spc="-1" dirty="0">
                <a:uFill>
                  <a:solidFill>
                    <a:srgbClr val="FFFFFF"/>
                  </a:solidFill>
                </a:uFill>
                <a:latin typeface="Georgia" panose="02040502050405020303" pitchFamily="18" charset="0"/>
                <a:cs typeface="Times New Roman" panose="02020603050405020304" pitchFamily="18" charset="0"/>
                <a:hlinkClick r:id="rId8"/>
              </a:rPr>
              <a:t>https://www.learnpython.org/</a:t>
            </a:r>
            <a:endParaRPr lang="en-US" sz="2400" b="0" u="sng" strike="noStrike" spc="-1" dirty="0">
              <a:uFill>
                <a:solidFill>
                  <a:srgbClr val="FFFFFF"/>
                </a:solidFill>
              </a:uFill>
              <a:latin typeface="Georgia" panose="02040502050405020303"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978FE60-4301-4E94-8A9A-0EA1AAD3DDCC}"/>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66</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87AA3997-C75F-485D-9CF1-3EE6880A57AD}"/>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References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ctrTitle"/>
          </p:nvPr>
        </p:nvSpPr>
        <p:spPr>
          <a:xfrm>
            <a:off x="2209800" y="1524000"/>
            <a:ext cx="7772400" cy="3200400"/>
          </a:xfrm>
        </p:spPr>
        <p:txBody>
          <a:bodyPr/>
          <a:lstStyle/>
          <a:p>
            <a:r>
              <a:rPr lang="en-US" altLang="en-US" dirty="0">
                <a:ea typeface="ＭＳ Ｐゴシック" panose="020B0600070205080204" pitchFamily="34" charset="-128"/>
              </a:rPr>
              <a:t>Creating and Deleting Instances</a:t>
            </a:r>
          </a:p>
        </p:txBody>
      </p:sp>
    </p:spTree>
    <p:extLst>
      <p:ext uri="{BB962C8B-B14F-4D97-AF65-F5344CB8AC3E}">
        <p14:creationId xmlns:p14="http://schemas.microsoft.com/office/powerpoint/2010/main" val="3045723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en-US" dirty="0">
                <a:ea typeface="ＭＳ Ｐゴシック" panose="020B0600070205080204" pitchFamily="34" charset="-128"/>
              </a:rPr>
              <a:t>Instantiating Objects</a:t>
            </a:r>
          </a:p>
        </p:txBody>
      </p:sp>
      <p:sp>
        <p:nvSpPr>
          <p:cNvPr id="35843" name="Rectangle 3"/>
          <p:cNvSpPr>
            <a:spLocks noGrp="1" noChangeArrowheads="1"/>
          </p:cNvSpPr>
          <p:nvPr>
            <p:ph type="body" idx="1"/>
          </p:nvPr>
        </p:nvSpPr>
        <p:spPr>
          <a:xfrm>
            <a:off x="609600" y="1630681"/>
            <a:ext cx="10972800" cy="4525963"/>
          </a:xfrm>
        </p:spPr>
        <p:txBody>
          <a:bodyPr>
            <a:normAutofit fontScale="92500"/>
          </a:bodyPr>
          <a:lstStyle/>
          <a:p>
            <a:pPr marL="0" indent="0">
              <a:buNone/>
            </a:pPr>
            <a:endPar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endParaRP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Just use the class name with ( ) notation and assign the result to a variable</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__ serves as a constructor for the class. </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Usually does some initialization work</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The arguments passed to the class name are given to its __</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__()  method  </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__ method for student is passed “Bob” and 21 and the new class instance is bound to b:</a:t>
            </a:r>
          </a:p>
          <a:p>
            <a:pPr algn="ctr">
              <a:buFont typeface="Symbol" panose="05050102010706020507" pitchFamily="18" charset="2"/>
              <a:buNone/>
            </a:pP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b = student(</a:t>
            </a:r>
            <a:r>
              <a:rPr lang="en-US" altLang="en-US" sz="2800" dirty="0">
                <a:solidFill>
                  <a:srgbClr val="008000"/>
                </a:solidFill>
                <a:latin typeface="Times New Roman" panose="02020603050405020304" pitchFamily="18" charset="0"/>
                <a:ea typeface="ＭＳ Ｐゴシック" panose="020B0600070205080204" pitchFamily="34" charset="-128"/>
                <a:cs typeface="Times New Roman" panose="02020603050405020304" pitchFamily="18" charset="0"/>
              </a:rPr>
              <a:t>“Bob”, 21</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endPar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2685019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en-US" dirty="0">
                <a:ea typeface="ＭＳ Ｐゴシック" panose="020B0600070205080204" pitchFamily="34" charset="-128"/>
              </a:rPr>
              <a:t>Constructor: __</a:t>
            </a:r>
            <a:r>
              <a:rPr lang="en-US" altLang="en-US" dirty="0" err="1">
                <a:ea typeface="ＭＳ Ｐゴシック" panose="020B0600070205080204" pitchFamily="34" charset="-128"/>
              </a:rPr>
              <a:t>init</a:t>
            </a:r>
            <a:r>
              <a:rPr lang="en-US" altLang="en-US" dirty="0">
                <a:ea typeface="ＭＳ Ｐゴシック" panose="020B0600070205080204" pitchFamily="34" charset="-128"/>
              </a:rPr>
              <a:t>__</a:t>
            </a:r>
          </a:p>
        </p:txBody>
      </p:sp>
      <p:sp>
        <p:nvSpPr>
          <p:cNvPr id="37891" name="Rectangle 3"/>
          <p:cNvSpPr>
            <a:spLocks noGrp="1" noChangeArrowheads="1"/>
          </p:cNvSpPr>
          <p:nvPr>
            <p:ph type="body" idx="1"/>
          </p:nvPr>
        </p:nvSpPr>
        <p:spPr/>
        <p:txBody>
          <a:bodyPr/>
          <a:lstStyle/>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An __</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__ method can take any number of arguments.</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Like other functions or methods, the arguments can be defined with default values, making them optional to the caller. </a:t>
            </a:r>
          </a:p>
          <a:p>
            <a:endPar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endParaRP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However, the first argument self in the definition of __</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__ is special…</a:t>
            </a:r>
          </a:p>
        </p:txBody>
      </p:sp>
      <p:sp>
        <p:nvSpPr>
          <p:cNvPr id="2" name="Footer Placeholder 1"/>
          <p:cNvSpPr>
            <a:spLocks noGrp="1"/>
          </p:cNvSpPr>
          <p:nvPr>
            <p:ph type="ftr" sz="quarter" idx="11"/>
          </p:nvPr>
        </p:nvSpPr>
        <p:spPr/>
        <p:txBody>
          <a:bodyPr/>
          <a:lstStyle/>
          <a:p>
            <a:r>
              <a:rPr lang="en-US"/>
              <a:t>https://www.csee.umbc.edu/courses/691p/notes/python/python3.ppt</a:t>
            </a:r>
          </a:p>
        </p:txBody>
      </p:sp>
    </p:spTree>
    <p:extLst>
      <p:ext uri="{BB962C8B-B14F-4D97-AF65-F5344CB8AC3E}">
        <p14:creationId xmlns:p14="http://schemas.microsoft.com/office/powerpoint/2010/main" val="294161140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4684</TotalTime>
  <Words>4156</Words>
  <Application>Microsoft Office PowerPoint</Application>
  <PresentationFormat>Widescreen</PresentationFormat>
  <Paragraphs>465</Paragraphs>
  <Slides>66</Slides>
  <Notes>24</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66</vt:i4>
      </vt:variant>
    </vt:vector>
  </HeadingPairs>
  <TitlesOfParts>
    <vt:vector size="79" baseType="lpstr">
      <vt:lpstr>Arial</vt:lpstr>
      <vt:lpstr>Calibri</vt:lpstr>
      <vt:lpstr>Courier New</vt:lpstr>
      <vt:lpstr>Franklin Gothic Book</vt:lpstr>
      <vt:lpstr>Georgia</vt:lpstr>
      <vt:lpstr>Helvetica</vt:lpstr>
      <vt:lpstr>LMSans10-Regular</vt:lpstr>
      <vt:lpstr>Symbol</vt:lpstr>
      <vt:lpstr>Times New Roman</vt:lpstr>
      <vt:lpstr>Wingdings 2</vt:lpstr>
      <vt:lpstr>1_Office Theme</vt:lpstr>
      <vt:lpstr>2_Custom Design</vt:lpstr>
      <vt:lpstr>3_Custom Design</vt:lpstr>
      <vt:lpstr>PowerPoint Presentation</vt:lpstr>
      <vt:lpstr>Feedback is greatly appreciated!</vt:lpstr>
      <vt:lpstr>PowerPoint Presentation</vt:lpstr>
      <vt:lpstr>Defining a Class</vt:lpstr>
      <vt:lpstr>Methods in Classes</vt:lpstr>
      <vt:lpstr>A simple class def: student</vt:lpstr>
      <vt:lpstr>Creating and Deleting Instances</vt:lpstr>
      <vt:lpstr>Instantiating Objects</vt:lpstr>
      <vt:lpstr>Constructor: __init__</vt:lpstr>
      <vt:lpstr>Self</vt:lpstr>
      <vt:lpstr>Self</vt:lpstr>
      <vt:lpstr>Deleting instances: No Need to “free”</vt:lpstr>
      <vt:lpstr>Definition of student</vt:lpstr>
      <vt:lpstr>Syntax for Access</vt:lpstr>
      <vt:lpstr>Two Kinds of Attributes</vt:lpstr>
      <vt:lpstr>Data Attributes</vt:lpstr>
      <vt:lpstr>Class Attributes</vt:lpstr>
      <vt:lpstr>Data vs. Class Attributes</vt:lpstr>
      <vt:lpstr>Inheritance</vt:lpstr>
      <vt:lpstr>Inheritance</vt:lpstr>
      <vt:lpstr>Subclasses</vt:lpstr>
      <vt:lpstr>Redefining Methods</vt:lpstr>
      <vt:lpstr>Definition of a class extending student</vt:lpstr>
      <vt:lpstr>Private Data and Methods</vt:lpstr>
      <vt:lpstr>Private,Protected and Public</vt:lpstr>
      <vt:lpstr>Example</vt:lpstr>
      <vt:lpstr>Use case 1- Bank Account </vt:lpstr>
      <vt:lpstr>PowerPoint Presentation</vt:lpstr>
      <vt:lpstr>PowerPoint Presentation</vt:lpstr>
      <vt:lpstr>Output</vt:lpstr>
      <vt:lpstr>Use Case 2 - Multiple Inheritance</vt:lpstr>
      <vt:lpstr>PowerPoint Presentation</vt:lpstr>
      <vt:lpstr>PowerPoint Presentation</vt:lpstr>
      <vt:lpstr>Output</vt:lpstr>
      <vt:lpstr>PowerPoint Presentation</vt:lpstr>
      <vt:lpstr>Scientific Python?</vt:lpstr>
      <vt:lpstr>Scientific Python Packages</vt:lpstr>
      <vt:lpstr>Numpy N-dimensional Array manipulations</vt:lpstr>
      <vt:lpstr>Arrays – Numerical Python (Numpy)</vt:lpstr>
      <vt:lpstr>Import numpy – Basic Operations</vt:lpstr>
      <vt:lpstr>PowerPoint Presentation</vt:lpstr>
      <vt:lpstr>others</vt:lpstr>
      <vt:lpstr>Indexing and Slicing as usual lists</vt:lpstr>
      <vt:lpstr>Universal Functions (ufuncs) NumPy ufuncs are functions that operate element-wise on one or more  arrays</vt:lpstr>
      <vt:lpstr>NumPy has many built-in ufuncs</vt:lpstr>
      <vt:lpstr>Axis</vt:lpstr>
      <vt:lpstr>NumPy Functions</vt:lpstr>
      <vt:lpstr>Find min value in each column</vt:lpstr>
      <vt:lpstr>Numpy Usecase 3: numpyEx.py</vt:lpstr>
      <vt:lpstr>Usecase 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lpstr>PowerPoint Presentation</vt:lpstr>
      <vt:lpstr>PowerPoint Presentation</vt:lpstr>
      <vt:lpstr>PowerPoint Presentation</vt:lpstr>
      <vt:lpstr>PowerPoint Presentation</vt:lpstr>
    </vt:vector>
  </TitlesOfParts>
  <Company>University of Missouri - Kansas City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UMKC Faculty and Staff</dc:creator>
  <dc:description/>
  <cp:lastModifiedBy>saria g</cp:lastModifiedBy>
  <cp:revision>185</cp:revision>
  <dcterms:created xsi:type="dcterms:W3CDTF">2014-01-29T16:47:28Z</dcterms:created>
  <dcterms:modified xsi:type="dcterms:W3CDTF">2020-02-07T16:01:32Z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University of Missouri - Kansas City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51</vt:i4>
  </property>
</Properties>
</file>