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68" r:id="rId5"/>
    <p:sldId id="269" r:id="rId6"/>
    <p:sldId id="259" r:id="rId7"/>
    <p:sldId id="260" r:id="rId8"/>
    <p:sldId id="261" r:id="rId9"/>
    <p:sldId id="262" r:id="rId10"/>
    <p:sldId id="263"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083119-9DBE-4D4F-ABA9-5D6CCDF5493B}">
          <p14:sldIdLst>
            <p14:sldId id="257"/>
            <p14:sldId id="256"/>
            <p14:sldId id="258"/>
            <p14:sldId id="268"/>
            <p14:sldId id="269"/>
            <p14:sldId id="259"/>
            <p14:sldId id="260"/>
            <p14:sldId id="261"/>
            <p14:sldId id="262"/>
            <p14:sldId id="263"/>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84"/>
  </p:normalViewPr>
  <p:slideViewPr>
    <p:cSldViewPr snapToGrid="0">
      <p:cViewPr varScale="1">
        <p:scale>
          <a:sx n="114" d="100"/>
          <a:sy n="114" d="100"/>
        </p:scale>
        <p:origin x="7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12/4/24</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12/4/24</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12/4/24</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12/4/24</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3A1F-0338-957B-7E2A-922D9993E2FA}"/>
              </a:ext>
            </a:extLst>
          </p:cNvPr>
          <p:cNvSpPr>
            <a:spLocks noGrp="1"/>
          </p:cNvSpPr>
          <p:nvPr>
            <p:ph type="title"/>
          </p:nvPr>
        </p:nvSpPr>
        <p:spPr/>
        <p:txBody>
          <a:bodyPr/>
          <a:lstStyle/>
          <a:p>
            <a:pPr algn="ctr"/>
            <a:r>
              <a:rPr lang="en-US" sz="3200" dirty="0"/>
              <a:t>Machine Learning Algorithms for Disease Occurrence Prediction</a:t>
            </a:r>
            <a:endParaRPr lang="en-IN" dirty="0"/>
          </a:p>
        </p:txBody>
      </p:sp>
      <p:sp>
        <p:nvSpPr>
          <p:cNvPr id="3" name="Content Placeholder 2">
            <a:extLst>
              <a:ext uri="{FF2B5EF4-FFF2-40B4-BE49-F238E27FC236}">
                <a16:creationId xmlns:a16="http://schemas.microsoft.com/office/drawing/2014/main" id="{1A882E29-887D-4522-AD18-526D1F54D852}"/>
              </a:ext>
            </a:extLst>
          </p:cNvPr>
          <p:cNvSpPr>
            <a:spLocks noGrp="1"/>
          </p:cNvSpPr>
          <p:nvPr>
            <p:ph idx="1"/>
          </p:nvPr>
        </p:nvSpPr>
        <p:spPr/>
        <p:txBody>
          <a:bodyPr>
            <a:normAutofit/>
          </a:bodyPr>
          <a:lstStyle/>
          <a:p>
            <a:pPr marL="0" indent="0">
              <a:buNone/>
            </a:pPr>
            <a:r>
              <a:rPr lang="en-US" sz="2000" dirty="0"/>
              <a:t>A Comparison of various Machine Learning Algorithms</a:t>
            </a:r>
            <a:br>
              <a:rPr lang="en-US" sz="2000" dirty="0"/>
            </a:br>
            <a:br>
              <a:rPr lang="en-US" sz="2000" dirty="0"/>
            </a:br>
            <a:r>
              <a:rPr lang="en-US" sz="2000" dirty="0"/>
              <a:t>HARSHA BHUVANA RIKHITH DEVARASETTY</a:t>
            </a:r>
            <a:br>
              <a:rPr lang="en-US" sz="2000" dirty="0"/>
            </a:br>
            <a:r>
              <a:rPr lang="en-US" sz="2000" dirty="0"/>
              <a:t>DINESH NANNAPANANENI</a:t>
            </a:r>
            <a:br>
              <a:rPr lang="en-US" sz="2000" dirty="0"/>
            </a:br>
            <a:r>
              <a:rPr lang="en-US" sz="2000" dirty="0"/>
              <a:t>GUNASHEKHARA REDDY GORRE</a:t>
            </a:r>
            <a:br>
              <a:rPr lang="en-US" sz="2000" dirty="0"/>
            </a:br>
            <a:r>
              <a:rPr lang="en-US" sz="2000" dirty="0"/>
              <a:t>JASHWANTH KANDERI</a:t>
            </a:r>
            <a:br>
              <a:rPr lang="en-US" sz="2000" dirty="0"/>
            </a:br>
            <a:br>
              <a:rPr lang="en-US" sz="2000" dirty="0"/>
            </a:br>
            <a:br>
              <a:rPr lang="en-US" sz="1200" dirty="0"/>
            </a:br>
            <a:r>
              <a:rPr lang="en-US" dirty="0"/>
              <a:t>DATA LAKERS</a:t>
            </a:r>
            <a:endParaRPr lang="en-IN" dirty="0"/>
          </a:p>
        </p:txBody>
      </p:sp>
    </p:spTree>
    <p:extLst>
      <p:ext uri="{BB962C8B-B14F-4D97-AF65-F5344CB8AC3E}">
        <p14:creationId xmlns:p14="http://schemas.microsoft.com/office/powerpoint/2010/main" val="204467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AD75-26DF-D548-40B5-734A2DDBA296}"/>
              </a:ext>
            </a:extLst>
          </p:cNvPr>
          <p:cNvSpPr>
            <a:spLocks noGrp="1"/>
          </p:cNvSpPr>
          <p:nvPr>
            <p:ph type="title"/>
          </p:nvPr>
        </p:nvSpPr>
        <p:spPr/>
        <p:txBody>
          <a:bodyPr>
            <a:normAutofit/>
          </a:bodyPr>
          <a:lstStyle/>
          <a:p>
            <a:r>
              <a:rPr lang="en-US" dirty="0"/>
              <a:t>Algorithm 4 – K-Nearest Neighbors (KNN)</a:t>
            </a:r>
            <a:endParaRPr lang="en-IN" dirty="0"/>
          </a:p>
        </p:txBody>
      </p:sp>
      <p:sp>
        <p:nvSpPr>
          <p:cNvPr id="3" name="Content Placeholder 2">
            <a:extLst>
              <a:ext uri="{FF2B5EF4-FFF2-40B4-BE49-F238E27FC236}">
                <a16:creationId xmlns:a16="http://schemas.microsoft.com/office/drawing/2014/main" id="{028E59E2-8CC2-EC6B-926C-9C0DB97356E0}"/>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Overview</a:t>
            </a:r>
            <a:r>
              <a:rPr kumimoji="0" lang="en-US" altLang="en-US" b="0" i="0" u="none" strike="noStrike" cap="none" normalizeH="0" baseline="0" dirty="0">
                <a:ln>
                  <a:noFill/>
                </a:ln>
                <a:solidFill>
                  <a:schemeClr val="tx1"/>
                </a:solidFill>
                <a:effectLst/>
              </a:rPr>
              <a:t>: A non-parametric method that classifies data based on the proximity of its neighbors.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Key Parameters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n_neighbors</a:t>
            </a:r>
            <a:r>
              <a:rPr kumimoji="0" lang="en-US" altLang="en-US" b="0" i="0" u="none" strike="noStrike" cap="none" normalizeH="0" baseline="0" dirty="0">
                <a:ln>
                  <a:noFill/>
                </a:ln>
                <a:solidFill>
                  <a:schemeClr val="tx1"/>
                </a:solidFill>
                <a:effectLst/>
              </a:rPr>
              <a:t> = 5, metric = </a:t>
            </a:r>
            <a:r>
              <a:rPr kumimoji="0" lang="en-US" altLang="en-US" b="0" i="0" u="none" strike="noStrike" cap="none" normalizeH="0" baseline="0" dirty="0" err="1">
                <a:ln>
                  <a:noFill/>
                </a:ln>
                <a:solidFill>
                  <a:schemeClr val="tx1"/>
                </a:solidFill>
                <a:effectLst/>
              </a:rPr>
              <a:t>Minkowski</a:t>
            </a:r>
            <a:r>
              <a:rPr kumimoji="0" lang="en-US" altLang="en-US" b="0" i="0" u="none" strike="noStrike" cap="none" normalizeH="0" baseline="0" dirty="0">
                <a:ln>
                  <a:noFill/>
                </a:ln>
                <a:solidFill>
                  <a:schemeClr val="tx1"/>
                </a:solidFill>
                <a:effectLst/>
              </a:rPr>
              <a:t>, weights = distance.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Results</a:t>
            </a:r>
            <a:r>
              <a:rPr kumimoji="0" lang="en-US" altLang="en-US" b="0" i="0" u="none" strike="noStrike" cap="none" normalizeH="0" baseline="0" dirty="0">
                <a:ln>
                  <a:noFill/>
                </a:ln>
                <a:solidFill>
                  <a:schemeClr val="tx1"/>
                </a:solidFill>
                <a:effectLst/>
              </a:rPr>
              <a:t>: Accuracy: </a:t>
            </a:r>
            <a:r>
              <a:rPr kumimoji="0" lang="en-US" altLang="en-US" b="1" i="0" u="none" strike="noStrike" cap="none" normalizeH="0" baseline="0" dirty="0">
                <a:ln>
                  <a:noFill/>
                </a:ln>
                <a:solidFill>
                  <a:schemeClr val="tx1"/>
                </a:solidFill>
                <a:effectLst/>
              </a:rPr>
              <a:t>0.9731543624161074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Pros</a:t>
            </a:r>
            <a:r>
              <a:rPr kumimoji="0" lang="en-US" altLang="en-US" b="0" i="0" u="none" strike="noStrike" cap="none" normalizeH="0" baseline="0" dirty="0">
                <a:ln>
                  <a:noFill/>
                </a:ln>
                <a:solidFill>
                  <a:schemeClr val="tx1"/>
                </a:solidFill>
                <a:effectLst/>
              </a:rPr>
              <a:t>: Simple, effective for small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Cons</a:t>
            </a:r>
            <a:r>
              <a:rPr kumimoji="0" lang="en-US" altLang="en-US" b="0" i="0" u="none" strike="noStrike" cap="none" normalizeH="0" baseline="0" dirty="0">
                <a:ln>
                  <a:noFill/>
                </a:ln>
                <a:solidFill>
                  <a:schemeClr val="tx1"/>
                </a:solidFill>
                <a:effectLst/>
              </a:rPr>
              <a:t>: Sensitive to data scaling and feature selection. </a:t>
            </a:r>
          </a:p>
        </p:txBody>
      </p:sp>
    </p:spTree>
    <p:extLst>
      <p:ext uri="{BB962C8B-B14F-4D97-AF65-F5344CB8AC3E}">
        <p14:creationId xmlns:p14="http://schemas.microsoft.com/office/powerpoint/2010/main" val="730441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A363-BD1E-B2CF-8B57-48690127E516}"/>
              </a:ext>
            </a:extLst>
          </p:cNvPr>
          <p:cNvSpPr>
            <a:spLocks noGrp="1"/>
          </p:cNvSpPr>
          <p:nvPr>
            <p:ph type="title"/>
          </p:nvPr>
        </p:nvSpPr>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A1FA0C37-0E4E-6215-07EF-BC18231CE857}"/>
              </a:ext>
            </a:extLst>
          </p:cNvPr>
          <p:cNvSpPr>
            <a:spLocks noGrp="1"/>
          </p:cNvSpPr>
          <p:nvPr>
            <p:ph idx="1"/>
          </p:nvPr>
        </p:nvSpPr>
        <p:spPr/>
        <p:txBody>
          <a:bodyPr>
            <a:normAutofit/>
          </a:bodyPr>
          <a:lstStyle/>
          <a:p>
            <a:r>
              <a:rPr lang="en-GB" sz="1600" dirty="0"/>
              <a:t>The project explored machine learning algorithms for disease occurrence classification, comparing techniques like Random Forest, Logistic Regression, and KNN. Random Forest emerged as the most balanced algorithm, demonstrating minimal overfitting and robust predictive capabilities. The research highlighted the critical importance of selecting appropriate algorithms based on dataset characteristics. By moving beyond traditional Naive Bayes, the study showcased the potential of advanced machine learning techniques in healthcare analytics. The findings underscore the value of data-driven approaches in understanding and predicting disease occurrences.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21571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856E-6DF5-F018-8C25-B16ECC325F3D}"/>
              </a:ext>
            </a:extLst>
          </p:cNvPr>
          <p:cNvSpPr>
            <a:spLocks noGrp="1"/>
          </p:cNvSpPr>
          <p:nvPr>
            <p:ph type="title"/>
          </p:nvPr>
        </p:nvSpPr>
        <p:spPr>
          <a:xfrm>
            <a:off x="1064282" y="2904382"/>
            <a:ext cx="9603275" cy="1049235"/>
          </a:xfrm>
        </p:spPr>
        <p:txBody>
          <a:bodyPr/>
          <a:lstStyle/>
          <a:p>
            <a:pPr algn="ctr"/>
            <a:r>
              <a:rPr lang="en-US" dirty="0"/>
              <a:t>Thank you</a:t>
            </a:r>
            <a:endParaRPr lang="en-IN" dirty="0"/>
          </a:p>
        </p:txBody>
      </p:sp>
    </p:spTree>
    <p:extLst>
      <p:ext uri="{BB962C8B-B14F-4D97-AF65-F5344CB8AC3E}">
        <p14:creationId xmlns:p14="http://schemas.microsoft.com/office/powerpoint/2010/main" val="3800404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149AB89-2E5A-13AF-66AA-824ACF904410}"/>
              </a:ext>
            </a:extLst>
          </p:cNvPr>
          <p:cNvSpPr>
            <a:spLocks noGrp="1"/>
          </p:cNvSpPr>
          <p:nvPr>
            <p:ph type="subTitle" idx="1"/>
          </p:nvPr>
        </p:nvSpPr>
        <p:spPr>
          <a:xfrm>
            <a:off x="1128404" y="1923068"/>
            <a:ext cx="8637072" cy="3073137"/>
          </a:xfrm>
        </p:spPr>
        <p:txBody>
          <a:bodyPr/>
          <a:lstStyle/>
          <a:p>
            <a:r>
              <a:rPr lang="en-US" b="1" dirty="0"/>
              <a:t>Objective</a:t>
            </a:r>
            <a:r>
              <a:rPr lang="en-US" dirty="0"/>
              <a:t>: To compare multiple machine learning algorithms for predicting disease occurrences.</a:t>
            </a:r>
          </a:p>
          <a:p>
            <a:r>
              <a:rPr lang="en-US" b="1" dirty="0"/>
              <a:t>Dataset</a:t>
            </a:r>
            <a:r>
              <a:rPr lang="en-US" dirty="0"/>
              <a:t>: Disease occurrence data with various features.</a:t>
            </a:r>
          </a:p>
          <a:p>
            <a:r>
              <a:rPr lang="en-US" b="1" dirty="0"/>
              <a:t>Algorithms Compared</a:t>
            </a:r>
            <a:r>
              <a:rPr lang="en-US" dirty="0"/>
              <a:t>: Decision Tree, Logistic Regression, Random Forest, K-Nearest Neighbors (KNN).</a:t>
            </a:r>
          </a:p>
        </p:txBody>
      </p:sp>
      <p:sp>
        <p:nvSpPr>
          <p:cNvPr id="4" name="TextBox 3">
            <a:extLst>
              <a:ext uri="{FF2B5EF4-FFF2-40B4-BE49-F238E27FC236}">
                <a16:creationId xmlns:a16="http://schemas.microsoft.com/office/drawing/2014/main" id="{882AF143-E1AB-5745-DFAB-1BEBF40C9D93}"/>
              </a:ext>
            </a:extLst>
          </p:cNvPr>
          <p:cNvSpPr txBox="1"/>
          <p:nvPr/>
        </p:nvSpPr>
        <p:spPr>
          <a:xfrm>
            <a:off x="1187777" y="952107"/>
            <a:ext cx="7711126" cy="707886"/>
          </a:xfrm>
          <a:prstGeom prst="rect">
            <a:avLst/>
          </a:prstGeom>
          <a:noFill/>
        </p:spPr>
        <p:txBody>
          <a:bodyPr wrap="square" rtlCol="0">
            <a:spAutoFit/>
          </a:bodyPr>
          <a:lstStyle/>
          <a:p>
            <a:r>
              <a:rPr lang="en-IN" sz="4000" dirty="0"/>
              <a:t>Introduction</a:t>
            </a:r>
          </a:p>
        </p:txBody>
      </p:sp>
    </p:spTree>
    <p:extLst>
      <p:ext uri="{BB962C8B-B14F-4D97-AF65-F5344CB8AC3E}">
        <p14:creationId xmlns:p14="http://schemas.microsoft.com/office/powerpoint/2010/main" val="283532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8F60-A297-492E-8611-22A135D5BDA8}"/>
              </a:ext>
            </a:extLst>
          </p:cNvPr>
          <p:cNvSpPr>
            <a:spLocks noGrp="1"/>
          </p:cNvSpPr>
          <p:nvPr>
            <p:ph type="title"/>
          </p:nvPr>
        </p:nvSpPr>
        <p:spPr/>
        <p:txBody>
          <a:bodyPr>
            <a:normAutofit/>
          </a:bodyPr>
          <a:lstStyle/>
          <a:p>
            <a:r>
              <a:rPr lang="en-IN" sz="4000" dirty="0"/>
              <a:t>Dataset Overview</a:t>
            </a:r>
          </a:p>
        </p:txBody>
      </p:sp>
      <p:sp>
        <p:nvSpPr>
          <p:cNvPr id="3" name="Content Placeholder 2">
            <a:extLst>
              <a:ext uri="{FF2B5EF4-FFF2-40B4-BE49-F238E27FC236}">
                <a16:creationId xmlns:a16="http://schemas.microsoft.com/office/drawing/2014/main" id="{BFB7611A-C572-0AD2-B9EA-293FAB2AB06A}"/>
              </a:ext>
            </a:extLst>
          </p:cNvPr>
          <p:cNvSpPr>
            <a:spLocks noGrp="1"/>
          </p:cNvSpPr>
          <p:nvPr>
            <p:ph idx="1"/>
          </p:nvPr>
        </p:nvSpPr>
        <p:spPr/>
        <p:txBody>
          <a:bodyPr/>
          <a:lstStyle/>
          <a:p>
            <a:r>
              <a:rPr lang="en-US" b="1" dirty="0"/>
              <a:t>Features</a:t>
            </a:r>
            <a:r>
              <a:rPr lang="en-US" dirty="0"/>
              <a:t>: The dataset includes various features such as age, gender, and other environmental factors affecting disease occurrences.</a:t>
            </a:r>
          </a:p>
          <a:p>
            <a:r>
              <a:rPr lang="en-US" b="1" dirty="0"/>
              <a:t>Target Variable</a:t>
            </a:r>
            <a:r>
              <a:rPr lang="en-US" dirty="0"/>
              <a:t>: Disease occurrence count or classification label.</a:t>
            </a:r>
          </a:p>
          <a:p>
            <a:r>
              <a:rPr lang="en-IN" b="1" dirty="0"/>
              <a:t>Data Split</a:t>
            </a:r>
            <a:r>
              <a:rPr lang="en-IN" dirty="0"/>
              <a:t>: 80% training, 20% testing.</a:t>
            </a:r>
          </a:p>
        </p:txBody>
      </p:sp>
    </p:spTree>
    <p:extLst>
      <p:ext uri="{BB962C8B-B14F-4D97-AF65-F5344CB8AC3E}">
        <p14:creationId xmlns:p14="http://schemas.microsoft.com/office/powerpoint/2010/main" val="1984269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67FC-9502-D8A8-1210-FF2C12759B7F}"/>
              </a:ext>
            </a:extLst>
          </p:cNvPr>
          <p:cNvSpPr>
            <a:spLocks noGrp="1"/>
          </p:cNvSpPr>
          <p:nvPr>
            <p:ph type="title"/>
          </p:nvPr>
        </p:nvSpPr>
        <p:spPr>
          <a:xfrm>
            <a:off x="1130270" y="953325"/>
            <a:ext cx="7155891" cy="686940"/>
          </a:xfrm>
        </p:spPr>
        <p:txBody>
          <a:bodyPr>
            <a:normAutofit/>
          </a:bodyPr>
          <a:lstStyle/>
          <a:p>
            <a:r>
              <a:rPr lang="en-IN" sz="4000" dirty="0"/>
              <a:t> EDA(</a:t>
            </a:r>
            <a:r>
              <a:rPr lang="en-IN" sz="3600" dirty="0">
                <a:latin typeface="Roboto" panose="02000000000000000000" pitchFamily="2" charset="0"/>
              </a:rPr>
              <a:t>Exploratory Data Analysis</a:t>
            </a:r>
            <a:r>
              <a:rPr lang="en-IN" sz="4000" dirty="0"/>
              <a:t>)</a:t>
            </a:r>
          </a:p>
        </p:txBody>
      </p:sp>
      <p:pic>
        <p:nvPicPr>
          <p:cNvPr id="5" name="Content Placeholder 4">
            <a:extLst>
              <a:ext uri="{FF2B5EF4-FFF2-40B4-BE49-F238E27FC236}">
                <a16:creationId xmlns:a16="http://schemas.microsoft.com/office/drawing/2014/main" id="{7458C164-BB54-ECC7-129D-7635D3240E87}"/>
              </a:ext>
            </a:extLst>
          </p:cNvPr>
          <p:cNvPicPr>
            <a:picLocks noGrp="1" noChangeAspect="1"/>
          </p:cNvPicPr>
          <p:nvPr>
            <p:ph idx="1"/>
          </p:nvPr>
        </p:nvPicPr>
        <p:blipFill>
          <a:blip r:embed="rId2"/>
          <a:stretch>
            <a:fillRect/>
          </a:stretch>
        </p:blipFill>
        <p:spPr>
          <a:xfrm>
            <a:off x="6096000" y="1781968"/>
            <a:ext cx="6049207" cy="3294063"/>
          </a:xfrm>
        </p:spPr>
      </p:pic>
      <p:sp>
        <p:nvSpPr>
          <p:cNvPr id="6" name="TextBox 5">
            <a:extLst>
              <a:ext uri="{FF2B5EF4-FFF2-40B4-BE49-F238E27FC236}">
                <a16:creationId xmlns:a16="http://schemas.microsoft.com/office/drawing/2014/main" id="{90A94F42-56CC-828E-4804-84917A4EC6AB}"/>
              </a:ext>
            </a:extLst>
          </p:cNvPr>
          <p:cNvSpPr txBox="1"/>
          <p:nvPr/>
        </p:nvSpPr>
        <p:spPr>
          <a:xfrm>
            <a:off x="235670" y="4865346"/>
            <a:ext cx="5618375" cy="3902697"/>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DFB82298-D845-E38A-3E6D-9D86E018AE9B}"/>
              </a:ext>
            </a:extLst>
          </p:cNvPr>
          <p:cNvSpPr txBox="1"/>
          <p:nvPr/>
        </p:nvSpPr>
        <p:spPr>
          <a:xfrm>
            <a:off x="235670" y="1649693"/>
            <a:ext cx="5731497" cy="48013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Skewed Distribution:</a:t>
            </a:r>
            <a:r>
              <a:rPr kumimoji="0" lang="en-US" altLang="en-US" sz="1800" b="0" i="0" u="none" strike="noStrike" cap="none" normalizeH="0" baseline="0" dirty="0">
                <a:ln>
                  <a:noFill/>
                </a:ln>
                <a:solidFill>
                  <a:schemeClr val="tx1"/>
                </a:solidFill>
                <a:effectLst/>
                <a:latin typeface="Arial" panose="020B0604020202020204" pitchFamily="34" charset="0"/>
              </a:rPr>
              <a:t> The histogram shows a right-skewed distribution of disease occurrences, with the majority of occurrences concentrated in the lower range (0–500).</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High Frequency at Low Counts:</a:t>
            </a:r>
            <a:r>
              <a:rPr kumimoji="0" lang="en-US" altLang="en-US" sz="1800" b="0" i="0" u="none" strike="noStrike" cap="none" normalizeH="0" baseline="0" dirty="0">
                <a:ln>
                  <a:noFill/>
                </a:ln>
                <a:solidFill>
                  <a:schemeClr val="tx1"/>
                </a:solidFill>
                <a:effectLst/>
                <a:latin typeface="Arial" panose="020B0604020202020204" pitchFamily="34" charset="0"/>
              </a:rPr>
              <a:t> Most diseases have low occurrence counts, as indicated by the tall bar near the left, peaking around 0–200.</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Decreasing Frequency:</a:t>
            </a:r>
            <a:r>
              <a:rPr kumimoji="0" lang="en-US" altLang="en-US" sz="1800" b="0" i="0" u="none" strike="noStrike" cap="none" normalizeH="0" baseline="0" dirty="0">
                <a:ln>
                  <a:noFill/>
                </a:ln>
                <a:solidFill>
                  <a:schemeClr val="tx1"/>
                </a:solidFill>
                <a:effectLst/>
                <a:latin typeface="Arial" panose="020B0604020202020204" pitchFamily="34" charset="0"/>
              </a:rPr>
              <a:t> The frequency of disease occurrences decreases significantly as the count increases, with only a few diseases having counts above 1000.</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Outliers:</a:t>
            </a:r>
            <a:r>
              <a:rPr kumimoji="0" lang="en-US" altLang="en-US" sz="1800" b="0" i="0" u="none" strike="noStrike" cap="none" normalizeH="0" baseline="0" dirty="0">
                <a:ln>
                  <a:noFill/>
                </a:ln>
                <a:solidFill>
                  <a:schemeClr val="tx1"/>
                </a:solidFill>
                <a:effectLst/>
                <a:latin typeface="Arial" panose="020B0604020202020204" pitchFamily="34" charset="0"/>
              </a:rPr>
              <a:t> A small number of diseases have very high occurrence counts (above 3000), represented by the sparse bars on the far right.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55945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3EEE-0794-9B50-B97E-7577C3A0FE33}"/>
              </a:ext>
            </a:extLst>
          </p:cNvPr>
          <p:cNvSpPr>
            <a:spLocks noGrp="1"/>
          </p:cNvSpPr>
          <p:nvPr>
            <p:ph type="title"/>
          </p:nvPr>
        </p:nvSpPr>
        <p:spPr/>
        <p:txBody>
          <a:bodyPr/>
          <a:lstStyle/>
          <a:p>
            <a:r>
              <a:rPr lang="en-IN" sz="3600" dirty="0"/>
              <a:t> EDA(</a:t>
            </a:r>
            <a:r>
              <a:rPr lang="en-IN" sz="3200" dirty="0">
                <a:latin typeface="Roboto" panose="02000000000000000000" pitchFamily="2" charset="0"/>
              </a:rPr>
              <a:t>Exploratory Data Analysis</a:t>
            </a:r>
            <a:r>
              <a:rPr lang="en-IN" sz="3600" dirty="0"/>
              <a:t>)</a:t>
            </a:r>
            <a:endParaRPr lang="en-IN" dirty="0"/>
          </a:p>
        </p:txBody>
      </p:sp>
      <p:pic>
        <p:nvPicPr>
          <p:cNvPr id="5" name="Content Placeholder 4">
            <a:extLst>
              <a:ext uri="{FF2B5EF4-FFF2-40B4-BE49-F238E27FC236}">
                <a16:creationId xmlns:a16="http://schemas.microsoft.com/office/drawing/2014/main" id="{52F9301B-FE5B-B960-928D-D4A710CB2F72}"/>
              </a:ext>
            </a:extLst>
          </p:cNvPr>
          <p:cNvPicPr>
            <a:picLocks noGrp="1" noChangeAspect="1"/>
          </p:cNvPicPr>
          <p:nvPr>
            <p:ph idx="1"/>
          </p:nvPr>
        </p:nvPicPr>
        <p:blipFill>
          <a:blip r:embed="rId2"/>
          <a:stretch>
            <a:fillRect/>
          </a:stretch>
        </p:blipFill>
        <p:spPr>
          <a:xfrm>
            <a:off x="5623491" y="1993132"/>
            <a:ext cx="5970830" cy="3294063"/>
          </a:xfrm>
        </p:spPr>
      </p:pic>
      <p:sp>
        <p:nvSpPr>
          <p:cNvPr id="15" name="TextBox 14">
            <a:extLst>
              <a:ext uri="{FF2B5EF4-FFF2-40B4-BE49-F238E27FC236}">
                <a16:creationId xmlns:a16="http://schemas.microsoft.com/office/drawing/2014/main" id="{CD72288C-FC32-0CC0-A308-7A839992EF99}"/>
              </a:ext>
            </a:extLst>
          </p:cNvPr>
          <p:cNvSpPr txBox="1"/>
          <p:nvPr/>
        </p:nvSpPr>
        <p:spPr>
          <a:xfrm>
            <a:off x="278493" y="1663194"/>
            <a:ext cx="5344998" cy="48013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Top Symptom: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Shortness of Breath</a:t>
            </a:r>
            <a:r>
              <a:rPr kumimoji="0" lang="en-US" altLang="en-US" sz="1800" b="0" i="0" u="none" strike="noStrike" cap="none" normalizeH="0" baseline="0" dirty="0">
                <a:ln>
                  <a:noFill/>
                </a:ln>
                <a:solidFill>
                  <a:schemeClr val="tx1"/>
                </a:solidFill>
                <a:effectLst/>
                <a:latin typeface="Arial" panose="020B0604020202020204" pitchFamily="34" charset="0"/>
              </a:rPr>
              <a:t> has the highest occurrence and widest distribution, indicating it's the most frequently reported symptom with significant variability.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Moderate Symptoms: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Unresponsiveness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Vomiting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Cough</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1" u="none" strike="noStrike" cap="none" normalizeH="0" baseline="0" dirty="0">
                <a:ln>
                  <a:noFill/>
                </a:ln>
                <a:solidFill>
                  <a:schemeClr val="tx1"/>
                </a:solidFill>
                <a:effectLst/>
                <a:latin typeface="Arial" panose="020B0604020202020204" pitchFamily="34" charset="0"/>
              </a:rPr>
              <a:t>Fever</a:t>
            </a:r>
            <a:r>
              <a:rPr kumimoji="0" lang="en-US" altLang="en-US" sz="1800" b="0" i="0" u="none" strike="noStrike" cap="none" normalizeH="0" baseline="0" dirty="0">
                <a:ln>
                  <a:noFill/>
                </a:ln>
                <a:solidFill>
                  <a:schemeClr val="tx1"/>
                </a:solidFill>
                <a:effectLst/>
                <a:latin typeface="Arial" panose="020B0604020202020204" pitchFamily="34" charset="0"/>
              </a:rPr>
              <a:t> show moderate occurrence counts with notable variability.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Least Reported Symptoms: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Decreased Body Weight</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1" u="none" strike="noStrike" cap="none" normalizeH="0" baseline="0" dirty="0">
                <a:ln>
                  <a:noFill/>
                </a:ln>
                <a:solidFill>
                  <a:schemeClr val="tx1"/>
                </a:solidFill>
                <a:effectLst/>
                <a:latin typeface="Arial" panose="020B0604020202020204" pitchFamily="34" charset="0"/>
              </a:rPr>
              <a:t>Abdominal Pain</a:t>
            </a:r>
            <a:r>
              <a:rPr kumimoji="0" lang="en-US" altLang="en-US" sz="1800" b="0" i="0" u="none" strike="noStrike" cap="none" normalizeH="0" baseline="0" dirty="0">
                <a:ln>
                  <a:noFill/>
                </a:ln>
                <a:solidFill>
                  <a:schemeClr val="tx1"/>
                </a:solidFill>
                <a:effectLst/>
                <a:latin typeface="Arial" panose="020B0604020202020204" pitchFamily="34" charset="0"/>
              </a:rPr>
              <a:t> have the smallest distributions and lowest occurrence counts.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Statistical Insights:</a:t>
            </a:r>
            <a:r>
              <a:rPr kumimoji="0" lang="en-US" altLang="en-US" sz="1800" b="0" i="0" u="none" strike="noStrike" cap="none" normalizeH="0" baseline="0" dirty="0">
                <a:ln>
                  <a:noFill/>
                </a:ln>
                <a:solidFill>
                  <a:schemeClr val="tx1"/>
                </a:solidFill>
                <a:effectLst/>
                <a:latin typeface="Arial" panose="020B0604020202020204" pitchFamily="34" charset="0"/>
              </a:rPr>
              <a:t> Each symptom's violin plot highlights the distribution density, with the median, interquartile range, and data spread indicated by the embedded boxplot.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95873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795B-FF76-35AA-9D91-1043FE61BD3C}"/>
              </a:ext>
            </a:extLst>
          </p:cNvPr>
          <p:cNvSpPr>
            <a:spLocks noGrp="1"/>
          </p:cNvSpPr>
          <p:nvPr>
            <p:ph type="title"/>
          </p:nvPr>
        </p:nvSpPr>
        <p:spPr/>
        <p:txBody>
          <a:bodyPr>
            <a:normAutofit/>
          </a:bodyPr>
          <a:lstStyle/>
          <a:p>
            <a:r>
              <a:rPr lang="en-IN" sz="4000" dirty="0"/>
              <a:t>Methodology</a:t>
            </a:r>
          </a:p>
        </p:txBody>
      </p:sp>
      <p:sp>
        <p:nvSpPr>
          <p:cNvPr id="3" name="Content Placeholder 2">
            <a:extLst>
              <a:ext uri="{FF2B5EF4-FFF2-40B4-BE49-F238E27FC236}">
                <a16:creationId xmlns:a16="http://schemas.microsoft.com/office/drawing/2014/main" id="{470ED1C3-E5BC-9E69-D88A-EA13A843F1C2}"/>
              </a:ext>
            </a:extLst>
          </p:cNvPr>
          <p:cNvSpPr>
            <a:spLocks noGrp="1"/>
          </p:cNvSpPr>
          <p:nvPr>
            <p:ph idx="1"/>
          </p:nvPr>
        </p:nvSpPr>
        <p:spPr/>
        <p:txBody>
          <a:bodyPr/>
          <a:lstStyle/>
          <a:p>
            <a:pPr>
              <a:buFont typeface="Arial" panose="020B0604020202020204" pitchFamily="34" charset="0"/>
              <a:buChar char="•"/>
            </a:pPr>
            <a:r>
              <a:rPr lang="en-US" b="1" dirty="0"/>
              <a:t>Step 1</a:t>
            </a:r>
            <a:r>
              <a:rPr lang="en-US" dirty="0"/>
              <a:t>: Data Preprocessing and Feature Selection</a:t>
            </a:r>
          </a:p>
          <a:p>
            <a:pPr>
              <a:buFont typeface="Arial" panose="020B0604020202020204" pitchFamily="34" charset="0"/>
              <a:buChar char="•"/>
            </a:pPr>
            <a:r>
              <a:rPr lang="en-US" b="1" dirty="0"/>
              <a:t>Step 2</a:t>
            </a:r>
            <a:r>
              <a:rPr lang="en-US" dirty="0"/>
              <a:t>: Model Training on the entire dataset</a:t>
            </a:r>
          </a:p>
          <a:p>
            <a:pPr>
              <a:buFont typeface="Arial" panose="020B0604020202020204" pitchFamily="34" charset="0"/>
              <a:buChar char="•"/>
            </a:pPr>
            <a:r>
              <a:rPr lang="en-US" b="1" dirty="0"/>
              <a:t>Step 3</a:t>
            </a:r>
            <a:r>
              <a:rPr lang="en-US" dirty="0"/>
              <a:t>: Evaluation using accuracy, precision, recall, and F1-score</a:t>
            </a:r>
          </a:p>
          <a:p>
            <a:pPr>
              <a:buFont typeface="Arial" panose="020B0604020202020204" pitchFamily="34" charset="0"/>
              <a:buChar char="•"/>
            </a:pPr>
            <a:r>
              <a:rPr lang="en-US" b="1" dirty="0"/>
              <a:t>Step 4</a:t>
            </a:r>
            <a:r>
              <a:rPr lang="en-US" dirty="0"/>
              <a:t>: Comparison of algorithms</a:t>
            </a:r>
          </a:p>
        </p:txBody>
      </p:sp>
    </p:spTree>
    <p:extLst>
      <p:ext uri="{BB962C8B-B14F-4D97-AF65-F5344CB8AC3E}">
        <p14:creationId xmlns:p14="http://schemas.microsoft.com/office/powerpoint/2010/main" val="1707452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F778-F49D-504C-EBC1-1A82CF0240CD}"/>
              </a:ext>
            </a:extLst>
          </p:cNvPr>
          <p:cNvSpPr>
            <a:spLocks noGrp="1"/>
          </p:cNvSpPr>
          <p:nvPr>
            <p:ph type="title"/>
          </p:nvPr>
        </p:nvSpPr>
        <p:spPr/>
        <p:txBody>
          <a:bodyPr>
            <a:normAutofit/>
          </a:bodyPr>
          <a:lstStyle/>
          <a:p>
            <a:r>
              <a:rPr lang="en-IN" sz="4000" dirty="0"/>
              <a:t>Algorithm 1 – Decision Tree</a:t>
            </a:r>
          </a:p>
        </p:txBody>
      </p:sp>
      <p:sp>
        <p:nvSpPr>
          <p:cNvPr id="3" name="Content Placeholder 2">
            <a:extLst>
              <a:ext uri="{FF2B5EF4-FFF2-40B4-BE49-F238E27FC236}">
                <a16:creationId xmlns:a16="http://schemas.microsoft.com/office/drawing/2014/main" id="{DDA53D98-A2AC-93E3-C9B8-895706DBC7E8}"/>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Overview</a:t>
            </a:r>
            <a:r>
              <a:rPr kumimoji="0" lang="en-US" altLang="en-US" b="0" i="0" u="none" strike="noStrike" cap="none" normalizeH="0" baseline="0" dirty="0">
                <a:ln>
                  <a:noFill/>
                </a:ln>
                <a:solidFill>
                  <a:schemeClr val="tx1"/>
                </a:solidFill>
                <a:effectLst/>
              </a:rPr>
              <a:t>: A tree-based algorithm that splits data into nodes based on feature thresholds.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Key Parameters</a:t>
            </a:r>
            <a:r>
              <a:rPr kumimoji="0" lang="en-US" altLang="en-US" b="0" i="0" u="none" strike="noStrike" cap="none" normalizeH="0" baseline="0" dirty="0">
                <a:ln>
                  <a:noFill/>
                </a:ln>
                <a:solidFill>
                  <a:schemeClr val="tx1"/>
                </a:solidFill>
                <a:effectLst/>
              </a:rPr>
              <a:t>: Max depth = 10, min samples split = 5, number of estimators = 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Results</a:t>
            </a:r>
            <a:r>
              <a:rPr kumimoji="0" lang="en-US" altLang="en-US" b="0" i="0" u="none" strike="noStrike" cap="none" normalizeH="0" baseline="0" dirty="0">
                <a:ln>
                  <a:noFill/>
                </a:ln>
                <a:solidFill>
                  <a:schemeClr val="tx1"/>
                </a:solidFill>
                <a:effectLst/>
              </a:rPr>
              <a:t>: Accuracy on the entire dataset: </a:t>
            </a:r>
            <a:r>
              <a:rPr kumimoji="0" lang="en-US" altLang="en-US" b="1" i="0" u="none" strike="noStrike" cap="none" normalizeH="0" baseline="0" dirty="0">
                <a:ln>
                  <a:noFill/>
                </a:ln>
                <a:solidFill>
                  <a:schemeClr val="tx1"/>
                </a:solidFill>
                <a:effectLst/>
              </a:rPr>
              <a:t>0.973154324161074</a:t>
            </a:r>
          </a:p>
        </p:txBody>
      </p:sp>
    </p:spTree>
    <p:extLst>
      <p:ext uri="{BB962C8B-B14F-4D97-AF65-F5344CB8AC3E}">
        <p14:creationId xmlns:p14="http://schemas.microsoft.com/office/powerpoint/2010/main" val="311949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7745-A9DF-E2D2-6A3D-18724A19839A}"/>
              </a:ext>
            </a:extLst>
          </p:cNvPr>
          <p:cNvSpPr>
            <a:spLocks noGrp="1"/>
          </p:cNvSpPr>
          <p:nvPr>
            <p:ph type="title"/>
          </p:nvPr>
        </p:nvSpPr>
        <p:spPr/>
        <p:txBody>
          <a:bodyPr>
            <a:normAutofit/>
          </a:bodyPr>
          <a:lstStyle/>
          <a:p>
            <a:r>
              <a:rPr lang="en-IN" sz="4000" dirty="0"/>
              <a:t>Algorithm 2 – Logistic Regression</a:t>
            </a:r>
          </a:p>
        </p:txBody>
      </p:sp>
      <p:sp>
        <p:nvSpPr>
          <p:cNvPr id="3" name="Content Placeholder 2">
            <a:extLst>
              <a:ext uri="{FF2B5EF4-FFF2-40B4-BE49-F238E27FC236}">
                <a16:creationId xmlns:a16="http://schemas.microsoft.com/office/drawing/2014/main" id="{E87C7ACA-EA55-AD35-988B-D9982E42B909}"/>
              </a:ext>
            </a:extLst>
          </p:cNvPr>
          <p:cNvSpPr>
            <a:spLocks noGrp="1"/>
          </p:cNvSpPr>
          <p:nvPr>
            <p:ph idx="1"/>
          </p:nvPr>
        </p:nvSpPr>
        <p:spPr/>
        <p:txBody>
          <a:bodyPr/>
          <a:lstStyle/>
          <a:p>
            <a:pPr>
              <a:buFont typeface="Arial" panose="020B0604020202020204" pitchFamily="34" charset="0"/>
              <a:buChar char="•"/>
            </a:pPr>
            <a:r>
              <a:rPr lang="en-US" b="1" dirty="0"/>
              <a:t>Overview</a:t>
            </a:r>
            <a:r>
              <a:rPr lang="en-US" dirty="0"/>
              <a:t>: A linear classifier that models the relationship between the features and the target.</a:t>
            </a:r>
          </a:p>
          <a:p>
            <a:pPr>
              <a:buFont typeface="Arial" panose="020B0604020202020204" pitchFamily="34" charset="0"/>
              <a:buChar char="•"/>
            </a:pPr>
            <a:r>
              <a:rPr lang="en-US" b="1" dirty="0"/>
              <a:t>Key Parameters</a:t>
            </a:r>
            <a:r>
              <a:rPr lang="en-US" dirty="0"/>
              <a:t>: Regularization type = L2, solver = </a:t>
            </a:r>
            <a:r>
              <a:rPr lang="en-US" dirty="0" err="1"/>
              <a:t>liblinear</a:t>
            </a:r>
            <a:r>
              <a:rPr lang="en-US" dirty="0"/>
              <a:t>.</a:t>
            </a:r>
          </a:p>
          <a:p>
            <a:pPr>
              <a:buFont typeface="Arial" panose="020B0604020202020204" pitchFamily="34" charset="0"/>
              <a:buChar char="•"/>
            </a:pPr>
            <a:r>
              <a:rPr lang="en-US" b="1" dirty="0"/>
              <a:t>Results</a:t>
            </a:r>
            <a:r>
              <a:rPr lang="en-US" dirty="0"/>
              <a:t>: Accuracy on the dataset: </a:t>
            </a:r>
            <a:r>
              <a:rPr lang="en-US" b="1" dirty="0"/>
              <a:t>0.9731543624161074</a:t>
            </a:r>
            <a:endParaRPr lang="en-US" dirty="0"/>
          </a:p>
          <a:p>
            <a:pPr>
              <a:buFont typeface="Arial" panose="020B0604020202020204" pitchFamily="34" charset="0"/>
              <a:buChar char="•"/>
            </a:pPr>
            <a:r>
              <a:rPr lang="en-US" b="1" dirty="0"/>
              <a:t>Pros</a:t>
            </a:r>
            <a:r>
              <a:rPr lang="en-US" dirty="0"/>
              <a:t>: Simple and fast, good for linearly separable data.</a:t>
            </a:r>
          </a:p>
          <a:p>
            <a:pPr>
              <a:buFont typeface="Arial" panose="020B0604020202020204" pitchFamily="34" charset="0"/>
              <a:buChar char="•"/>
            </a:pPr>
            <a:r>
              <a:rPr lang="en-US" b="1" dirty="0"/>
              <a:t>Cons</a:t>
            </a:r>
            <a:r>
              <a:rPr lang="en-US" dirty="0"/>
              <a:t>: Struggles with non-linear data.</a:t>
            </a:r>
          </a:p>
        </p:txBody>
      </p:sp>
    </p:spTree>
    <p:extLst>
      <p:ext uri="{BB962C8B-B14F-4D97-AF65-F5344CB8AC3E}">
        <p14:creationId xmlns:p14="http://schemas.microsoft.com/office/powerpoint/2010/main" val="278437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88E3-A4C4-C346-C6E3-5499D86B398D}"/>
              </a:ext>
            </a:extLst>
          </p:cNvPr>
          <p:cNvSpPr>
            <a:spLocks noGrp="1"/>
          </p:cNvSpPr>
          <p:nvPr>
            <p:ph type="title"/>
          </p:nvPr>
        </p:nvSpPr>
        <p:spPr/>
        <p:txBody>
          <a:bodyPr>
            <a:normAutofit/>
          </a:bodyPr>
          <a:lstStyle/>
          <a:p>
            <a:r>
              <a:rPr lang="en-IN" sz="4000" dirty="0"/>
              <a:t>Algorithm 3 – Random Forest</a:t>
            </a:r>
          </a:p>
        </p:txBody>
      </p:sp>
      <p:sp>
        <p:nvSpPr>
          <p:cNvPr id="3" name="Content Placeholder 2">
            <a:extLst>
              <a:ext uri="{FF2B5EF4-FFF2-40B4-BE49-F238E27FC236}">
                <a16:creationId xmlns:a16="http://schemas.microsoft.com/office/drawing/2014/main" id="{84C5C8D6-55F1-A3C6-953A-132162CF33E4}"/>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Overview</a:t>
            </a:r>
            <a:r>
              <a:rPr kumimoji="0" lang="en-US" altLang="en-US" b="0" i="0" u="none" strike="noStrike" cap="none" normalizeH="0" baseline="0" dirty="0">
                <a:ln>
                  <a:noFill/>
                </a:ln>
                <a:solidFill>
                  <a:schemeClr val="tx1"/>
                </a:solidFill>
                <a:effectLst/>
              </a:rPr>
              <a:t>: An ensemble method that combines multiple decision trees for improved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Key Parameters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n_estimators</a:t>
            </a:r>
            <a:r>
              <a:rPr kumimoji="0" lang="en-US" altLang="en-US" b="0" i="0" u="none" strike="noStrike" cap="none" normalizeH="0" baseline="0" dirty="0">
                <a:ln>
                  <a:noFill/>
                </a:ln>
                <a:solidFill>
                  <a:schemeClr val="tx1"/>
                </a:solidFill>
                <a:effectLst/>
              </a:rPr>
              <a:t> = 100, </a:t>
            </a:r>
            <a:r>
              <a:rPr kumimoji="0" lang="en-US" altLang="en-US" b="0" i="0" u="none" strike="noStrike" cap="none" normalizeH="0" baseline="0" dirty="0" err="1">
                <a:ln>
                  <a:noFill/>
                </a:ln>
                <a:solidFill>
                  <a:schemeClr val="tx1"/>
                </a:solidFill>
                <a:effectLst/>
              </a:rPr>
              <a:t>max_depth</a:t>
            </a:r>
            <a:r>
              <a:rPr kumimoji="0" lang="en-US" altLang="en-US" b="0" i="0" u="none" strike="noStrike" cap="none" normalizeH="0" baseline="0" dirty="0">
                <a:ln>
                  <a:noFill/>
                </a:ln>
                <a:solidFill>
                  <a:schemeClr val="tx1"/>
                </a:solidFill>
                <a:effectLst/>
              </a:rPr>
              <a:t> = 10, </a:t>
            </a:r>
            <a:r>
              <a:rPr kumimoji="0" lang="en-US" altLang="en-US" b="0" i="0" u="none" strike="noStrike" cap="none" normalizeH="0" baseline="0" dirty="0" err="1">
                <a:ln>
                  <a:noFill/>
                </a:ln>
                <a:solidFill>
                  <a:schemeClr val="tx1"/>
                </a:solidFill>
                <a:effectLst/>
              </a:rPr>
              <a:t>min_samples_split</a:t>
            </a:r>
            <a:r>
              <a:rPr kumimoji="0" lang="en-US" altLang="en-US" b="0" i="0" u="none" strike="noStrike" cap="none" normalizeH="0" baseline="0" dirty="0">
                <a:ln>
                  <a:noFill/>
                </a:ln>
                <a:solidFill>
                  <a:schemeClr val="tx1"/>
                </a:solidFill>
                <a:effectLst/>
              </a:rPr>
              <a:t> = 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Results</a:t>
            </a:r>
            <a:r>
              <a:rPr kumimoji="0" lang="en-US" altLang="en-US" b="0" i="0" u="none" strike="noStrike" cap="none" normalizeH="0" baseline="0" dirty="0">
                <a:ln>
                  <a:noFill/>
                </a:ln>
                <a:solidFill>
                  <a:schemeClr val="tx1"/>
                </a:solidFill>
                <a:effectLst/>
              </a:rPr>
              <a:t>: Best overall accuracy: </a:t>
            </a:r>
            <a:r>
              <a:rPr lang="en-US" altLang="en-US" b="1" dirty="0"/>
              <a:t>0.9261744966442953</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Advantages</a:t>
            </a:r>
            <a:r>
              <a:rPr kumimoji="0" lang="en-US" altLang="en-US" b="0" i="0" u="none" strike="noStrike" cap="none" normalizeH="0" baseline="0" dirty="0">
                <a:ln>
                  <a:noFill/>
                </a:ln>
                <a:solidFill>
                  <a:schemeClr val="tx1"/>
                </a:solidFill>
                <a:effectLst/>
              </a:rPr>
              <a:t>: Handles overfitting well, robust to noise</a:t>
            </a:r>
          </a:p>
        </p:txBody>
      </p:sp>
    </p:spTree>
    <p:extLst>
      <p:ext uri="{BB962C8B-B14F-4D97-AF65-F5344CB8AC3E}">
        <p14:creationId xmlns:p14="http://schemas.microsoft.com/office/powerpoint/2010/main" val="9659745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108</TotalTime>
  <Words>691</Words>
  <Application>Microsoft Macintosh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Roboto</vt:lpstr>
      <vt:lpstr>Gallery</vt:lpstr>
      <vt:lpstr>Machine Learning Algorithms for Disease Occurrence Prediction</vt:lpstr>
      <vt:lpstr>PowerPoint Presentation</vt:lpstr>
      <vt:lpstr>Dataset Overview</vt:lpstr>
      <vt:lpstr> EDA(Exploratory Data Analysis)</vt:lpstr>
      <vt:lpstr> EDA(Exploratory Data Analysis)</vt:lpstr>
      <vt:lpstr>Methodology</vt:lpstr>
      <vt:lpstr>Algorithm 1 – Decision Tree</vt:lpstr>
      <vt:lpstr>Algorithm 2 – Logistic Regression</vt:lpstr>
      <vt:lpstr>Algorithm 3 – Random Forest</vt:lpstr>
      <vt:lpstr>Algorithm 4 – K-Nearest Neighbors (KNN)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Rikhith Devarasetty</dc:creator>
  <cp:lastModifiedBy>Dinesh Nannapaneni</cp:lastModifiedBy>
  <cp:revision>5</cp:revision>
  <dcterms:created xsi:type="dcterms:W3CDTF">2024-12-03T20:36:34Z</dcterms:created>
  <dcterms:modified xsi:type="dcterms:W3CDTF">2024-12-05T04:54:41Z</dcterms:modified>
</cp:coreProperties>
</file>