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F535E7-50A1-4925-B2FC-3BC693246E2C}">
  <a:tblStyle styleId="{C5F535E7-50A1-4925-B2FC-3BC693246E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b83cbf2c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b83cbf2c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b899fe6e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b899fe6e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a8ee99211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a8ee99211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a8ee99211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a8ee99211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b899fe6e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b899fe6e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b83cbf2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b83cbf2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a8ee9921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a8ee9921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Splitting up the text into different books</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Each book has chunks </a:t>
            </a:r>
            <a:endParaRPr sz="14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sz="1400">
                <a:solidFill>
                  <a:srgbClr val="595959"/>
                </a:solidFill>
              </a:rPr>
              <a:t>Removes stop words, additional words and punctuation </a:t>
            </a:r>
            <a:endParaRPr sz="1400">
              <a:solidFill>
                <a:srgbClr val="595959"/>
              </a:solidFill>
            </a:endParaRPr>
          </a:p>
          <a:p>
            <a:pPr indent="-317500" lvl="2" marL="1371600" rtl="0" algn="l">
              <a:lnSpc>
                <a:spcPct val="115000"/>
              </a:lnSpc>
              <a:spcBef>
                <a:spcPts val="0"/>
              </a:spcBef>
              <a:spcAft>
                <a:spcPts val="0"/>
              </a:spcAft>
              <a:buClr>
                <a:srgbClr val="595959"/>
              </a:buClr>
              <a:buSzPts val="1400"/>
              <a:buChar char="-"/>
            </a:pPr>
            <a:r>
              <a:rPr lang="en" sz="1400">
                <a:solidFill>
                  <a:srgbClr val="595959"/>
                </a:solidFill>
              </a:rPr>
              <a:t>Added more as time went on </a:t>
            </a:r>
            <a:endParaRPr sz="1400">
              <a:solidFill>
                <a:srgbClr val="595959"/>
              </a:solidFill>
            </a:endParaRPr>
          </a:p>
          <a:p>
            <a:pPr indent="-317500" lvl="2" marL="1371600" rtl="0" algn="l">
              <a:lnSpc>
                <a:spcPct val="115000"/>
              </a:lnSpc>
              <a:spcBef>
                <a:spcPts val="0"/>
              </a:spcBef>
              <a:spcAft>
                <a:spcPts val="0"/>
              </a:spcAft>
              <a:buClr>
                <a:srgbClr val="595959"/>
              </a:buClr>
              <a:buSzPts val="1400"/>
              <a:buChar char="-"/>
            </a:pPr>
            <a:r>
              <a:rPr lang="en" sz="1800">
                <a:solidFill>
                  <a:srgbClr val="595959"/>
                </a:solidFill>
              </a:rPr>
              <a:t>Remove copyright text and intro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a8ee9921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a8ee9921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b83cbf2c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b83cbf2c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b83cbf2c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b83cbf2c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a8ee99211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a8ee99211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b1651133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b1651133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a8ee99211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a8ee99211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000"/>
              <a:t>Thematic and Argument Structure Analysis of Plato’s Republic</a:t>
            </a:r>
            <a:endParaRPr sz="2000"/>
          </a:p>
          <a:p>
            <a:pPr indent="0" lvl="0" marL="0" rtl="0" algn="ctr">
              <a:spcBef>
                <a:spcPts val="0"/>
              </a:spcBef>
              <a:spcAft>
                <a:spcPts val="0"/>
              </a:spcAft>
              <a:buSzPts val="990"/>
              <a:buNone/>
            </a:pPr>
            <a:r>
              <a:t/>
            </a:r>
            <a:endParaRPr sz="2000"/>
          </a:p>
          <a:p>
            <a:pPr indent="0" lvl="0" marL="0" rtl="0" algn="ctr">
              <a:spcBef>
                <a:spcPts val="0"/>
              </a:spcBef>
              <a:spcAft>
                <a:spcPts val="0"/>
              </a:spcAft>
              <a:buSzPts val="990"/>
              <a:buNone/>
            </a:pPr>
            <a:r>
              <a:rPr lang="en" sz="2000"/>
              <a:t>Using Data Mining Techniques</a:t>
            </a:r>
            <a:endParaRPr sz="2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By Tanishq Daniel, Trevor Ouma, Nate Miller</a:t>
            </a:r>
            <a:endParaRPr/>
          </a:p>
          <a:p>
            <a:pPr indent="0" lvl="0" marL="0" rtl="0" algn="ctr">
              <a:spcBef>
                <a:spcPts val="0"/>
              </a:spcBef>
              <a:spcAft>
                <a:spcPts val="0"/>
              </a:spcAft>
              <a:buClr>
                <a:schemeClr val="dk1"/>
              </a:buClr>
              <a:buSzPct val="39285"/>
              <a:buFont typeface="Arial"/>
              <a:buNone/>
            </a:pPr>
            <a:r>
              <a:t/>
            </a:r>
            <a:endParaRPr/>
          </a:p>
          <a:p>
            <a:pPr indent="0" lvl="0" marL="0" rtl="0" algn="ctr">
              <a:spcBef>
                <a:spcPts val="0"/>
              </a:spcBef>
              <a:spcAft>
                <a:spcPts val="0"/>
              </a:spcAft>
              <a:buNone/>
            </a:pPr>
            <a:r>
              <a:rPr lang="en"/>
              <a:t>CIS 635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1015950" y="152400"/>
            <a:ext cx="7112094"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nvSpPr>
        <p:spPr>
          <a:xfrm>
            <a:off x="491450" y="197125"/>
            <a:ext cx="3387600" cy="5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Regression Results</a:t>
            </a:r>
            <a:endParaRPr sz="2500">
              <a:solidFill>
                <a:schemeClr val="dk1"/>
              </a:solidFill>
            </a:endParaRPr>
          </a:p>
        </p:txBody>
      </p:sp>
      <p:sp>
        <p:nvSpPr>
          <p:cNvPr id="130" name="Google Shape;130;p23"/>
          <p:cNvSpPr txBox="1"/>
          <p:nvPr/>
        </p:nvSpPr>
        <p:spPr>
          <a:xfrm>
            <a:off x="385800" y="695625"/>
            <a:ext cx="8372400" cy="4271100"/>
          </a:xfrm>
          <a:prstGeom prst="rect">
            <a:avLst/>
          </a:prstGeom>
          <a:noFill/>
          <a:ln>
            <a:noFill/>
          </a:ln>
        </p:spPr>
        <p:txBody>
          <a:bodyPr anchorCtr="0" anchor="t" bIns="91425" lIns="91425" spcFirstLastPara="1" rIns="91425" wrap="square" tIns="91425">
            <a:noAutofit/>
          </a:bodyPr>
          <a:lstStyle/>
          <a:p>
            <a:pPr indent="-349250" lvl="0" marL="457200" rtl="0" algn="just">
              <a:spcBef>
                <a:spcPts val="0"/>
              </a:spcBef>
              <a:spcAft>
                <a:spcPts val="0"/>
              </a:spcAft>
              <a:buClr>
                <a:schemeClr val="dk1"/>
              </a:buClr>
              <a:buSzPts val="1900"/>
              <a:buChar char="●"/>
            </a:pPr>
            <a:r>
              <a:rPr b="1" lang="en" sz="1900">
                <a:solidFill>
                  <a:schemeClr val="dk1"/>
                </a:solidFill>
              </a:rPr>
              <a:t>R² Score (0.004)</a:t>
            </a:r>
            <a:r>
              <a:rPr lang="en" sz="1900">
                <a:solidFill>
                  <a:schemeClr val="dk1"/>
                </a:solidFill>
              </a:rPr>
              <a:t>: This indicates that the polynomial regression model explains only 0.4% of the variance in argument complexity based on theme complexity. This is extremely low, suggesting that the model does not fit the data well.</a:t>
            </a:r>
            <a:endParaRPr sz="1900">
              <a:solidFill>
                <a:schemeClr val="dk1"/>
              </a:solidFill>
            </a:endParaRPr>
          </a:p>
          <a:p>
            <a:pPr indent="-349250" lvl="0" marL="457200" rtl="0" algn="just">
              <a:spcBef>
                <a:spcPts val="1000"/>
              </a:spcBef>
              <a:spcAft>
                <a:spcPts val="0"/>
              </a:spcAft>
              <a:buClr>
                <a:schemeClr val="dk1"/>
              </a:buClr>
              <a:buSzPts val="1900"/>
              <a:buChar char="●"/>
            </a:pPr>
            <a:r>
              <a:rPr b="1" lang="en" sz="1900">
                <a:solidFill>
                  <a:schemeClr val="dk1"/>
                </a:solidFill>
              </a:rPr>
              <a:t>Mean Squared Error (0.013)</a:t>
            </a:r>
            <a:r>
              <a:rPr lang="en" sz="1900">
                <a:solidFill>
                  <a:schemeClr val="dk1"/>
                </a:solidFill>
              </a:rPr>
              <a:t>: This value is relatively low, however, we considered it in the context of the R² score. </a:t>
            </a:r>
            <a:endParaRPr sz="1900">
              <a:solidFill>
                <a:schemeClr val="dk1"/>
              </a:solidFill>
            </a:endParaRPr>
          </a:p>
          <a:p>
            <a:pPr indent="-349250" lvl="0" marL="457200" rtl="0" algn="just">
              <a:spcBef>
                <a:spcPts val="1000"/>
              </a:spcBef>
              <a:spcAft>
                <a:spcPts val="0"/>
              </a:spcAft>
              <a:buClr>
                <a:schemeClr val="dk1"/>
              </a:buClr>
              <a:buSzPts val="1900"/>
              <a:buChar char="●"/>
            </a:pPr>
            <a:r>
              <a:rPr b="1" lang="en" sz="1900">
                <a:solidFill>
                  <a:schemeClr val="dk1"/>
                </a:solidFill>
              </a:rPr>
              <a:t>Cross-Validation Mean R² (-0.011)</a:t>
            </a:r>
            <a:r>
              <a:rPr lang="en" sz="1900">
                <a:solidFill>
                  <a:schemeClr val="dk1"/>
                </a:solidFill>
              </a:rPr>
              <a:t>: This negative mean R² score from cross-validation indicates that the model performs worse than a simple mean model. This implies that our chosen polynomial regression model is not suitable for predicting argument complexity based on theme complexity.</a:t>
            </a:r>
            <a:endParaRPr sz="1900">
              <a:solidFill>
                <a:schemeClr val="dk1"/>
              </a:solidFill>
            </a:endParaRPr>
          </a:p>
          <a:p>
            <a:pPr indent="0" lvl="0" marL="0" rtl="0" algn="just">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Results </a:t>
            </a:r>
            <a:endParaRPr/>
          </a:p>
        </p:txBody>
      </p:sp>
      <p:sp>
        <p:nvSpPr>
          <p:cNvPr id="136" name="Google Shape;136;p24"/>
          <p:cNvSpPr txBox="1"/>
          <p:nvPr>
            <p:ph idx="1" type="body"/>
          </p:nvPr>
        </p:nvSpPr>
        <p:spPr>
          <a:xfrm>
            <a:off x="311700" y="910875"/>
            <a:ext cx="8520600" cy="38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Spearman's Correlation Results using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Scipy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Sklearn</a:t>
            </a:r>
            <a:endParaRPr>
              <a:solidFill>
                <a:schemeClr val="dk1"/>
              </a:solidFill>
            </a:endParaRPr>
          </a:p>
          <a:p>
            <a:pPr indent="0" lvl="0" marL="0" rtl="0" algn="l">
              <a:spcBef>
                <a:spcPts val="0"/>
              </a:spcBef>
              <a:spcAft>
                <a:spcPts val="0"/>
              </a:spcAft>
              <a:buNone/>
            </a:pPr>
            <a:r>
              <a:t/>
            </a:r>
            <a:endParaRPr/>
          </a:p>
        </p:txBody>
      </p:sp>
      <p:graphicFrame>
        <p:nvGraphicFramePr>
          <p:cNvPr id="137" name="Google Shape;137;p24"/>
          <p:cNvGraphicFramePr/>
          <p:nvPr/>
        </p:nvGraphicFramePr>
        <p:xfrm>
          <a:off x="391000" y="1930225"/>
          <a:ext cx="3000000" cy="3000000"/>
        </p:xfrm>
        <a:graphic>
          <a:graphicData uri="http://schemas.openxmlformats.org/drawingml/2006/table">
            <a:tbl>
              <a:tblPr>
                <a:noFill/>
                <a:tableStyleId>{C5F535E7-50A1-4925-B2FC-3BC693246E2C}</a:tableStyleId>
              </a:tblPr>
              <a:tblGrid>
                <a:gridCol w="872150"/>
                <a:gridCol w="804200"/>
              </a:tblGrid>
              <a:tr h="164625">
                <a:tc>
                  <a:txBody>
                    <a:bodyPr/>
                    <a:lstStyle/>
                    <a:p>
                      <a:pPr indent="0" lvl="0" marL="0" rtl="0" algn="l">
                        <a:lnSpc>
                          <a:spcPct val="115000"/>
                        </a:lnSpc>
                        <a:spcBef>
                          <a:spcPts val="0"/>
                        </a:spcBef>
                        <a:spcAft>
                          <a:spcPts val="1200"/>
                        </a:spcAft>
                        <a:buNone/>
                      </a:pPr>
                      <a:r>
                        <a:rPr lang="en" sz="1100">
                          <a:solidFill>
                            <a:schemeClr val="dk1"/>
                          </a:solidFill>
                        </a:rPr>
                        <a:t>Metric	</a:t>
                      </a:r>
                      <a:endParaRPr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100">
                          <a:solidFill>
                            <a:schemeClr val="dk1"/>
                          </a:solidFill>
                        </a:rPr>
                        <a:t>Value</a:t>
                      </a:r>
                      <a:endParaRPr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43475">
                <a:tc>
                  <a:txBody>
                    <a:bodyPr/>
                    <a:lstStyle/>
                    <a:p>
                      <a:pPr indent="0" lvl="0" marL="0" rtl="0" algn="l">
                        <a:lnSpc>
                          <a:spcPct val="115000"/>
                        </a:lnSpc>
                        <a:spcBef>
                          <a:spcPts val="0"/>
                        </a:spcBef>
                        <a:spcAft>
                          <a:spcPts val="1200"/>
                        </a:spcAft>
                        <a:buClr>
                          <a:schemeClr val="dk1"/>
                        </a:buClr>
                        <a:buSzPts val="1100"/>
                        <a:buFont typeface="Arial"/>
                        <a:buNone/>
                      </a:pPr>
                      <a:r>
                        <a:rPr lang="en" sz="1100">
                          <a:solidFill>
                            <a:schemeClr val="dk1"/>
                          </a:solidFill>
                        </a:rPr>
                        <a:t>Correlation</a:t>
                      </a:r>
                      <a:endParaRPr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100">
                          <a:solidFill>
                            <a:schemeClr val="dk1"/>
                          </a:solidFill>
                        </a:rPr>
                        <a:t>0.051987</a:t>
                      </a:r>
                      <a:endParaRPr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64625">
                <a:tc>
                  <a:txBody>
                    <a:bodyPr/>
                    <a:lstStyle/>
                    <a:p>
                      <a:pPr indent="0" lvl="0" marL="0" rtl="0" algn="l">
                        <a:lnSpc>
                          <a:spcPct val="115000"/>
                        </a:lnSpc>
                        <a:spcBef>
                          <a:spcPts val="0"/>
                        </a:spcBef>
                        <a:spcAft>
                          <a:spcPts val="1200"/>
                        </a:spcAft>
                        <a:buClr>
                          <a:schemeClr val="dk1"/>
                        </a:buClr>
                        <a:buSzPts val="1100"/>
                        <a:buFont typeface="Arial"/>
                        <a:buNone/>
                      </a:pPr>
                      <a:r>
                        <a:rPr lang="en" sz="1100">
                          <a:solidFill>
                            <a:schemeClr val="dk1"/>
                          </a:solidFill>
                        </a:rPr>
                        <a:t>P-value</a:t>
                      </a:r>
                      <a:endParaRPr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1200"/>
                        </a:spcAft>
                        <a:buClr>
                          <a:schemeClr val="dk1"/>
                        </a:buClr>
                        <a:buSzPts val="1100"/>
                        <a:buFont typeface="Arial"/>
                        <a:buNone/>
                      </a:pPr>
                      <a:r>
                        <a:rPr lang="en" sz="1100">
                          <a:solidFill>
                            <a:schemeClr val="dk1"/>
                          </a:solidFill>
                        </a:rPr>
                        <a:t>0.322610</a:t>
                      </a:r>
                      <a:endParaRPr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138" name="Google Shape;138;p24"/>
          <p:cNvGraphicFramePr/>
          <p:nvPr/>
        </p:nvGraphicFramePr>
        <p:xfrm>
          <a:off x="387900" y="3527575"/>
          <a:ext cx="3000000" cy="3000000"/>
        </p:xfrm>
        <a:graphic>
          <a:graphicData uri="http://schemas.openxmlformats.org/drawingml/2006/table">
            <a:tbl>
              <a:tblPr>
                <a:noFill/>
                <a:tableStyleId>{C5F535E7-50A1-4925-B2FC-3BC693246E2C}</a:tableStyleId>
              </a:tblPr>
              <a:tblGrid>
                <a:gridCol w="883475"/>
                <a:gridCol w="781575"/>
              </a:tblGrid>
              <a:tr h="321425">
                <a:tc>
                  <a:txBody>
                    <a:bodyPr/>
                    <a:lstStyle/>
                    <a:p>
                      <a:pPr indent="0" lvl="0" marL="0" rtl="0" algn="l">
                        <a:spcBef>
                          <a:spcPts val="0"/>
                        </a:spcBef>
                        <a:spcAft>
                          <a:spcPts val="0"/>
                        </a:spcAft>
                        <a:buNone/>
                      </a:pPr>
                      <a:r>
                        <a:rPr lang="en" sz="1100"/>
                        <a:t>Metric</a:t>
                      </a:r>
                      <a:endParaRPr sz="11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1F1F1F"/>
                      </a:solidFill>
                      <a:prstDash val="solid"/>
                      <a:round/>
                      <a:headEnd len="sm" w="sm" type="none"/>
                      <a:tailEnd len="sm" w="sm" type="none"/>
                    </a:lnB>
                  </a:tcPr>
                </a:tc>
                <a:tc>
                  <a:txBody>
                    <a:bodyPr/>
                    <a:lstStyle/>
                    <a:p>
                      <a:pPr indent="0" lvl="0" marL="0" rtl="0" algn="l">
                        <a:spcBef>
                          <a:spcPts val="0"/>
                        </a:spcBef>
                        <a:spcAft>
                          <a:spcPts val="0"/>
                        </a:spcAft>
                        <a:buNone/>
                      </a:pPr>
                      <a:r>
                        <a:rPr lang="en" sz="1100"/>
                        <a:t>Value</a:t>
                      </a:r>
                      <a:endParaRPr sz="11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rgbClr val="1F1F1F"/>
                      </a:solidFill>
                      <a:prstDash val="solid"/>
                      <a:round/>
                      <a:headEnd len="sm" w="sm" type="none"/>
                      <a:tailEnd len="sm" w="sm" type="none"/>
                    </a:lnB>
                  </a:tcPr>
                </a:tc>
              </a:tr>
              <a:tr h="317475">
                <a:tc>
                  <a:txBody>
                    <a:bodyPr/>
                    <a:lstStyle/>
                    <a:p>
                      <a:pPr indent="0" lvl="0" marL="0" rtl="0" algn="l">
                        <a:lnSpc>
                          <a:spcPct val="115000"/>
                        </a:lnSpc>
                        <a:spcBef>
                          <a:spcPts val="0"/>
                        </a:spcBef>
                        <a:spcAft>
                          <a:spcPts val="1200"/>
                        </a:spcAft>
                        <a:buNone/>
                      </a:pPr>
                      <a:r>
                        <a:rPr lang="en" sz="1100">
                          <a:solidFill>
                            <a:schemeClr val="dk1"/>
                          </a:solidFill>
                        </a:rPr>
                        <a:t>Correlation</a:t>
                      </a:r>
                      <a:endParaRPr sz="1100">
                        <a:solidFill>
                          <a:schemeClr val="dk1"/>
                        </a:solidFill>
                      </a:endParaRPr>
                    </a:p>
                  </a:txBody>
                  <a:tcPr marT="91425" marB="91425" marR="91425" marL="91425">
                    <a:lnL cap="flat" cmpd="sng" w="19050">
                      <a:solidFill>
                        <a:srgbClr val="1F1F1F"/>
                      </a:solidFill>
                      <a:prstDash val="solid"/>
                      <a:round/>
                      <a:headEnd len="sm" w="sm" type="none"/>
                      <a:tailEnd len="sm" w="sm" type="none"/>
                    </a:lnL>
                    <a:lnR cap="flat" cmpd="sng" w="19050">
                      <a:solidFill>
                        <a:srgbClr val="1F1F1F"/>
                      </a:solidFill>
                      <a:prstDash val="solid"/>
                      <a:round/>
                      <a:headEnd len="sm" w="sm" type="none"/>
                      <a:tailEnd len="sm" w="sm" type="none"/>
                    </a:lnR>
                    <a:lnT cap="flat" cmpd="sng" w="19050">
                      <a:solidFill>
                        <a:srgbClr val="1F1F1F"/>
                      </a:solidFill>
                      <a:prstDash val="solid"/>
                      <a:round/>
                      <a:headEnd len="sm" w="sm" type="none"/>
                      <a:tailEnd len="sm" w="sm" type="none"/>
                    </a:lnT>
                    <a:lnB cap="flat" cmpd="sng" w="19050">
                      <a:solidFill>
                        <a:srgbClr val="1F1F1F"/>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rPr>
                        <a:t>0.052158</a:t>
                      </a:r>
                      <a:endParaRPr sz="1100">
                        <a:solidFill>
                          <a:schemeClr val="dk1"/>
                        </a:solidFill>
                      </a:endParaRPr>
                    </a:p>
                  </a:txBody>
                  <a:tcPr marT="91425" marB="91425" marR="91425" marL="91425">
                    <a:lnL cap="flat" cmpd="sng" w="19050">
                      <a:solidFill>
                        <a:srgbClr val="1F1F1F"/>
                      </a:solidFill>
                      <a:prstDash val="solid"/>
                      <a:round/>
                      <a:headEnd len="sm" w="sm" type="none"/>
                      <a:tailEnd len="sm" w="sm" type="none"/>
                    </a:lnL>
                    <a:lnR cap="flat" cmpd="sng" w="19050">
                      <a:solidFill>
                        <a:srgbClr val="1F1F1F"/>
                      </a:solidFill>
                      <a:prstDash val="solid"/>
                      <a:round/>
                      <a:headEnd len="sm" w="sm" type="none"/>
                      <a:tailEnd len="sm" w="sm" type="none"/>
                    </a:lnR>
                    <a:lnT cap="flat" cmpd="sng" w="19050">
                      <a:solidFill>
                        <a:srgbClr val="1F1F1F"/>
                      </a:solidFill>
                      <a:prstDash val="solid"/>
                      <a:round/>
                      <a:headEnd len="sm" w="sm" type="none"/>
                      <a:tailEnd len="sm" w="sm" type="none"/>
                    </a:lnT>
                    <a:lnB cap="flat" cmpd="sng" w="19050">
                      <a:solidFill>
                        <a:srgbClr val="1F1F1F"/>
                      </a:solidFill>
                      <a:prstDash val="solid"/>
                      <a:round/>
                      <a:headEnd len="sm" w="sm" type="none"/>
                      <a:tailEnd len="sm" w="sm" type="none"/>
                    </a:lnB>
                  </a:tcPr>
                </a:tc>
              </a:tr>
            </a:tbl>
          </a:graphicData>
        </a:graphic>
      </p:graphicFrame>
      <p:sp>
        <p:nvSpPr>
          <p:cNvPr id="139" name="Google Shape;139;p24"/>
          <p:cNvSpPr txBox="1"/>
          <p:nvPr/>
        </p:nvSpPr>
        <p:spPr>
          <a:xfrm>
            <a:off x="2517375" y="1232300"/>
            <a:ext cx="6219900" cy="3553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500">
                <a:solidFill>
                  <a:schemeClr val="dk1"/>
                </a:solidFill>
              </a:rPr>
              <a:t>Spearman's Correlation Analysis</a:t>
            </a:r>
            <a:r>
              <a:rPr lang="en" sz="1500">
                <a:solidFill>
                  <a:schemeClr val="dk1"/>
                </a:solidFill>
              </a:rPr>
              <a:t>:</a:t>
            </a:r>
            <a:endParaRPr sz="1500">
              <a:solidFill>
                <a:schemeClr val="dk1"/>
              </a:solidFill>
            </a:endParaRPr>
          </a:p>
          <a:p>
            <a:pPr indent="0" lvl="0" marL="0" rtl="0" algn="just">
              <a:lnSpc>
                <a:spcPct val="150000"/>
              </a:lnSpc>
              <a:spcBef>
                <a:spcPts val="1200"/>
              </a:spcBef>
              <a:spcAft>
                <a:spcPts val="0"/>
              </a:spcAft>
              <a:buNone/>
            </a:pPr>
            <a:r>
              <a:rPr b="1" lang="en" sz="1500">
                <a:solidFill>
                  <a:schemeClr val="dk1"/>
                </a:solidFill>
              </a:rPr>
              <a:t>Correlation (0.051 using scipy or 0.052 using Sklearn)</a:t>
            </a:r>
            <a:r>
              <a:rPr lang="en" sz="1500">
                <a:solidFill>
                  <a:schemeClr val="dk1"/>
                </a:solidFill>
              </a:rPr>
              <a:t>: The weak positive correlation suggests that there is a very minor and non-monotonic relationship between theme complexity and argument complexity.</a:t>
            </a:r>
            <a:endParaRPr sz="1500">
              <a:solidFill>
                <a:schemeClr val="dk1"/>
              </a:solidFill>
            </a:endParaRPr>
          </a:p>
          <a:p>
            <a:pPr indent="0" lvl="0" marL="0" rtl="0" algn="just">
              <a:lnSpc>
                <a:spcPct val="150000"/>
              </a:lnSpc>
              <a:spcBef>
                <a:spcPts val="1200"/>
              </a:spcBef>
              <a:spcAft>
                <a:spcPts val="0"/>
              </a:spcAft>
              <a:buNone/>
            </a:pPr>
            <a:r>
              <a:rPr b="1" lang="en" sz="1500">
                <a:solidFill>
                  <a:schemeClr val="dk1"/>
                </a:solidFill>
              </a:rPr>
              <a:t>P-value (0.322)</a:t>
            </a:r>
            <a:r>
              <a:rPr lang="en" sz="1500">
                <a:solidFill>
                  <a:schemeClr val="dk1"/>
                </a:solidFill>
              </a:rPr>
              <a:t>: The p-value is much greater than 0.05, indicating that the observed correlation is not statistically significant. This means there isn’t  strong evidence to support a meaningful monotonic relationship between the theme complexity and argument complexity.</a:t>
            </a:r>
            <a:endParaRPr sz="1500">
              <a:solidFill>
                <a:schemeClr val="dk1"/>
              </a:solidFill>
            </a:endParaRPr>
          </a:p>
          <a:p>
            <a:pPr indent="0" lvl="0" marL="0" rtl="0" algn="l">
              <a:spcBef>
                <a:spcPts val="1200"/>
              </a:spcBef>
              <a:spcAft>
                <a:spcPts val="0"/>
              </a:spcAft>
              <a:buNone/>
            </a:pPr>
            <a:r>
              <a:t/>
            </a:r>
            <a:endParaRPr sz="20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1200"/>
              </a:spcAft>
              <a:buSzPts val="935"/>
              <a:buNone/>
            </a:pPr>
            <a:r>
              <a:rPr lang="en" sz="1929">
                <a:solidFill>
                  <a:schemeClr val="dk1"/>
                </a:solidFill>
              </a:rPr>
              <a:t>Our analysis suggests that there is no substantial relationship between theme complexity and argument complexity in the dataset. The polynomial regression results show that the model does not explain the variability in argument complexity well, and cross-validation results further reinforce this by indicating that the model's performance is poor. The Spearman's correlation results also align with regression findings, thus confirming that any relationship between the variables is weak and not statistically significant. </a:t>
            </a:r>
            <a:endParaRPr sz="1929">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1155" lvl="0" marL="457200" rtl="0" algn="just">
              <a:lnSpc>
                <a:spcPct val="105000"/>
              </a:lnSpc>
              <a:spcBef>
                <a:spcPts val="0"/>
              </a:spcBef>
              <a:spcAft>
                <a:spcPts val="0"/>
              </a:spcAft>
              <a:buClr>
                <a:schemeClr val="dk1"/>
              </a:buClr>
              <a:buSzPts val="1930"/>
              <a:buChar char="●"/>
            </a:pPr>
            <a:r>
              <a:rPr lang="en" sz="1929">
                <a:solidFill>
                  <a:schemeClr val="dk1"/>
                </a:solidFill>
              </a:rPr>
              <a:t>Therefore, it's reasonable to conclude that, theme complexity does not serve as a reliable predictor for argument complexity.</a:t>
            </a:r>
            <a:endParaRPr sz="1929">
              <a:solidFill>
                <a:schemeClr val="dk1"/>
              </a:solidFill>
            </a:endParaRPr>
          </a:p>
          <a:p>
            <a:pPr indent="-351155" lvl="0" marL="457200" rtl="0" algn="just">
              <a:lnSpc>
                <a:spcPct val="105000"/>
              </a:lnSpc>
              <a:spcBef>
                <a:spcPts val="1000"/>
              </a:spcBef>
              <a:spcAft>
                <a:spcPts val="0"/>
              </a:spcAft>
              <a:buClr>
                <a:schemeClr val="dk1"/>
              </a:buClr>
              <a:buSzPts val="1930"/>
              <a:buChar char="●"/>
            </a:pPr>
            <a:r>
              <a:rPr lang="en" sz="1929">
                <a:solidFill>
                  <a:schemeClr val="dk1"/>
                </a:solidFill>
              </a:rPr>
              <a:t>In future, the dataset may require a different approach, such as exploring other predictors or variables that could explain argument complexity; employing more advanced or different modelling techniques, such as feature engineering or machine learning algorithms, to capture more complex relationships; investigating whether a non-linear relationship (other than quadratic) or interactions between variables could be relevant.</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1600">
                <a:solidFill>
                  <a:schemeClr val="dk1"/>
                </a:solidFill>
              </a:rPr>
              <a:t>Data Source: Plato’s Republic</a:t>
            </a:r>
            <a:endParaRPr sz="1600">
              <a:solidFill>
                <a:schemeClr val="dk1"/>
              </a:solidFill>
            </a:endParaRPr>
          </a:p>
          <a:p>
            <a:pPr indent="0" lvl="0" marL="0" rtl="0" algn="l">
              <a:spcBef>
                <a:spcPts val="1200"/>
              </a:spcBef>
              <a:spcAft>
                <a:spcPts val="0"/>
              </a:spcAft>
              <a:buNone/>
            </a:pPr>
            <a:r>
              <a:rPr lang="en">
                <a:solidFill>
                  <a:schemeClr val="dk1"/>
                </a:solidFill>
              </a:rPr>
              <a:t>Plato’s Republic is a foundational work in philosophy from 375 B.C</a:t>
            </a:r>
            <a:endParaRPr>
              <a:solidFill>
                <a:schemeClr val="dk1"/>
              </a:solidFill>
            </a:endParaRPr>
          </a:p>
          <a:p>
            <a:pPr indent="0" lvl="0" marL="0" rtl="0" algn="l">
              <a:spcBef>
                <a:spcPts val="1200"/>
              </a:spcBef>
              <a:spcAft>
                <a:spcPts val="0"/>
              </a:spcAft>
              <a:buNone/>
            </a:pPr>
            <a:r>
              <a:rPr lang="en">
                <a:solidFill>
                  <a:schemeClr val="dk1"/>
                </a:solidFill>
              </a:rPr>
              <a:t>Focuses on the </a:t>
            </a:r>
            <a:r>
              <a:rPr lang="en">
                <a:solidFill>
                  <a:schemeClr val="dk1"/>
                </a:solidFill>
              </a:rPr>
              <a:t>meaning and importance of justice</a:t>
            </a:r>
            <a:endParaRPr>
              <a:solidFill>
                <a:schemeClr val="dk1"/>
              </a:solidFill>
            </a:endParaRPr>
          </a:p>
          <a:p>
            <a:pPr indent="0" lvl="0" marL="0" rtl="0" algn="l">
              <a:spcBef>
                <a:spcPts val="1200"/>
              </a:spcBef>
              <a:spcAft>
                <a:spcPts val="0"/>
              </a:spcAft>
              <a:buNone/>
            </a:pPr>
            <a:r>
              <a:rPr lang="en">
                <a:solidFill>
                  <a:schemeClr val="dk1"/>
                </a:solidFill>
              </a:rPr>
              <a:t>The work follows Socrates who utilizes the Socratic method to explore ideas with his companions</a:t>
            </a:r>
            <a:endParaRPr>
              <a:solidFill>
                <a:schemeClr val="dk1"/>
              </a:solidFill>
            </a:endParaRPr>
          </a:p>
          <a:p>
            <a:pPr indent="0" lvl="0" marL="0" rtl="0" algn="l">
              <a:spcBef>
                <a:spcPts val="1200"/>
              </a:spcBef>
              <a:spcAft>
                <a:spcPts val="0"/>
              </a:spcAft>
              <a:buNone/>
            </a:pPr>
            <a:r>
              <a:rPr lang="en">
                <a:solidFill>
                  <a:schemeClr val="dk1"/>
                </a:solidFill>
              </a:rPr>
              <a:t>Heavy use of allegories such Plato’s Cave and the ideal city-state (Kallipolis)</a:t>
            </a:r>
            <a:endParaRPr>
              <a:solidFill>
                <a:schemeClr val="dk1"/>
              </a:solidFill>
            </a:endParaRPr>
          </a:p>
          <a:p>
            <a:pPr indent="0" lvl="0" marL="0" rtl="0" algn="l">
              <a:spcBef>
                <a:spcPts val="1200"/>
              </a:spcBef>
              <a:spcAft>
                <a:spcPts val="1200"/>
              </a:spcAft>
              <a:buNone/>
            </a:pPr>
            <a:r>
              <a:rPr lang="en">
                <a:solidFill>
                  <a:schemeClr val="dk1"/>
                </a:solidFill>
              </a:rPr>
              <a:t>Public domain translation (Jowett)</a:t>
            </a:r>
            <a:endParaRPr>
              <a:solidFill>
                <a:schemeClr val="dk1"/>
              </a:solidFill>
            </a:endParaRPr>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1600">
                <a:solidFill>
                  <a:schemeClr val="dk1"/>
                </a:solidFill>
              </a:rPr>
              <a:t>Objectives</a:t>
            </a:r>
            <a:endParaRPr sz="1600">
              <a:solidFill>
                <a:schemeClr val="dk1"/>
              </a:solidFill>
            </a:endParaRPr>
          </a:p>
          <a:p>
            <a:pPr indent="0" lvl="0" marL="0" rtl="0" algn="l">
              <a:spcBef>
                <a:spcPts val="1200"/>
              </a:spcBef>
              <a:spcAft>
                <a:spcPts val="0"/>
              </a:spcAft>
              <a:buNone/>
            </a:pPr>
            <a:r>
              <a:rPr lang="en">
                <a:solidFill>
                  <a:schemeClr val="dk1"/>
                </a:solidFill>
              </a:rPr>
              <a:t>Latent Dirichlet Allocation (LDA) to extract themes from the text</a:t>
            </a:r>
            <a:endParaRPr>
              <a:solidFill>
                <a:schemeClr val="dk1"/>
              </a:solidFill>
            </a:endParaRPr>
          </a:p>
          <a:p>
            <a:pPr indent="0" lvl="0" marL="0" rtl="0" algn="l">
              <a:spcBef>
                <a:spcPts val="1200"/>
              </a:spcBef>
              <a:spcAft>
                <a:spcPts val="0"/>
              </a:spcAft>
              <a:buNone/>
            </a:pPr>
            <a:r>
              <a:rPr lang="en">
                <a:solidFill>
                  <a:schemeClr val="dk1"/>
                </a:solidFill>
              </a:rPr>
              <a:t>Calculate the complexity of the themes in each section of the text</a:t>
            </a:r>
            <a:endParaRPr>
              <a:solidFill>
                <a:schemeClr val="dk1"/>
              </a:solidFill>
            </a:endParaRPr>
          </a:p>
          <a:p>
            <a:pPr indent="0" lvl="0" marL="0" rtl="0" algn="l">
              <a:spcBef>
                <a:spcPts val="1200"/>
              </a:spcBef>
              <a:spcAft>
                <a:spcPts val="0"/>
              </a:spcAft>
              <a:buNone/>
            </a:pPr>
            <a:r>
              <a:rPr lang="en">
                <a:solidFill>
                  <a:schemeClr val="dk1"/>
                </a:solidFill>
              </a:rPr>
              <a:t>Extract arguments from the text using argumentative markers</a:t>
            </a:r>
            <a:endParaRPr>
              <a:solidFill>
                <a:schemeClr val="dk1"/>
              </a:solidFill>
            </a:endParaRPr>
          </a:p>
          <a:p>
            <a:pPr indent="0" lvl="0" marL="0" rtl="0" algn="l">
              <a:spcBef>
                <a:spcPts val="1200"/>
              </a:spcBef>
              <a:spcAft>
                <a:spcPts val="0"/>
              </a:spcAft>
              <a:buNone/>
            </a:pPr>
            <a:r>
              <a:rPr lang="en">
                <a:solidFill>
                  <a:schemeClr val="dk1"/>
                </a:solidFill>
              </a:rPr>
              <a:t>Calculate the complexity of the arguments in each section of the text</a:t>
            </a:r>
            <a:endParaRPr>
              <a:solidFill>
                <a:schemeClr val="dk1"/>
              </a:solidFill>
            </a:endParaRPr>
          </a:p>
          <a:p>
            <a:pPr indent="0" lvl="0" marL="0" rtl="0" algn="l">
              <a:spcBef>
                <a:spcPts val="1200"/>
              </a:spcBef>
              <a:spcAft>
                <a:spcPts val="1200"/>
              </a:spcAft>
              <a:buNone/>
            </a:pPr>
            <a:r>
              <a:rPr lang="en">
                <a:solidFill>
                  <a:schemeClr val="dk1"/>
                </a:solidFill>
              </a:rPr>
              <a:t>Examine the relationship between theme and </a:t>
            </a:r>
            <a:r>
              <a:rPr lang="en">
                <a:solidFill>
                  <a:schemeClr val="dk1"/>
                </a:solidFill>
              </a:rPr>
              <a:t>argument</a:t>
            </a:r>
            <a:r>
              <a:rPr lang="en">
                <a:solidFill>
                  <a:schemeClr val="dk1"/>
                </a:solidFill>
              </a:rPr>
              <a:t> complexity</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68" name="Google Shape;68;p15"/>
          <p:cNvSpPr txBox="1"/>
          <p:nvPr/>
        </p:nvSpPr>
        <p:spPr>
          <a:xfrm>
            <a:off x="412075" y="1128275"/>
            <a:ext cx="3747900" cy="3424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Extract text in range</a:t>
            </a:r>
            <a:endParaRPr sz="1800">
              <a:solidFill>
                <a:schemeClr val="dk1"/>
              </a:solidFill>
            </a:endParaRPr>
          </a:p>
          <a:p>
            <a:pPr indent="0" lvl="0" marL="0" rtl="0" algn="ctr">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500">
                <a:solidFill>
                  <a:schemeClr val="dk1"/>
                </a:solidFill>
              </a:rPr>
              <a:t>Extracts text between a start and end phrase using find and slicing.</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Helps isolate specific portions of text.</a:t>
            </a:r>
            <a:endParaRPr sz="1500">
              <a:solidFill>
                <a:schemeClr val="dk1"/>
              </a:solidFill>
            </a:endParaRPr>
          </a:p>
          <a:p>
            <a:pPr indent="0" lvl="0" marL="457200" rtl="0" algn="l">
              <a:spcBef>
                <a:spcPts val="0"/>
              </a:spcBef>
              <a:spcAft>
                <a:spcPts val="0"/>
              </a:spcAft>
              <a:buNone/>
            </a:pPr>
            <a:r>
              <a:t/>
            </a:r>
            <a:endParaRPr sz="1800">
              <a:solidFill>
                <a:schemeClr val="dk1"/>
              </a:solidFill>
            </a:endParaRPr>
          </a:p>
        </p:txBody>
      </p:sp>
      <p:sp>
        <p:nvSpPr>
          <p:cNvPr id="69" name="Google Shape;69;p15"/>
          <p:cNvSpPr txBox="1"/>
          <p:nvPr/>
        </p:nvSpPr>
        <p:spPr>
          <a:xfrm>
            <a:off x="4572000" y="1128275"/>
            <a:ext cx="3747900" cy="3424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Preprocess by books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Splits text into books using patterns like "BOOK I", "BOOK II".</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Processes each book by:</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Tokenization:</a:t>
            </a:r>
            <a:r>
              <a:rPr lang="en">
                <a:solidFill>
                  <a:schemeClr val="dk1"/>
                </a:solidFill>
              </a:rPr>
              <a:t> Splits content into individual words.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Chunking:</a:t>
            </a:r>
            <a:r>
              <a:rPr lang="en">
                <a:solidFill>
                  <a:schemeClr val="dk1"/>
                </a:solidFill>
              </a:rPr>
              <a:t> Divides text into chunks of chunk_size words.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Stopword Removal:</a:t>
            </a:r>
            <a:r>
              <a:rPr lang="en">
                <a:solidFill>
                  <a:schemeClr val="dk1"/>
                </a:solidFill>
              </a:rPr>
              <a:t> Filters common words (e.g., "yes", "said") and punctuation.</a:t>
            </a:r>
            <a:endParaRPr>
              <a:solidFill>
                <a:schemeClr val="dk1"/>
              </a:solidFill>
            </a:endParaRPr>
          </a:p>
          <a:p>
            <a:pPr indent="0" lvl="0" marL="0" rtl="0" algn="l">
              <a:spcBef>
                <a:spcPts val="0"/>
              </a:spcBef>
              <a:spcAft>
                <a:spcPts val="0"/>
              </a:spcAft>
              <a:buNone/>
            </a:pPr>
            <a:r>
              <a:t/>
            </a:r>
            <a:endParaRPr>
              <a:solidFill>
                <a:schemeClr val="dk1"/>
              </a:solidFill>
            </a:endParaRPr>
          </a:p>
        </p:txBody>
      </p:sp>
      <p:cxnSp>
        <p:nvCxnSpPr>
          <p:cNvPr id="70" name="Google Shape;70;p15"/>
          <p:cNvCxnSpPr/>
          <p:nvPr/>
        </p:nvCxnSpPr>
        <p:spPr>
          <a:xfrm>
            <a:off x="4267850" y="1344125"/>
            <a:ext cx="0" cy="3267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 Themes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LDA is a Bayesian network used to discover topics in large body of text (corpus)</a:t>
            </a:r>
            <a:endParaRPr>
              <a:solidFill>
                <a:schemeClr val="dk1"/>
              </a:solidFill>
            </a:endParaRPr>
          </a:p>
          <a:p>
            <a:pPr indent="0" lvl="0" marL="0" rtl="0" algn="l">
              <a:spcBef>
                <a:spcPts val="1200"/>
              </a:spcBef>
              <a:spcAft>
                <a:spcPts val="0"/>
              </a:spcAft>
              <a:buNone/>
            </a:pPr>
            <a:r>
              <a:rPr lang="en">
                <a:solidFill>
                  <a:schemeClr val="dk1"/>
                </a:solidFill>
              </a:rPr>
              <a:t>Split text into chunks of about 350 words</a:t>
            </a:r>
            <a:endParaRPr>
              <a:solidFill>
                <a:schemeClr val="dk1"/>
              </a:solidFill>
            </a:endParaRPr>
          </a:p>
          <a:p>
            <a:pPr indent="0" lvl="0" marL="0" rtl="0" algn="l">
              <a:spcBef>
                <a:spcPts val="1200"/>
              </a:spcBef>
              <a:spcAft>
                <a:spcPts val="0"/>
              </a:spcAft>
              <a:buNone/>
            </a:pPr>
            <a:r>
              <a:rPr lang="en">
                <a:solidFill>
                  <a:schemeClr val="dk1"/>
                </a:solidFill>
              </a:rPr>
              <a:t>Convert chunks of text into numerical representations</a:t>
            </a:r>
            <a:endParaRPr>
              <a:solidFill>
                <a:schemeClr val="dk1"/>
              </a:solidFill>
            </a:endParaRPr>
          </a:p>
          <a:p>
            <a:pPr indent="0" lvl="0" marL="0" rtl="0" algn="l">
              <a:spcBef>
                <a:spcPts val="1200"/>
              </a:spcBef>
              <a:spcAft>
                <a:spcPts val="0"/>
              </a:spcAft>
              <a:buNone/>
            </a:pPr>
            <a:r>
              <a:rPr lang="en">
                <a:solidFill>
                  <a:schemeClr val="dk1"/>
                </a:solidFill>
              </a:rPr>
              <a:t>Extract human-readable themes from the chunks</a:t>
            </a:r>
            <a:endParaRPr>
              <a:solidFill>
                <a:schemeClr val="dk1"/>
              </a:solidFill>
            </a:endParaRPr>
          </a:p>
          <a:p>
            <a:pPr indent="0" lvl="0" marL="0" rtl="0" algn="l">
              <a:spcBef>
                <a:spcPts val="1200"/>
              </a:spcBef>
              <a:spcAft>
                <a:spcPts val="0"/>
              </a:spcAft>
              <a:buNone/>
            </a:pPr>
            <a:r>
              <a:rPr lang="en">
                <a:solidFill>
                  <a:schemeClr val="dk1"/>
                </a:solidFill>
              </a:rPr>
              <a:t>Assign </a:t>
            </a:r>
            <a:r>
              <a:rPr lang="en">
                <a:solidFill>
                  <a:schemeClr val="dk1"/>
                </a:solidFill>
              </a:rPr>
              <a:t>strengths</a:t>
            </a:r>
            <a:r>
              <a:rPr lang="en">
                <a:solidFill>
                  <a:schemeClr val="dk1"/>
                </a:solidFill>
              </a:rPr>
              <a:t> of themes to each chunk</a:t>
            </a:r>
            <a:endParaRPr>
              <a:solidFill>
                <a:schemeClr val="dk1"/>
              </a:solidFill>
            </a:endParaRPr>
          </a:p>
          <a:p>
            <a:pPr indent="0" lvl="0" marL="0" rtl="0" algn="l">
              <a:spcBef>
                <a:spcPts val="1200"/>
              </a:spcBef>
              <a:spcAft>
                <a:spcPts val="0"/>
              </a:spcAft>
              <a:buNone/>
            </a:pPr>
            <a:r>
              <a:rPr lang="en">
                <a:solidFill>
                  <a:schemeClr val="dk1"/>
                </a:solidFill>
              </a:rPr>
              <a:t>Cross-Validation was used to find the best hyperparameters for LDA</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Theme Complexity</a:t>
            </a:r>
            <a:endParaRPr/>
          </a:p>
        </p:txBody>
      </p:sp>
      <p:sp>
        <p:nvSpPr>
          <p:cNvPr id="82" name="Google Shape;82;p17"/>
          <p:cNvSpPr txBox="1"/>
          <p:nvPr>
            <p:ph idx="1" type="body"/>
          </p:nvPr>
        </p:nvSpPr>
        <p:spPr>
          <a:xfrm>
            <a:off x="311700" y="1152475"/>
            <a:ext cx="8520600" cy="835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488">
                <a:solidFill>
                  <a:schemeClr val="dk1"/>
                </a:solidFill>
              </a:rPr>
              <a:t>Measure the thematic complexity of each chunk.</a:t>
            </a:r>
            <a:endParaRPr b="1" sz="6488">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3" name="Google Shape;83;p17"/>
          <p:cNvSpPr txBox="1"/>
          <p:nvPr/>
        </p:nvSpPr>
        <p:spPr>
          <a:xfrm>
            <a:off x="311700" y="1609000"/>
            <a:ext cx="4358400" cy="29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rPr>
              <a:t>Key Metrics</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Weighted Contribution:</a:t>
            </a:r>
            <a:endParaRPr b="1"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Total complexity contribution of each theme</a:t>
            </a:r>
            <a:endParaRPr b="1"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rPr>
              <a:t>Diversity</a:t>
            </a:r>
            <a:r>
              <a:rPr b="1" lang="en" sz="1200">
                <a:solidFill>
                  <a:schemeClr val="dk1"/>
                </a:solidFill>
              </a:rPr>
              <a:t>:</a:t>
            </a:r>
            <a:endParaRPr b="1"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rPr>
              <a:t>Number of unique themes in the chunk</a:t>
            </a:r>
            <a:endParaRPr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rPr>
              <a:t>Entropy:</a:t>
            </a:r>
            <a:endParaRPr b="1"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rPr>
              <a:t>Distribution of themes in the chunk</a:t>
            </a:r>
            <a:endParaRPr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rPr>
              <a:t>Uniform distribution means higher value</a:t>
            </a:r>
            <a:endParaRPr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b="1"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b="1" sz="900">
              <a:solidFill>
                <a:schemeClr val="dk1"/>
              </a:solidFill>
            </a:endParaRPr>
          </a:p>
          <a:p>
            <a:pPr indent="0" lvl="0" marL="0" rtl="0" algn="l">
              <a:lnSpc>
                <a:spcPct val="100000"/>
              </a:lnSpc>
              <a:spcBef>
                <a:spcPts val="1200"/>
              </a:spcBef>
              <a:spcAft>
                <a:spcPts val="0"/>
              </a:spcAft>
              <a:buNone/>
            </a:pPr>
            <a:r>
              <a:t/>
            </a:r>
            <a:endParaRPr b="1" sz="900">
              <a:solidFill>
                <a:schemeClr val="dk1"/>
              </a:solidFill>
            </a:endParaRPr>
          </a:p>
          <a:p>
            <a:pPr indent="0" lvl="0" marL="0" rtl="0" algn="l">
              <a:lnSpc>
                <a:spcPct val="100000"/>
              </a:lnSpc>
              <a:spcBef>
                <a:spcPts val="1200"/>
              </a:spcBef>
              <a:spcAft>
                <a:spcPts val="0"/>
              </a:spcAft>
              <a:buNone/>
            </a:pPr>
            <a:r>
              <a:t/>
            </a:r>
            <a:endParaRPr b="1" sz="1300">
              <a:solidFill>
                <a:schemeClr val="dk1"/>
              </a:solidFill>
            </a:endParaRPr>
          </a:p>
          <a:p>
            <a:pPr indent="0" lvl="0" marL="0" rtl="0" algn="l">
              <a:lnSpc>
                <a:spcPct val="100000"/>
              </a:lnSpc>
              <a:spcBef>
                <a:spcPts val="1200"/>
              </a:spcBef>
              <a:spcAft>
                <a:spcPts val="0"/>
              </a:spcAft>
              <a:buNone/>
            </a:pPr>
            <a:r>
              <a:t/>
            </a:r>
            <a:endParaRPr sz="1300">
              <a:solidFill>
                <a:schemeClr val="dk1"/>
              </a:solidFill>
            </a:endParaRPr>
          </a:p>
          <a:p>
            <a:pPr indent="0" lvl="0" marL="0" rtl="0" algn="l">
              <a:lnSpc>
                <a:spcPct val="100000"/>
              </a:lnSpc>
              <a:spcBef>
                <a:spcPts val="1200"/>
              </a:spcBef>
              <a:spcAft>
                <a:spcPts val="1200"/>
              </a:spcAft>
              <a:buNone/>
            </a:pPr>
            <a:r>
              <a:t/>
            </a:r>
            <a:endParaRPr sz="1300">
              <a:solidFill>
                <a:schemeClr val="dk1"/>
              </a:solidFill>
            </a:endParaRPr>
          </a:p>
        </p:txBody>
      </p:sp>
      <p:cxnSp>
        <p:nvCxnSpPr>
          <p:cNvPr id="84" name="Google Shape;84;p17"/>
          <p:cNvCxnSpPr/>
          <p:nvPr/>
        </p:nvCxnSpPr>
        <p:spPr>
          <a:xfrm flipH="1">
            <a:off x="3963525" y="1687525"/>
            <a:ext cx="19800" cy="2977800"/>
          </a:xfrm>
          <a:prstGeom prst="straightConnector1">
            <a:avLst/>
          </a:prstGeom>
          <a:noFill/>
          <a:ln cap="flat" cmpd="sng" w="9525">
            <a:solidFill>
              <a:schemeClr val="dk2"/>
            </a:solidFill>
            <a:prstDash val="solid"/>
            <a:round/>
            <a:headEnd len="med" w="med" type="none"/>
            <a:tailEnd len="med" w="med" type="none"/>
          </a:ln>
        </p:spPr>
      </p:cxnSp>
      <p:sp>
        <p:nvSpPr>
          <p:cNvPr id="85" name="Google Shape;85;p17"/>
          <p:cNvSpPr txBox="1"/>
          <p:nvPr/>
        </p:nvSpPr>
        <p:spPr>
          <a:xfrm>
            <a:off x="4037300" y="1609000"/>
            <a:ext cx="3443700" cy="2923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200">
                <a:solidFill>
                  <a:schemeClr val="dk1"/>
                </a:solidFill>
              </a:rPr>
              <a:t>Normalization</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Z-Score Scaling:</a:t>
            </a:r>
            <a:endParaRPr b="1"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Standardizes individual complexity values</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Min-Max Scaling:</a:t>
            </a:r>
            <a:endParaRPr b="1" sz="1200">
              <a:solidFill>
                <a:schemeClr val="dk1"/>
              </a:solidFill>
            </a:endParaRPr>
          </a:p>
          <a:p>
            <a:pPr indent="0" lvl="0" marL="0" rtl="0" algn="l">
              <a:spcBef>
                <a:spcPts val="1200"/>
              </a:spcBef>
              <a:spcAft>
                <a:spcPts val="0"/>
              </a:spcAft>
              <a:buNone/>
            </a:pPr>
            <a:r>
              <a:rPr lang="en" sz="1200">
                <a:solidFill>
                  <a:schemeClr val="dk1"/>
                </a:solidFill>
              </a:rPr>
              <a:t>Standardizes composite complexity to a 0–1 range for comparison.</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Composite Complexity Calculation</a:t>
            </a:r>
            <a:endParaRPr b="1"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6</a:t>
            </a:r>
            <a:r>
              <a:rPr lang="en" sz="1200">
                <a:solidFill>
                  <a:schemeClr val="dk1"/>
                </a:solidFill>
              </a:rPr>
              <a:t>0%: Weighted Contribution</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20%: Diversity</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20%: Entropy</a:t>
            </a:r>
            <a:endParaRPr sz="1200">
              <a:solidFill>
                <a:schemeClr val="dk1"/>
              </a:solidFill>
            </a:endParaRPr>
          </a:p>
          <a:p>
            <a:pPr indent="0" lvl="0" marL="0" rtl="0" algn="l">
              <a:lnSpc>
                <a:spcPct val="100000"/>
              </a:lnSpc>
              <a:spcBef>
                <a:spcPts val="1200"/>
              </a:spcBef>
              <a:spcAft>
                <a:spcPts val="1200"/>
              </a:spcAft>
              <a:buNone/>
            </a:pPr>
            <a:r>
              <a:t/>
            </a:r>
            <a:endParaRPr b="1" sz="1100">
              <a:solidFill>
                <a:schemeClr val="dk1"/>
              </a:solidFill>
            </a:endParaRPr>
          </a:p>
        </p:txBody>
      </p:sp>
      <p:cxnSp>
        <p:nvCxnSpPr>
          <p:cNvPr id="86" name="Google Shape;86;p17"/>
          <p:cNvCxnSpPr/>
          <p:nvPr/>
        </p:nvCxnSpPr>
        <p:spPr>
          <a:xfrm>
            <a:off x="4125638" y="3521125"/>
            <a:ext cx="3070800" cy="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17"/>
          <p:cNvCxnSpPr/>
          <p:nvPr/>
        </p:nvCxnSpPr>
        <p:spPr>
          <a:xfrm>
            <a:off x="7338750" y="1778275"/>
            <a:ext cx="0" cy="2796300"/>
          </a:xfrm>
          <a:prstGeom prst="straightConnector1">
            <a:avLst/>
          </a:prstGeom>
          <a:noFill/>
          <a:ln cap="flat" cmpd="sng" w="9525">
            <a:solidFill>
              <a:schemeClr val="dk2"/>
            </a:solidFill>
            <a:prstDash val="solid"/>
            <a:round/>
            <a:headEnd len="med" w="med" type="none"/>
            <a:tailEnd len="med" w="med" type="none"/>
          </a:ln>
        </p:spPr>
      </p:cxnSp>
      <p:sp>
        <p:nvSpPr>
          <p:cNvPr id="88" name="Google Shape;88;p17"/>
          <p:cNvSpPr txBox="1"/>
          <p:nvPr/>
        </p:nvSpPr>
        <p:spPr>
          <a:xfrm>
            <a:off x="7481000" y="1609000"/>
            <a:ext cx="1662900" cy="29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Output</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Book/Chunk: </a:t>
            </a:r>
            <a:endParaRPr b="1" sz="1200">
              <a:solidFill>
                <a:schemeClr val="dk1"/>
              </a:solidFill>
            </a:endParaRPr>
          </a:p>
          <a:p>
            <a:pPr indent="0" lvl="0" marL="0" rtl="0" algn="l">
              <a:spcBef>
                <a:spcPts val="0"/>
              </a:spcBef>
              <a:spcAft>
                <a:spcPts val="0"/>
              </a:spcAft>
              <a:buNone/>
            </a:pPr>
            <a:r>
              <a:rPr lang="en" sz="1200">
                <a:solidFill>
                  <a:schemeClr val="dk1"/>
                </a:solidFill>
              </a:rPr>
              <a:t>Source location of the argument.</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 sz="1200">
                <a:solidFill>
                  <a:schemeClr val="dk1"/>
                </a:solidFill>
              </a:rPr>
              <a:t>Complexity Scores: </a:t>
            </a:r>
            <a:r>
              <a:rPr lang="en" sz="1200">
                <a:solidFill>
                  <a:schemeClr val="dk1"/>
                </a:solidFill>
              </a:rPr>
              <a:t>Raw and normalized values for each metric.</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 sz="1200">
                <a:solidFill>
                  <a:schemeClr val="dk1"/>
                </a:solidFill>
              </a:rPr>
              <a:t>Theme</a:t>
            </a:r>
            <a:r>
              <a:rPr b="1" lang="en" sz="1200">
                <a:solidFill>
                  <a:schemeClr val="dk1"/>
                </a:solidFill>
              </a:rPr>
              <a:t> Complexity:</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Final composite score.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152400" y="152400"/>
            <a:ext cx="8150137" cy="4991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Argument Extraction</a:t>
            </a:r>
            <a:endParaRPr/>
          </a:p>
        </p:txBody>
      </p:sp>
      <p:sp>
        <p:nvSpPr>
          <p:cNvPr id="99" name="Google Shape;99;p19"/>
          <p:cNvSpPr txBox="1"/>
          <p:nvPr>
            <p:ph idx="1" type="body"/>
          </p:nvPr>
        </p:nvSpPr>
        <p:spPr>
          <a:xfrm>
            <a:off x="311700" y="1152475"/>
            <a:ext cx="8520600" cy="835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488">
                <a:solidFill>
                  <a:schemeClr val="dk1"/>
                </a:solidFill>
              </a:rPr>
              <a:t>Extract logical arguments from text data using markers (e.g., "therefore," "if...then").</a:t>
            </a:r>
            <a:endParaRPr b="1" sz="6488">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0" name="Google Shape;100;p19"/>
          <p:cNvSpPr txBox="1"/>
          <p:nvPr/>
        </p:nvSpPr>
        <p:spPr>
          <a:xfrm>
            <a:off x="311700" y="1716950"/>
            <a:ext cx="7684500" cy="29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Key Steps</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b="1" lang="en" sz="1500">
                <a:solidFill>
                  <a:schemeClr val="dk1"/>
                </a:solidFill>
              </a:rPr>
              <a:t>Text Isolation:</a:t>
            </a:r>
            <a:endParaRPr b="1"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Extracts relevant text between start_phrase and end_phrase.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b="1" lang="en" sz="1500">
                <a:solidFill>
                  <a:schemeClr val="dk1"/>
                </a:solidFill>
              </a:rPr>
              <a:t>Preprocessing:</a:t>
            </a:r>
            <a:endParaRPr b="1" sz="1500">
              <a:solidFill>
                <a:schemeClr val="dk1"/>
              </a:solidFill>
            </a:endParaRPr>
          </a:p>
          <a:p>
            <a:pPr indent="0" lvl="0" marL="0" rtl="0" algn="l">
              <a:spcBef>
                <a:spcPts val="0"/>
              </a:spcBef>
              <a:spcAft>
                <a:spcPts val="0"/>
              </a:spcAft>
              <a:buNone/>
            </a:pPr>
            <a:r>
              <a:rPr lang="en" sz="1500">
                <a:solidFill>
                  <a:schemeClr val="dk1"/>
                </a:solidFill>
              </a:rPr>
              <a:t>Splits text into books and chunks using preprocess_by_books.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b="1" lang="en" sz="1500">
                <a:solidFill>
                  <a:schemeClr val="dk1"/>
                </a:solidFill>
              </a:rPr>
              <a:t>Argument Detection:</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Identifies sentences containing logical markers (e.g., "hence," "because").</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sp>
        <p:nvSpPr>
          <p:cNvPr id="101" name="Google Shape;101;p19"/>
          <p:cNvSpPr txBox="1"/>
          <p:nvPr/>
        </p:nvSpPr>
        <p:spPr>
          <a:xfrm>
            <a:off x="6887425" y="1815075"/>
            <a:ext cx="2109600" cy="25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Output</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Book:</a:t>
            </a:r>
            <a:r>
              <a:rPr lang="en">
                <a:solidFill>
                  <a:schemeClr val="dk1"/>
                </a:solidFill>
              </a:rPr>
              <a:t> The source book of the argument.</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Chunk:</a:t>
            </a:r>
            <a:r>
              <a:rPr lang="en">
                <a:solidFill>
                  <a:schemeClr val="dk1"/>
                </a:solidFill>
              </a:rPr>
              <a:t> Location in text.</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Argument:</a:t>
            </a:r>
            <a:r>
              <a:rPr lang="en">
                <a:solidFill>
                  <a:schemeClr val="dk1"/>
                </a:solidFill>
              </a:rPr>
              <a:t> Logical sentence detected.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cxnSp>
        <p:nvCxnSpPr>
          <p:cNvPr id="102" name="Google Shape;102;p19"/>
          <p:cNvCxnSpPr/>
          <p:nvPr/>
        </p:nvCxnSpPr>
        <p:spPr>
          <a:xfrm>
            <a:off x="6789325" y="2001475"/>
            <a:ext cx="0" cy="2089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Argument Complexity</a:t>
            </a:r>
            <a:endParaRPr/>
          </a:p>
        </p:txBody>
      </p:sp>
      <p:sp>
        <p:nvSpPr>
          <p:cNvPr id="108" name="Google Shape;108;p20"/>
          <p:cNvSpPr txBox="1"/>
          <p:nvPr>
            <p:ph idx="1" type="body"/>
          </p:nvPr>
        </p:nvSpPr>
        <p:spPr>
          <a:xfrm>
            <a:off x="311700" y="1152475"/>
            <a:ext cx="8520600" cy="835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488">
                <a:solidFill>
                  <a:schemeClr val="dk1"/>
                </a:solidFill>
              </a:rPr>
              <a:t>Measure the complexity of logical arguments using multiple metrics and weights.</a:t>
            </a:r>
            <a:endParaRPr b="1" sz="6488">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9" name="Google Shape;109;p20"/>
          <p:cNvSpPr txBox="1"/>
          <p:nvPr/>
        </p:nvSpPr>
        <p:spPr>
          <a:xfrm>
            <a:off x="311700" y="1609000"/>
            <a:ext cx="4358400" cy="292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rPr>
              <a:t>Key Metrics</a:t>
            </a:r>
            <a:endParaRPr b="1"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rPr>
              <a:t>Number of Keywords:</a:t>
            </a:r>
            <a:endParaRPr b="1"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rPr>
              <a:t>Count of logical markers (e.g., "because," "if...then").</a:t>
            </a:r>
            <a:endParaRPr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rPr>
              <a:t>Word Count:</a:t>
            </a:r>
            <a:endParaRPr b="1"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rPr>
              <a:t>Total number of words in the argument.</a:t>
            </a:r>
            <a:endParaRPr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rPr>
              <a:t>Average Word Length:</a:t>
            </a:r>
            <a:endParaRPr b="1"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rPr>
              <a:t>Mean character count per word.</a:t>
            </a:r>
            <a:endParaRPr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rPr>
              <a:t>Argument Type:</a:t>
            </a:r>
            <a:endParaRPr b="1"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200">
                <a:solidFill>
                  <a:schemeClr val="dk1"/>
                </a:solidFill>
              </a:rPr>
              <a:t>Classifies arguments as "conditional" or "general."</a:t>
            </a:r>
            <a:endParaRPr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b="1" sz="900">
              <a:solidFill>
                <a:schemeClr val="dk1"/>
              </a:solidFill>
            </a:endParaRPr>
          </a:p>
          <a:p>
            <a:pPr indent="0" lvl="0" marL="0" rtl="0" algn="l">
              <a:lnSpc>
                <a:spcPct val="100000"/>
              </a:lnSpc>
              <a:spcBef>
                <a:spcPts val="1200"/>
              </a:spcBef>
              <a:spcAft>
                <a:spcPts val="0"/>
              </a:spcAft>
              <a:buNone/>
            </a:pPr>
            <a:r>
              <a:t/>
            </a:r>
            <a:endParaRPr b="1" sz="900">
              <a:solidFill>
                <a:schemeClr val="dk1"/>
              </a:solidFill>
            </a:endParaRPr>
          </a:p>
          <a:p>
            <a:pPr indent="0" lvl="0" marL="0" rtl="0" algn="l">
              <a:lnSpc>
                <a:spcPct val="100000"/>
              </a:lnSpc>
              <a:spcBef>
                <a:spcPts val="1200"/>
              </a:spcBef>
              <a:spcAft>
                <a:spcPts val="0"/>
              </a:spcAft>
              <a:buNone/>
            </a:pPr>
            <a:r>
              <a:t/>
            </a:r>
            <a:endParaRPr b="1" sz="1300">
              <a:solidFill>
                <a:schemeClr val="dk1"/>
              </a:solidFill>
            </a:endParaRPr>
          </a:p>
          <a:p>
            <a:pPr indent="0" lvl="0" marL="0" rtl="0" algn="l">
              <a:lnSpc>
                <a:spcPct val="100000"/>
              </a:lnSpc>
              <a:spcBef>
                <a:spcPts val="1200"/>
              </a:spcBef>
              <a:spcAft>
                <a:spcPts val="0"/>
              </a:spcAft>
              <a:buNone/>
            </a:pPr>
            <a:r>
              <a:t/>
            </a:r>
            <a:endParaRPr sz="1300">
              <a:solidFill>
                <a:schemeClr val="dk1"/>
              </a:solidFill>
            </a:endParaRPr>
          </a:p>
          <a:p>
            <a:pPr indent="0" lvl="0" marL="0" rtl="0" algn="l">
              <a:lnSpc>
                <a:spcPct val="100000"/>
              </a:lnSpc>
              <a:spcBef>
                <a:spcPts val="1200"/>
              </a:spcBef>
              <a:spcAft>
                <a:spcPts val="1200"/>
              </a:spcAft>
              <a:buNone/>
            </a:pPr>
            <a:r>
              <a:t/>
            </a:r>
            <a:endParaRPr sz="1300">
              <a:solidFill>
                <a:schemeClr val="dk1"/>
              </a:solidFill>
            </a:endParaRPr>
          </a:p>
        </p:txBody>
      </p:sp>
      <p:cxnSp>
        <p:nvCxnSpPr>
          <p:cNvPr id="110" name="Google Shape;110;p20"/>
          <p:cNvCxnSpPr/>
          <p:nvPr/>
        </p:nvCxnSpPr>
        <p:spPr>
          <a:xfrm flipH="1">
            <a:off x="3963525" y="1687525"/>
            <a:ext cx="19800" cy="2977800"/>
          </a:xfrm>
          <a:prstGeom prst="straightConnector1">
            <a:avLst/>
          </a:prstGeom>
          <a:noFill/>
          <a:ln cap="flat" cmpd="sng" w="9525">
            <a:solidFill>
              <a:schemeClr val="dk2"/>
            </a:solidFill>
            <a:prstDash val="solid"/>
            <a:round/>
            <a:headEnd len="med" w="med" type="none"/>
            <a:tailEnd len="med" w="med" type="none"/>
          </a:ln>
        </p:spPr>
      </p:cxnSp>
      <p:sp>
        <p:nvSpPr>
          <p:cNvPr id="111" name="Google Shape;111;p20"/>
          <p:cNvSpPr txBox="1"/>
          <p:nvPr/>
        </p:nvSpPr>
        <p:spPr>
          <a:xfrm>
            <a:off x="4037300" y="1609000"/>
            <a:ext cx="3443700" cy="2923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200">
                <a:solidFill>
                  <a:schemeClr val="dk1"/>
                </a:solidFill>
              </a:rPr>
              <a:t>Normalization</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Min-Max Scaling:</a:t>
            </a:r>
            <a:endParaRPr b="1" sz="1200">
              <a:solidFill>
                <a:schemeClr val="dk1"/>
              </a:solidFill>
            </a:endParaRPr>
          </a:p>
          <a:p>
            <a:pPr indent="0" lvl="0" marL="0" rtl="0" algn="l">
              <a:spcBef>
                <a:spcPts val="1200"/>
              </a:spcBef>
              <a:spcAft>
                <a:spcPts val="0"/>
              </a:spcAft>
              <a:buNone/>
            </a:pPr>
            <a:r>
              <a:rPr lang="en" sz="1200">
                <a:solidFill>
                  <a:schemeClr val="dk1"/>
                </a:solidFill>
              </a:rPr>
              <a:t>Standardizes metrics to a 0–1 range for comparison.</a:t>
            </a:r>
            <a:endParaRPr sz="1200">
              <a:solidFill>
                <a:schemeClr val="dk1"/>
              </a:solidFill>
            </a:endParaRPr>
          </a:p>
          <a:p>
            <a:pPr indent="0" lvl="0" marL="0" rtl="0" algn="l">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Composite Complexity Calculation</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Weighted formula combines normalized metrics:</a:t>
            </a:r>
            <a:endParaRPr b="1"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40%: Word Count</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40%: Number of Keywords</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20%: Average Word Length</a:t>
            </a:r>
            <a:endParaRPr sz="1200">
              <a:solidFill>
                <a:schemeClr val="dk1"/>
              </a:solidFill>
            </a:endParaRPr>
          </a:p>
          <a:p>
            <a:pPr indent="0" lvl="0" marL="0" rtl="0" algn="l">
              <a:lnSpc>
                <a:spcPct val="100000"/>
              </a:lnSpc>
              <a:spcBef>
                <a:spcPts val="1200"/>
              </a:spcBef>
              <a:spcAft>
                <a:spcPts val="1200"/>
              </a:spcAft>
              <a:buNone/>
            </a:pPr>
            <a:r>
              <a:t/>
            </a:r>
            <a:endParaRPr b="1" sz="1100">
              <a:solidFill>
                <a:schemeClr val="dk1"/>
              </a:solidFill>
            </a:endParaRPr>
          </a:p>
        </p:txBody>
      </p:sp>
      <p:cxnSp>
        <p:nvCxnSpPr>
          <p:cNvPr id="112" name="Google Shape;112;p20"/>
          <p:cNvCxnSpPr/>
          <p:nvPr/>
        </p:nvCxnSpPr>
        <p:spPr>
          <a:xfrm>
            <a:off x="4169775" y="3070900"/>
            <a:ext cx="3070800" cy="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20"/>
          <p:cNvCxnSpPr/>
          <p:nvPr/>
        </p:nvCxnSpPr>
        <p:spPr>
          <a:xfrm>
            <a:off x="7338750" y="1778275"/>
            <a:ext cx="0" cy="2796300"/>
          </a:xfrm>
          <a:prstGeom prst="straightConnector1">
            <a:avLst/>
          </a:prstGeom>
          <a:noFill/>
          <a:ln cap="flat" cmpd="sng" w="9525">
            <a:solidFill>
              <a:schemeClr val="dk2"/>
            </a:solidFill>
            <a:prstDash val="solid"/>
            <a:round/>
            <a:headEnd len="med" w="med" type="none"/>
            <a:tailEnd len="med" w="med" type="none"/>
          </a:ln>
        </p:spPr>
      </p:cxnSp>
      <p:sp>
        <p:nvSpPr>
          <p:cNvPr id="114" name="Google Shape;114;p20"/>
          <p:cNvSpPr txBox="1"/>
          <p:nvPr/>
        </p:nvSpPr>
        <p:spPr>
          <a:xfrm>
            <a:off x="7481000" y="1609000"/>
            <a:ext cx="1662900" cy="29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Output</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Book/Chunk: </a:t>
            </a:r>
            <a:endParaRPr b="1" sz="1200">
              <a:solidFill>
                <a:schemeClr val="dk1"/>
              </a:solidFill>
            </a:endParaRPr>
          </a:p>
          <a:p>
            <a:pPr indent="0" lvl="0" marL="0" rtl="0" algn="l">
              <a:spcBef>
                <a:spcPts val="0"/>
              </a:spcBef>
              <a:spcAft>
                <a:spcPts val="0"/>
              </a:spcAft>
              <a:buNone/>
            </a:pPr>
            <a:r>
              <a:rPr lang="en" sz="1200">
                <a:solidFill>
                  <a:schemeClr val="dk1"/>
                </a:solidFill>
              </a:rPr>
              <a:t>Source location of the argument.</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 sz="1200">
                <a:solidFill>
                  <a:schemeClr val="dk1"/>
                </a:solidFill>
              </a:rPr>
              <a:t>Complexity Scores: </a:t>
            </a:r>
            <a:r>
              <a:rPr lang="en" sz="1200">
                <a:solidFill>
                  <a:schemeClr val="dk1"/>
                </a:solidFill>
              </a:rPr>
              <a:t>Raw and normalized values.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 sz="1200">
                <a:solidFill>
                  <a:schemeClr val="dk1"/>
                </a:solidFill>
              </a:rPr>
              <a:t>Argument Complexity:</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Final composite score.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1462150" y="76200"/>
            <a:ext cx="6219692" cy="499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