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312"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16/10/2022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16/10/2022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13</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3AECE-0B66-9B07-C7D6-EF4A4E4DD2ED}"/>
              </a:ext>
            </a:extLst>
          </p:cNvPr>
          <p:cNvSpPr>
            <a:spLocks noGrp="1"/>
          </p:cNvSpPr>
          <p:nvPr>
            <p:ph type="title"/>
          </p:nvPr>
        </p:nvSpPr>
        <p:spPr/>
        <p:txBody>
          <a:bodyPr/>
          <a:lstStyle/>
          <a:p>
            <a:r>
              <a:rPr lang="pt-PT" dirty="0"/>
              <a:t>Para além de…</a:t>
            </a:r>
            <a:endParaRPr lang="en-US" dirty="0"/>
          </a:p>
        </p:txBody>
      </p:sp>
      <p:sp>
        <p:nvSpPr>
          <p:cNvPr id="3" name="Marcador de Posição de Conteúdo 2">
            <a:extLst>
              <a:ext uri="{FF2B5EF4-FFF2-40B4-BE49-F238E27FC236}">
                <a16:creationId xmlns:a16="http://schemas.microsoft.com/office/drawing/2014/main" id="{B4530B3D-B192-9251-E030-D1974A5D4EC7}"/>
              </a:ext>
            </a:extLst>
          </p:cNvPr>
          <p:cNvSpPr>
            <a:spLocks noGrp="1"/>
          </p:cNvSpPr>
          <p:nvPr>
            <p:ph idx="1"/>
          </p:nvPr>
        </p:nvSpPr>
        <p:spPr/>
        <p:txBody>
          <a:bodyPr>
            <a:normAutofit/>
          </a:bodyPr>
          <a:lstStyle/>
          <a:p>
            <a:r>
              <a:rPr lang="pt-PT" dirty="0"/>
              <a:t>Uma amostra de alguns clientes e vendedores, responsáveis por testar e validar as funcionalidades do sistema;</a:t>
            </a:r>
          </a:p>
          <a:p>
            <a:r>
              <a:rPr lang="pt-PT" dirty="0"/>
              <a:t>Um representante de cada município, responsável por acompanhar o desenvolvimento do projeto e </a:t>
            </a:r>
            <a:r>
              <a:rPr lang="pt-PT" u="sng" dirty="0"/>
              <a:t>validar</a:t>
            </a:r>
            <a:r>
              <a:rPr lang="pt-PT" dirty="0"/>
              <a:t> cada uma das fases de desenvolvimento.</a:t>
            </a:r>
            <a:endParaRPr lang="en-US" dirty="0"/>
          </a:p>
        </p:txBody>
      </p:sp>
      <p:sp>
        <p:nvSpPr>
          <p:cNvPr id="4" name="Marcador de Posição do Rodapé 3">
            <a:extLst>
              <a:ext uri="{FF2B5EF4-FFF2-40B4-BE49-F238E27FC236}">
                <a16:creationId xmlns:a16="http://schemas.microsoft.com/office/drawing/2014/main" id="{1AF1E332-34F1-47B4-56AC-ACEEB6B68D6A}"/>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o Número do Diapositivo 4">
            <a:extLst>
              <a:ext uri="{FF2B5EF4-FFF2-40B4-BE49-F238E27FC236}">
                <a16:creationId xmlns:a16="http://schemas.microsoft.com/office/drawing/2014/main" id="{48DDF376-466A-2613-AD28-B50D92BBF8ED}"/>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370188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pic>
        <p:nvPicPr>
          <p:cNvPr id="7" name="Imagem 6">
            <a:extLst>
              <a:ext uri="{FF2B5EF4-FFF2-40B4-BE49-F238E27FC236}">
                <a16:creationId xmlns:a16="http://schemas.microsoft.com/office/drawing/2014/main" id="{C491C997-303C-6EB2-E491-B33E47248B79}"/>
              </a:ext>
            </a:extLst>
          </p:cNvPr>
          <p:cNvPicPr>
            <a:picLocks noChangeAspect="1"/>
          </p:cNvPicPr>
          <p:nvPr/>
        </p:nvPicPr>
        <p:blipFill>
          <a:blip r:embed="rId2"/>
          <a:stretch>
            <a:fillRect/>
          </a:stretch>
        </p:blipFill>
        <p:spPr>
          <a:xfrm>
            <a:off x="1295400" y="2104075"/>
            <a:ext cx="8265687" cy="3727767"/>
          </a:xfrm>
          <a:prstGeom prst="rect">
            <a:avLst/>
          </a:prstGeom>
        </p:spPr>
      </p:pic>
      <p:pic>
        <p:nvPicPr>
          <p:cNvPr id="9" name="Imagem 8">
            <a:extLst>
              <a:ext uri="{FF2B5EF4-FFF2-40B4-BE49-F238E27FC236}">
                <a16:creationId xmlns:a16="http://schemas.microsoft.com/office/drawing/2014/main" id="{1EBCEF5A-A80C-D8DA-2E62-902CAFC476BD}"/>
              </a:ext>
            </a:extLst>
          </p:cNvPr>
          <p:cNvPicPr>
            <a:picLocks noChangeAspect="1"/>
          </p:cNvPicPr>
          <p:nvPr/>
        </p:nvPicPr>
        <p:blipFill>
          <a:blip r:embed="rId3"/>
          <a:stretch>
            <a:fillRect/>
          </a:stretch>
        </p:blipFill>
        <p:spPr>
          <a:xfrm>
            <a:off x="2630913" y="2127473"/>
            <a:ext cx="8265687" cy="3704369"/>
          </a:xfrm>
          <a:prstGeom prst="rect">
            <a:avLst/>
          </a:prstGeom>
        </p:spPr>
      </p:pic>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pPr marL="0" indent="0">
              <a:buNone/>
            </a:pPr>
            <a:r>
              <a:rPr lang="pt-PT" sz="1800" dirty="0"/>
              <a:t>Finda a apresentação do sistema que nos foi proposto implementar e tendo definido as fronteiras do mesmo, após a validação do que foi dito com as entidades envolvidas (</a:t>
            </a:r>
            <a:r>
              <a:rPr lang="pt-PT" sz="1800" dirty="0" err="1"/>
              <a:t>stakeholders</a:t>
            </a:r>
            <a:r>
              <a:rPr lang="pt-PT" sz="1800" dirty="0"/>
              <a:t>), avançamos para a parte da especificação, onde definimos os requisitos que este sistema deverá suportar. Estes terão por base o conjunto de objetivos estipulados anteriormente, pelo que este foi um passo importante e necessária tendo em vista o processo de desenvolvimento bem estruturado da nossa aplicação.</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a:xfrm>
            <a:off x="1295400" y="1981201"/>
            <a:ext cx="9601200" cy="3809999"/>
          </a:xfrm>
        </p:spPr>
        <p:txBody>
          <a:bodyPr rtlCol="0">
            <a:normAutofit fontScale="92500" lnSpcReduction="20000"/>
          </a:bodyPr>
          <a:lstStyle/>
          <a:p>
            <a:pPr rtl="0"/>
            <a:r>
              <a:rPr lang="pt-PT" dirty="0">
                <a:hlinkClick r:id="rId3" action="ppaction://hlinksldjump">
                  <a:extLst>
                    <a:ext uri="{A12FA001-AC4F-418D-AE19-62706E023703}">
                      <ahyp:hlinkClr xmlns:ahyp="http://schemas.microsoft.com/office/drawing/2018/hyperlinkcolor" val="tx"/>
                    </a:ext>
                  </a:extLst>
                </a:hlinkClick>
              </a:rPr>
              <a:t>Introdução</a:t>
            </a:r>
            <a:r>
              <a:rPr lang="pt-PT" dirty="0"/>
              <a:t>                                                                                                                     3                                                    </a:t>
            </a:r>
          </a:p>
          <a:p>
            <a:pPr rtl="0"/>
            <a:r>
              <a:rPr lang="pt-PT" dirty="0">
                <a:hlinkClick r:id="rId4" action="ppaction://hlinksldjump">
                  <a:extLst>
                    <a:ext uri="{A12FA001-AC4F-418D-AE19-62706E023703}">
                      <ahyp:hlinkClr xmlns:ahyp="http://schemas.microsoft.com/office/drawing/2018/hyperlinkcolor" val="tx"/>
                    </a:ext>
                  </a:extLst>
                </a:hlinkClick>
              </a:rPr>
              <a:t>Contextualização</a:t>
            </a:r>
            <a:r>
              <a:rPr lang="pt-PT" dirty="0"/>
              <a:t>                                                                                                          4</a:t>
            </a:r>
          </a:p>
          <a:p>
            <a:pPr rtl="0"/>
            <a:r>
              <a:rPr lang="pt-PT" dirty="0">
                <a:hlinkClick r:id="rId5" action="ppaction://hlinksldjump">
                  <a:extLst>
                    <a:ext uri="{A12FA001-AC4F-418D-AE19-62706E023703}">
                      <ahyp:hlinkClr xmlns:ahyp="http://schemas.microsoft.com/office/drawing/2018/hyperlinkcolor" val="tx"/>
                    </a:ext>
                  </a:extLst>
                </a:hlinkClick>
              </a:rPr>
              <a:t>Fundamentação</a:t>
            </a:r>
            <a:r>
              <a:rPr lang="pt-PT" dirty="0"/>
              <a:t>                              					              5</a:t>
            </a:r>
          </a:p>
          <a:p>
            <a:pPr rtl="0"/>
            <a:r>
              <a:rPr lang="pt-PT" dirty="0">
                <a:hlinkClick r:id="rId6" action="ppaction://hlinksldjump">
                  <a:extLst>
                    <a:ext uri="{A12FA001-AC4F-418D-AE19-62706E023703}">
                      <ahyp:hlinkClr xmlns:ahyp="http://schemas.microsoft.com/office/drawing/2018/hyperlinkcolor" val="tx"/>
                    </a:ext>
                  </a:extLst>
                </a:hlinkClick>
              </a:rPr>
              <a:t>Objetivos</a:t>
            </a:r>
            <a:r>
              <a:rPr lang="pt-PT" dirty="0"/>
              <a:t>								              6</a:t>
            </a:r>
          </a:p>
          <a:p>
            <a:pPr rtl="0"/>
            <a:r>
              <a:rPr lang="pt-PT" dirty="0">
                <a:hlinkClick r:id="rId7" action="ppaction://hlinksldjump">
                  <a:extLst>
                    <a:ext uri="{A12FA001-AC4F-418D-AE19-62706E023703}">
                      <ahyp:hlinkClr xmlns:ahyp="http://schemas.microsoft.com/office/drawing/2018/hyperlinkcolor" val="tx"/>
                    </a:ext>
                  </a:extLst>
                </a:hlinkClick>
              </a:rPr>
              <a:t>Viabilidade</a:t>
            </a:r>
            <a:r>
              <a:rPr lang="pt-PT" dirty="0"/>
              <a:t>                 							              7</a:t>
            </a:r>
          </a:p>
          <a:p>
            <a:pPr rtl="0"/>
            <a:r>
              <a:rPr lang="pt-PT" dirty="0">
                <a:hlinkClick r:id="rId8" action="ppaction://hlinksldjump">
                  <a:extLst>
                    <a:ext uri="{A12FA001-AC4F-418D-AE19-62706E023703}">
                      <ahyp:hlinkClr xmlns:ahyp="http://schemas.microsoft.com/office/drawing/2018/hyperlinkcolor" val="tx"/>
                    </a:ext>
                  </a:extLst>
                </a:hlinkClick>
              </a:rPr>
              <a:t>Recursos a utilizar</a:t>
            </a:r>
            <a:r>
              <a:rPr lang="pt-PT" dirty="0"/>
              <a:t>								8</a:t>
            </a:r>
          </a:p>
          <a:p>
            <a:pPr rtl="0"/>
            <a:r>
              <a:rPr lang="pt-PT" dirty="0">
                <a:hlinkClick r:id="rId9" action="ppaction://hlinksldjump">
                  <a:extLst>
                    <a:ext uri="{A12FA001-AC4F-418D-AE19-62706E023703}">
                      <ahyp:hlinkClr xmlns:ahyp="http://schemas.microsoft.com/office/drawing/2018/hyperlinkcolor" val="tx"/>
                    </a:ext>
                  </a:extLst>
                </a:hlinkClick>
              </a:rPr>
              <a:t>Equipa de Trabalho</a:t>
            </a:r>
            <a:r>
              <a:rPr lang="pt-PT" dirty="0"/>
              <a:t>								9</a:t>
            </a:r>
          </a:p>
          <a:p>
            <a:pPr rtl="0"/>
            <a:r>
              <a:rPr lang="pt-PT" dirty="0">
                <a:hlinkClick r:id="rId10" action="ppaction://hlinksldjump">
                  <a:extLst>
                    <a:ext uri="{A12FA001-AC4F-418D-AE19-62706E023703}">
                      <ahyp:hlinkClr xmlns:ahyp="http://schemas.microsoft.com/office/drawing/2018/hyperlinkcolor" val="tx"/>
                    </a:ext>
                  </a:extLst>
                </a:hlinkClick>
              </a:rPr>
              <a:t>Plano de Execução do Trabalho</a:t>
            </a:r>
            <a:r>
              <a:rPr lang="pt-PT" dirty="0"/>
              <a:t>                                                                                 11</a:t>
            </a:r>
          </a:p>
          <a:p>
            <a:pPr rtl="0"/>
            <a:r>
              <a:rPr lang="pt-PT" dirty="0">
                <a:hlinkClick r:id="rId11" action="ppaction://hlinksldjump">
                  <a:extLst>
                    <a:ext uri="{A12FA001-AC4F-418D-AE19-62706E023703}">
                      <ahyp:hlinkClr xmlns:ahyp="http://schemas.microsoft.com/office/drawing/2018/hyperlinkcolor" val="tx"/>
                    </a:ext>
                  </a:extLst>
                </a:hlinkClick>
              </a:rPr>
              <a:t>Comentário Final</a:t>
            </a:r>
            <a:r>
              <a:rPr lang="pt-PT" dirty="0"/>
              <a:t>  							            12</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dirty="0"/>
              <a:t>Disciplina de Laboratórios de Informática IV, Definição e Fundamentação do Projeto, Licenciatura em Engenharia Informática, Universidade do Minho, 2022.</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r>
              <a:rPr lang="pt-PT" dirty="0">
                <a:effectLst/>
                <a:latin typeface="Times New Roman" panose="02020603050405020304" pitchFamily="18" charset="0"/>
              </a:rPr>
              <a:t> </a:t>
            </a:r>
            <a:r>
              <a:rPr lang="pt-PT" sz="1800" dirty="0">
                <a:effectLst/>
              </a:rPr>
              <a:t>Nesta apresentação iremos dar a conhecer a aplicação a ser desenvolvida à qual daremos o nome de “UMarket”. Em termos gerais, esta aplicação providenciará um espaço (digital) de acolhimento de diversas feiras de contextos diferentes. Cada feira será caraterizada por um contexto distinto das demais, o que permite aos compradores entrarem na feira que mais lhes convém. Os vendedores poderão participar através do aluguer de stands de venda, onde poderão expor os seus produtos e proceder às famosas negociações de venda com os clientes.</a:t>
            </a:r>
            <a:endParaRPr lang="en-US" sz="1800" dirty="0"/>
          </a:p>
          <a:p>
            <a:r>
              <a:rPr lang="pt-PT" sz="1800" dirty="0">
                <a:effectLst/>
              </a:rPr>
              <a:t>Nesta primeira fase, realizamos a definição do sistema, estabelecendo as fronteiras do problema que a aplicação pretende solucionar, expondo os objetivos pretendidos e demonstrando os benefícios e vantagens da sua criação, perante o funcionamento atual das feiras. Trata-se do primeiro passo no desenvolvimento de qualquer software de média/grande dimensão. Num próxim</a:t>
            </a:r>
            <a:r>
              <a:rPr lang="pt-PT" sz="1800" dirty="0"/>
              <a:t>o passo</a:t>
            </a:r>
            <a:r>
              <a:rPr lang="pt-PT" sz="1800" dirty="0">
                <a:effectLst/>
              </a:rPr>
              <a:t>, realizaremos a especificação do sistema que propomos desenvolver. Por fim</a:t>
            </a:r>
            <a:r>
              <a:rPr lang="pt-PT" sz="1800" dirty="0"/>
              <a:t>, realizaremos a implementação da aplicação e da base de dados que suportarão o sistema a ser desenvolvido.</a:t>
            </a:r>
            <a:endParaRPr lang="pt-PT" sz="1800" dirty="0">
              <a:effectLst/>
            </a:endParaRPr>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lnSpcReduction="10000"/>
          </a:bodyPr>
          <a:lstStyle/>
          <a:p>
            <a:r>
              <a:rPr lang="pt-PT" sz="1800" dirty="0"/>
              <a:t>A feira “Ponte dos Arcos Verdes” é um evento quinzenal com enorme tradição na região minhota de Portugal. Acontece às quartas feiras e conta com a presença de milhares de pessoas de todo o mundo. Este acontecimento realiza-se alternativamente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bugigangas, quer montando o seu próprio posto de venda. Contudo, o surgimento da pandemia nos últimos 2 anos, reduziu de forma drástica a quantidade de pessoas que se reunia para celebrar e beneficiar deste grandioso evento. Efetivamente, o número médio de visitantes teve uma quebra de, aproximadamente, 50% nos últimos 2 anos, reduzindo de 100 mil para 50 mil o número de pessoas que normalmente visitam este espaço semanalmente. Apesar da situação se ter vindo a tornar mais estável, com a diminuição do número de infeções e, por consequência do número de confinamentos, os municípios receiam que a situação se possa voltar a agravar no futuro.</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a:xfrm>
            <a:off x="1295400" y="1981201"/>
            <a:ext cx="10043160" cy="3809999"/>
          </a:xfrm>
        </p:spPr>
        <p:txBody>
          <a:bodyPr>
            <a:noAutofit/>
          </a:bodyPr>
          <a:lstStyle/>
          <a:p>
            <a:r>
              <a:rPr lang="pt-PT" sz="1800" dirty="0">
                <a:effectLst/>
              </a:rPr>
              <a:t>Com o aumentar da popularidade deste evento no passado ano pós-pandémico, o número de pessoas que vêm participar tem crescido de forma exponencial</a:t>
            </a:r>
            <a:r>
              <a:rPr lang="pt-PT" sz="1800" dirty="0"/>
              <a:t>, o que vem revelando falhas na organização e motivado queixas por parte dos utilizadores. </a:t>
            </a:r>
            <a:r>
              <a:rPr lang="pt-PT" sz="1800" dirty="0">
                <a:effectLst/>
              </a:rPr>
              <a:t>Para além disso, o facto de se realizar em três espaços diferentes tem criado bastantes problemas logísticos e tem aumentado as preocupações de alguns participantes, nomeadamente os vendedores que têm que deslocar os seus produtos pelos três concelhos e os clientes que perdem a facilidade de poderem comprar produtos num local mais próximo. Assim, de modo a sustentar o crescimento e resolver os diversos problemas existentes, os municípios chegaram à conclusão que um sistema online seria o caminho para o futuro. Este sistema deveria promover o bem-estar de todos os participantes, garantindo uma maior conveniência tanto na hora de vender como na hora de comprar produtos. Em particular, possibilitaria um meio alternativo aos clientes com problemas de locomoção, sejam aqueles mais debilitados fisicamente, sejam aqueles que vivem nas aldeias mais remotas</a:t>
            </a:r>
            <a:r>
              <a:rPr lang="pt-PT" sz="1800" dirty="0"/>
              <a:t> para </a:t>
            </a:r>
            <a:r>
              <a:rPr lang="pt-PT" sz="1800" dirty="0">
                <a:effectLst/>
              </a:rPr>
              <a:t>participar neste evento. Para além disso, este produto teria também como alvo o público mais jovem, geralmente menos visto neste tipo de espaços físicos. Apesar da grande expectativa em torno deste novo </a:t>
            </a:r>
            <a:r>
              <a:rPr lang="pt-PT" sz="1800" dirty="0"/>
              <a:t>sistema, os municípios </a:t>
            </a:r>
            <a:r>
              <a:rPr lang="pt-PT" sz="1800" dirty="0">
                <a:effectLst/>
              </a:rPr>
              <a:t>não tencionam substituir o modelo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a:bodyPr>
          <a:lstStyle/>
          <a:p>
            <a:r>
              <a:rPr lang="pt-PT" dirty="0"/>
              <a:t>Através de diversos contactos com as entidades superiores, estabeleceram-se os seguintes objetivos:</a:t>
            </a:r>
          </a:p>
          <a:p>
            <a:pPr marL="571500" lvl="1" indent="-342900">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buFont typeface="+mj-lt"/>
              <a:buAutoNum type="arabicPeriod"/>
            </a:pPr>
            <a:r>
              <a:rPr lang="pt-PT" dirty="0">
                <a:effectLst/>
                <a:latin typeface="Arial" panose="020B0604020202020204" pitchFamily="34" charset="0"/>
              </a:rPr>
              <a:t>Aumentar o número de participantes na feira.</a:t>
            </a:r>
          </a:p>
          <a:p>
            <a:pPr marL="571500" lvl="1" indent="-342900">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p>
          <a:p>
            <a:pPr marL="571500" lvl="1" indent="-342900">
              <a:buFont typeface="+mj-lt"/>
              <a:buAutoNum type="arabicPeriod"/>
            </a:pPr>
            <a:r>
              <a:rPr lang="pt-PT" dirty="0"/>
              <a:t>Aumentar a credibilidade da feira e dos seus vendedores, através da avaliação das compras por parte dos clientes.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r>
              <a:rPr lang="pt-PT" sz="1800" dirty="0"/>
              <a:t>Com este novo modelo de negócio, acredita-se que se possa melhorar o fluxo de pessoas que acedem às feiras, assim como otimizar a gestão do espaço físico onde a feira se realiza. Para além disso, é esperado que esta aplicação traga mais visibilidade às feiras e em particular aos produtos vendidos pelos diversos comerciantes, o que poderá aumentar os lucros a longo prazo. Nesse sentido, e de acordo com os objetivos estabelecidos, os municípios pretendem que a aplicação esteja concluída até ao fim do prazo estabelecido (15 de Janeiro de 2023), possibilitando que esta esteja disponível já no próximo verão, altura em que se prevê que a afluência a este tipo de comércios atinga um pico. No pior caso, caso a situação epidemiológica se agrave, esta aplicação deverá ser capaz de responder às necessidades dos seus clientes e vendedores, mantendo as feiras em funcionamento parcial.</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r>
              <a:rPr lang="pt-PT" dirty="0"/>
              <a:t>Recursos Humanos</a:t>
            </a:r>
          </a:p>
          <a:p>
            <a:pPr marL="571500" lvl="1" indent="-342900">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r>
              <a:rPr lang="pt-PT" dirty="0"/>
              <a:t>Recursos Materiais</a:t>
            </a:r>
          </a:p>
          <a:p>
            <a:pPr marL="571500" lvl="1" indent="-342900">
              <a:buFont typeface="Arial" panose="020B0604020202020204" pitchFamily="34" charset="0"/>
              <a:buChar char="•"/>
            </a:pPr>
            <a:r>
              <a:rPr lang="pt-PT" dirty="0"/>
              <a:t>Software de criação e gestão das feiras online;</a:t>
            </a:r>
          </a:p>
          <a:p>
            <a:pPr marL="571500" lvl="1" indent="-342900">
              <a:buFont typeface="Arial" panose="020B0604020202020204" pitchFamily="34" charset="0"/>
              <a:buChar char="•"/>
            </a:pPr>
            <a:r>
              <a:rPr lang="pt-PT" dirty="0"/>
              <a:t>Servidor a ser fornecido e mais tarde mantido pelos três municípios;</a:t>
            </a:r>
          </a:p>
          <a:p>
            <a:pPr marL="571500" lvl="1" indent="-342900">
              <a:buFont typeface="Arial" panose="020B0604020202020204" pitchFamily="34" charset="0"/>
              <a:buChar char="•"/>
            </a:pPr>
            <a:r>
              <a:rPr lang="pt-PT" dirty="0"/>
              <a:t>Base de dados relacional como suporte do sistema a desenvolver.</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478524058"/>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a:t>Engenheira </a:t>
                      </a:r>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a:t>Engenheiro </a:t>
                      </a:r>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a:t>Líder da equipa</a:t>
                      </a:r>
                    </a:p>
                  </a:txBody>
                  <a:tcPr anchor="ctr"/>
                </a:tc>
                <a:tc>
                  <a:txBody>
                    <a:bodyPr/>
                    <a:lstStyle/>
                    <a:p>
                      <a:pPr algn="ctr" rtl="0"/>
                      <a:r>
                        <a:rPr lang="pt-PT" noProof="0" dirty="0"/>
                        <a:t>Doutoramento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265</TotalTime>
  <Words>1554</Words>
  <Application>Microsoft Office PowerPoint</Application>
  <PresentationFormat>Ecrã Panorâmico</PresentationFormat>
  <Paragraphs>93</Paragraphs>
  <Slides>13</Slides>
  <Notes>3</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13</vt:i4>
      </vt:variant>
    </vt:vector>
  </HeadingPairs>
  <TitlesOfParts>
    <vt:vector size="16" baseType="lpstr">
      <vt:lpstr>Arial</vt:lpstr>
      <vt:lpstr>Times New Roman</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Para além de…</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João António Redondo Martins</cp:lastModifiedBy>
  <cp:revision>5</cp:revision>
  <dcterms:created xsi:type="dcterms:W3CDTF">2022-10-15T16:08:44Z</dcterms:created>
  <dcterms:modified xsi:type="dcterms:W3CDTF">2022-10-16T13:54:14Z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