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69" r:id="rId12"/>
    <p:sldId id="274" r:id="rId13"/>
    <p:sldId id="275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3482" autoAdjust="0"/>
  </p:normalViewPr>
  <p:slideViewPr>
    <p:cSldViewPr snapToGrid="0">
      <p:cViewPr varScale="1">
        <p:scale>
          <a:sx n="108" d="100"/>
          <a:sy n="108" d="100"/>
        </p:scale>
        <p:origin x="7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18/10/2022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18/10/2022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5828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701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AECE-0B66-9B07-C7D6-EF4A4E4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 além de…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30B3D-B192-9251-E030-D1974A5D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Uma amostra de alguns clientes e vendedores, responsáveis por testar e validar as funcionalidades do sistema;</a:t>
            </a:r>
          </a:p>
          <a:p>
            <a:pPr algn="just"/>
            <a:r>
              <a:rPr lang="pt-PT" dirty="0"/>
              <a:t>Um representante de cada município, responsável por acompanhar o desenvolvimento do projeto e validar cada uma das fases de desenvolvimento.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F1E332-34F1-47B4-56AC-ACEEB6B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DDF376-466A-2613-AD28-B50D92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018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DA94F-5861-1EFC-560F-FBFA4C1F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Trabalho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0106DA-7879-3B0C-5E48-8FFDF75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6EA209-B25B-2544-D97B-3393FAD8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95A9EA-4ADD-0FAD-B3E5-B130F7C2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25895"/>
            <a:ext cx="8761369" cy="40841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19722AB-7373-D22E-A3FD-4044A9FD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25895"/>
            <a:ext cx="8761368" cy="4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648E3-D583-5DDD-2F70-F007D45B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Comentário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CA3804-E8B3-1002-018E-A0A52F70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Próxima fase: especificação dos requisitos.</a:t>
            </a:r>
          </a:p>
          <a:p>
            <a:pPr algn="just"/>
            <a:r>
              <a:rPr lang="pt-PT" dirty="0"/>
              <a:t>Necessidade de cumprir com os objetivos estabelecidos.</a:t>
            </a:r>
          </a:p>
          <a:p>
            <a:pPr algn="just"/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553611-3753-5023-B5FE-615695A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657A8C-FB03-EF74-C40B-4E466D9A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9600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Definição e Fundamentação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A7CE1-3E46-4182-9281-3A48F953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8" y="3159053"/>
            <a:ext cx="5603091" cy="31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pt-PT" dirty="0"/>
              <a:t>                                                                                                                     3                                                    </a:t>
            </a:r>
          </a:p>
          <a:p>
            <a:pPr rtl="0"/>
            <a:r>
              <a:rPr lang="pt-PT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lang="pt-PT" dirty="0"/>
              <a:t>                                                                                                          4</a:t>
            </a:r>
          </a:p>
          <a:p>
            <a:pPr rtl="0"/>
            <a:r>
              <a:rPr lang="pt-PT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Fundamentação</a:t>
            </a:r>
            <a:r>
              <a:rPr lang="pt-PT" dirty="0"/>
              <a:t>                              					              5</a:t>
            </a:r>
          </a:p>
          <a:p>
            <a:pPr rtl="0"/>
            <a:r>
              <a:rPr lang="pt-PT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pt-PT" dirty="0"/>
              <a:t>								              6</a:t>
            </a:r>
          </a:p>
          <a:p>
            <a:pPr rtl="0"/>
            <a:r>
              <a:rPr lang="pt-PT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Viabilidade</a:t>
            </a:r>
            <a:r>
              <a:rPr lang="pt-PT" dirty="0"/>
              <a:t>                 							              7</a:t>
            </a:r>
          </a:p>
          <a:p>
            <a:pPr rtl="0"/>
            <a:r>
              <a:rPr lang="pt-PT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a utilizar</a:t>
            </a:r>
            <a:r>
              <a:rPr lang="pt-PT" dirty="0"/>
              <a:t>								8</a:t>
            </a:r>
          </a:p>
          <a:p>
            <a:pPr rtl="0"/>
            <a:r>
              <a:rPr lang="pt-PT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Equipa de Trabalho</a:t>
            </a:r>
            <a:r>
              <a:rPr lang="pt-PT" dirty="0"/>
              <a:t>								9</a:t>
            </a:r>
          </a:p>
          <a:p>
            <a:pPr rtl="0"/>
            <a:r>
              <a:rPr lang="pt-PT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Plano de Execução do Trabalho</a:t>
            </a:r>
            <a:r>
              <a:rPr lang="pt-PT" dirty="0"/>
              <a:t>                                                                                 11</a:t>
            </a:r>
          </a:p>
          <a:p>
            <a:pPr rtl="0"/>
            <a:r>
              <a:rPr lang="pt-PT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Comentário Final</a:t>
            </a:r>
            <a:r>
              <a:rPr lang="pt-PT" dirty="0"/>
              <a:t>  							            12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3ADB01-703E-BC01-DD0A-1B566C00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57B6E-336C-857B-BDF7-02FEF15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94E9-FB8D-36FC-C92F-CA2CD830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7DC25-31F7-E625-FF81-0BD962B0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</a:t>
            </a:r>
            <a:r>
              <a:rPr lang="pt-PT" dirty="0">
                <a:effectLst/>
              </a:rPr>
              <a:t>m espaço (digital) de acolhimento de feiras com contextos diferentes.</a:t>
            </a:r>
          </a:p>
          <a:p>
            <a:pPr algn="just"/>
            <a:r>
              <a:rPr lang="pt-PT" dirty="0">
                <a:effectLst/>
              </a:rPr>
              <a:t>Os vendedores poderão participar através do aluguer de stands de venda.</a:t>
            </a:r>
          </a:p>
          <a:p>
            <a:pPr algn="just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vendedores</a:t>
            </a:r>
            <a:r>
              <a:rPr lang="en-US" dirty="0"/>
              <a:t> </a:t>
            </a:r>
            <a:r>
              <a:rPr lang="en-US" dirty="0" err="1"/>
              <a:t>fornecem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.</a:t>
            </a:r>
            <a:endParaRPr lang="pt-PT" dirty="0">
              <a:effectLst/>
            </a:endParaRPr>
          </a:p>
          <a:p>
            <a:pPr algn="just"/>
            <a:r>
              <a:rPr lang="pt-PT" dirty="0">
                <a:effectLst/>
              </a:rPr>
              <a:t>Os clientes realizam negociações de venda com os vendedores.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4F7A87-2662-F32F-F287-3CEF53A4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4A61B-4312-5565-E0E2-166E16F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880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5C1-609B-67F9-C61D-C7B776F4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pt-PT" dirty="0"/>
              <a:t>Contextualização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4450E8-BE9D-391D-3165-27836D474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pt-PT" sz="1700" dirty="0"/>
              <a:t>A feira “Ponte dos Arcos Verdes” realiza-se alternadamente nos concelhos de Arcos de Valdevez, Ponte de Lima e Vila Verde.</a:t>
            </a:r>
          </a:p>
          <a:p>
            <a:r>
              <a:rPr lang="pt-PT" sz="1700" dirty="0"/>
              <a:t>Fornece todo o tipo de produtos aos habitantes destes municípios e visitantes de todo o mundo.</a:t>
            </a:r>
          </a:p>
          <a:p>
            <a:r>
              <a:rPr lang="pt-PT" sz="1700" dirty="0"/>
              <a:t>O ambiente é marcado pelas constantes e bem audíveis negociações entre clientes e vendedores.</a:t>
            </a:r>
          </a:p>
          <a:p>
            <a:r>
              <a:rPr lang="pt-PT" sz="1700" dirty="0"/>
              <a:t>O surgimento da pandemia reduziu a quantidade de pessoas presentes na feira.</a:t>
            </a:r>
          </a:p>
          <a:p>
            <a:endParaRPr lang="pt-PT" sz="17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7A2B6F-C283-3193-C7D8-5DBCAACA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28850"/>
            <a:ext cx="4572000" cy="24003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C4FB19-80CC-98D1-FBD9-597FB895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 anchor="ctr">
            <a:noAutofit/>
          </a:bodyPr>
          <a:lstStyle/>
          <a:p>
            <a:pPr rtl="0">
              <a:spcAft>
                <a:spcPts val="600"/>
              </a:spcAft>
            </a:pPr>
            <a:r>
              <a:rPr lang="pt-PT" noProof="0" dirty="0"/>
              <a:t>Unidade Curricular de Laboratórios de Informática IV, Definição e Fundamentação do Projeto, Licenciatura em Engenharia Informática, Universidade do Minho, 2022.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9973A2-8E7B-1F36-8CED-A88DAE8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E31375A4-56A4-47D6-9801-1991572033F7}" type="slidenum">
              <a:rPr lang="pt-PT" sz="9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PT" sz="900" noProof="0"/>
          </a:p>
        </p:txBody>
      </p:sp>
    </p:spTree>
    <p:extLst>
      <p:ext uri="{BB962C8B-B14F-4D97-AF65-F5344CB8AC3E}">
        <p14:creationId xmlns:p14="http://schemas.microsoft.com/office/powerpoint/2010/main" val="292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BF2AD-3BA2-BF3E-7315-6C077C4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28B04-F51F-76B6-088F-4ECC2896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043160" cy="3809999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Os municípios pretendem uma solução que vise resolver os seguintes problemas:</a:t>
            </a:r>
          </a:p>
          <a:p>
            <a:pPr lvl="1" algn="just"/>
            <a:r>
              <a:rPr lang="pt-PT" dirty="0"/>
              <a:t>Falhas na organização e problemas logísticos;</a:t>
            </a:r>
          </a:p>
          <a:p>
            <a:pPr lvl="1" algn="just"/>
            <a:r>
              <a:rPr lang="pt-PT" dirty="0"/>
              <a:t>Falta de disponibilidade e acessibilidade;</a:t>
            </a:r>
          </a:p>
          <a:p>
            <a:pPr lvl="1" algn="just"/>
            <a:r>
              <a:rPr lang="pt-PT" dirty="0"/>
              <a:t>Necessidade de cativar o público mais jovem;</a:t>
            </a:r>
          </a:p>
          <a:p>
            <a:pPr lvl="1" algn="just"/>
            <a:r>
              <a:rPr lang="pt-PT" dirty="0"/>
              <a:t>Falta de credibilidade dos vendedores;</a:t>
            </a:r>
          </a:p>
          <a:p>
            <a:pPr lvl="1" algn="just"/>
            <a:r>
              <a:rPr lang="pt-PT" dirty="0"/>
              <a:t>Falta de registo dos produtos vendidos e em </a:t>
            </a:r>
            <a:r>
              <a:rPr lang="pt-PT" i="1" dirty="0"/>
              <a:t>stock</a:t>
            </a:r>
            <a:r>
              <a:rPr lang="pt-PT" dirty="0"/>
              <a:t>.</a:t>
            </a:r>
            <a:endParaRPr lang="pt-PT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2B07EDE-CF66-511C-0A3B-8CD1BE86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0AB66F-0ECD-F129-959A-0E1D533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dirty="0"/>
              <a:t>Unidade Curricular de Laboratórios de Informática IV, Definição e Fundamentação do Projeto, Licenciatura em Engenharia Informática, Universidade do Minho, 2022.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46864F-95E1-0F8C-A73F-A54E01E9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98" y="3234671"/>
            <a:ext cx="2491902" cy="130305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721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34EC-72A5-4276-4DA7-73DAB89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D69786-0B67-38FA-B1ED-C7A95C03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PT" dirty="0"/>
              <a:t>Através de diversos contactos com as entidades superiores, estabeleceram-se os seguintes objetivos: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Possibilidade dos participantes comprarem os produtos que necessitam, sem se terem de deslocar ao espaço físico;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Aumentar o número de participantes na feira;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Organizar o modelo de negócio, guardando registos de compras/vendas, melhorando a capacidade de gestão;</a:t>
            </a:r>
          </a:p>
          <a:p>
            <a:pPr marL="571500" lvl="1" indent="-342900" algn="just"/>
            <a:r>
              <a:rPr lang="pt-PT" dirty="0">
                <a:effectLst/>
                <a:latin typeface="Arial" panose="020B0604020202020204" pitchFamily="34" charset="0"/>
              </a:rPr>
              <a:t>Possibilitar aos clientes uma forma de saber qual a feira mais próxima onde os produtos que necessitam estão disponíveis;</a:t>
            </a:r>
          </a:p>
          <a:p>
            <a:pPr marL="571500" lvl="1" indent="-342900" algn="just"/>
            <a:r>
              <a:rPr lang="pt-PT" dirty="0"/>
              <a:t>Aumentar a credibilidade da feira e dos seus vendedores, através da avaliação das compras por parte dos clientes;</a:t>
            </a:r>
          </a:p>
          <a:p>
            <a:pPr marL="571500" lvl="1" indent="-342900" algn="just"/>
            <a:r>
              <a:rPr lang="pt-PT" dirty="0"/>
              <a:t>Tornar a aplicação acessível e fácil de usar para um utilizador comum.	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B4178F-3666-FE24-8B8A-880BAEE4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20F821-7FBC-FEEF-E51A-97FD309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338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47D42-FF0C-CB11-EB25-541A092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23D5B8-FAAB-00B8-FCE7-B7A8E1A1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Com este novo modelo de negócios, os municípios conseguirão:</a:t>
            </a:r>
          </a:p>
          <a:p>
            <a:pPr marL="571500" lvl="1" indent="-342900" algn="just"/>
            <a:r>
              <a:rPr lang="pt-PT" dirty="0"/>
              <a:t>Recuperar, na época de pico de afluência, cerca de 10% do prejuízo de vendas do ano anterior em que a feira se realizou com limitações em parte do ano devido à situação pandémica;</a:t>
            </a:r>
          </a:p>
          <a:p>
            <a:pPr marL="571500" lvl="1" indent="-342900" algn="just"/>
            <a:r>
              <a:rPr lang="pt-PT" dirty="0"/>
              <a:t>Saber o relatório de contas de cada dia de feira para definir estratégias de vendas que garantem maior retorno financeiro;</a:t>
            </a:r>
          </a:p>
          <a:p>
            <a:pPr marL="571500" lvl="1" indent="-342900" algn="just"/>
            <a:r>
              <a:rPr lang="pt-PT" dirty="0"/>
              <a:t>Organizar os temas das suas feiras em função da época do ano para aumentar o número de participantes.</a:t>
            </a:r>
          </a:p>
          <a:p>
            <a:pPr marL="571500" lvl="1" indent="-342900" algn="just"/>
            <a:r>
              <a:rPr lang="pt-PT" dirty="0"/>
              <a:t>Na eventualidade de uma nova situação pandémica usar apenas esta aplicação como meio de negociação.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8B21C6-662F-0DE5-26AF-FD058191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3A0DA5-70A9-F5FE-906D-CDAFF526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0447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0EEE3-87DB-D887-0852-4D4ECF31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Recursos a Utilizar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9E7FA6-53E5-DA68-171A-855CEEFF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Recursos Humanos</a:t>
            </a:r>
            <a:endParaRPr lang="pt-PT" sz="2400" dirty="0"/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>
                <a:effectLst/>
                <a:latin typeface="Arial" panose="020B0604020202020204" pitchFamily="34" charset="0"/>
              </a:rPr>
              <a:t>Clientes, Vendedores, Analista de Testes, Administrador de base de dados, </a:t>
            </a:r>
            <a:r>
              <a:rPr lang="pt-PT" i="1" dirty="0">
                <a:effectLst/>
                <a:latin typeface="Arial" panose="020B0604020202020204" pitchFamily="34" charset="0"/>
              </a:rPr>
              <a:t>Team Leader</a:t>
            </a:r>
            <a:r>
              <a:rPr lang="pt-PT" dirty="0">
                <a:latin typeface="Arial" panose="020B0604020202020204" pitchFamily="34" charset="0"/>
              </a:rPr>
              <a:t>, Engenheiro de </a:t>
            </a:r>
            <a:r>
              <a:rPr lang="pt-PT" i="1" dirty="0">
                <a:latin typeface="Arial" panose="020B0604020202020204" pitchFamily="34" charset="0"/>
              </a:rPr>
              <a:t>Software</a:t>
            </a:r>
            <a:r>
              <a:rPr lang="pt-PT" dirty="0">
                <a:latin typeface="Arial" panose="020B0604020202020204" pitchFamily="34" charset="0"/>
              </a:rPr>
              <a:t> e Programadores.</a:t>
            </a:r>
            <a:endParaRPr lang="pt-PT" dirty="0"/>
          </a:p>
          <a:p>
            <a:pPr algn="just"/>
            <a:r>
              <a:rPr lang="pt-PT" dirty="0"/>
              <a:t>Recursos Materiais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Servidor de teste.</a:t>
            </a:r>
          </a:p>
          <a:p>
            <a:pPr algn="just"/>
            <a:r>
              <a:rPr lang="pt-PT" dirty="0"/>
              <a:t>Recursos de Software</a:t>
            </a:r>
          </a:p>
          <a:p>
            <a:pPr marL="5715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Base de dados relacional como suporte do sistema a desenvolver.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D5F5B-AD83-FFDD-3607-0A05974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1F3DDF-E517-D39D-4771-D916DF2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EDDEB1-5DDD-33B7-693D-50F41373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3740152"/>
            <a:ext cx="1533525" cy="153352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07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E75E-2BBD-9E34-3DD2-954EEBD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 de Trabalho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227635-7ECE-56F3-A2A8-2E7F848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F07FB3-714A-9139-12CA-E411C14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Definição e Fundamentação do Projeto, Licenciatura em Engenharia Informática, Universidade do Minho, 2022.</a:t>
            </a:r>
            <a:endParaRPr lang="pt-PT" noProof="0" dirty="0"/>
          </a:p>
        </p:txBody>
      </p:sp>
      <p:graphicFrame>
        <p:nvGraphicFramePr>
          <p:cNvPr id="6" name="Marcador de Posição de Conteúdo 4">
            <a:extLst>
              <a:ext uri="{FF2B5EF4-FFF2-40B4-BE49-F238E27FC236}">
                <a16:creationId xmlns:a16="http://schemas.microsoft.com/office/drawing/2014/main" id="{A9183B0A-8E74-E8B4-78CD-EAE1C18D1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494979"/>
              </p:ext>
            </p:extLst>
          </p:nvPr>
        </p:nvGraphicFramePr>
        <p:xfrm>
          <a:off x="2254015" y="2247869"/>
          <a:ext cx="7683970" cy="31752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Área de Trabalho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Gabriela Santos Ferreira da Cunha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Front-End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António Redondo Martins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Administrador de base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João Pedro Antunes Gonçalves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0" noProof="0" dirty="0"/>
                        <a:t>Analista de testes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Miguel de Sousa Braga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 err="1"/>
                        <a:t>Back-End</a:t>
                      </a:r>
                      <a:r>
                        <a:rPr lang="pt-PT" i="1" noProof="0" dirty="0"/>
                        <a:t> </a:t>
                      </a:r>
                      <a:r>
                        <a:rPr lang="pt-PT" i="1" noProof="0" dirty="0" err="1"/>
                        <a:t>Developer</a:t>
                      </a:r>
                      <a:endParaRPr lang="pt-PT" i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138627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pt-PT" noProof="0" dirty="0"/>
                        <a:t>Nuno Guilherme Cruz Varela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i="1" noProof="0" dirty="0"/>
                        <a:t>Team Leader </a:t>
                      </a:r>
                      <a:r>
                        <a:rPr lang="pt-PT" i="0" noProof="0" dirty="0"/>
                        <a:t>/</a:t>
                      </a:r>
                      <a:r>
                        <a:rPr lang="pt-PT" noProof="0" dirty="0"/>
                        <a:t> Engenheiro de </a:t>
                      </a:r>
                      <a:r>
                        <a:rPr lang="pt-PT" i="1" noProof="0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51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597</TotalTime>
  <Words>959</Words>
  <Application>Microsoft Office PowerPoint</Application>
  <PresentationFormat>Widescreen</PresentationFormat>
  <Paragraphs>112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Grelha de Losangos 16x9</vt:lpstr>
      <vt:lpstr>PowerPoint Presentation</vt:lpstr>
      <vt:lpstr>Índice</vt:lpstr>
      <vt:lpstr>Introdução</vt:lpstr>
      <vt:lpstr>Contextualização </vt:lpstr>
      <vt:lpstr>Fundamentação</vt:lpstr>
      <vt:lpstr>Objetivos</vt:lpstr>
      <vt:lpstr>Viabilidade</vt:lpstr>
      <vt:lpstr>Recursos a Utilizar</vt:lpstr>
      <vt:lpstr>Equipa de Trabalho</vt:lpstr>
      <vt:lpstr>Para além de…</vt:lpstr>
      <vt:lpstr>Plano de Execução do Trabalho </vt:lpstr>
      <vt:lpstr>Comentário Final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UMarket</dc:title>
  <dc:creator>João António Redondo Martins</dc:creator>
  <cp:lastModifiedBy>Gabriela Santos Ferreira da Cunha</cp:lastModifiedBy>
  <cp:revision>22</cp:revision>
  <dcterms:created xsi:type="dcterms:W3CDTF">2022-10-15T16:08:44Z</dcterms:created>
  <dcterms:modified xsi:type="dcterms:W3CDTF">2022-10-18T19:30:21Z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