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62" r:id="rId4"/>
    <p:sldId id="263" r:id="rId5"/>
    <p:sldId id="264" r:id="rId6"/>
    <p:sldId id="265" r:id="rId7"/>
    <p:sldId id="266" r:id="rId8"/>
    <p:sldId id="267" r:id="rId9"/>
    <p:sldId id="268" r:id="rId10"/>
    <p:sldId id="272" r:id="rId11"/>
    <p:sldId id="269" r:id="rId12"/>
    <p:sldId id="270" r:id="rId13"/>
    <p:sldId id="271"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106" d="100"/>
          <a:sy n="106" d="100"/>
        </p:scale>
        <p:origin x="792"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16/10/2022</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16/10/2022</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2</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13</a:t>
            </a:fld>
            <a:endParaRPr lang="pt-PT" dirty="0"/>
          </a:p>
        </p:txBody>
      </p:sp>
    </p:spTree>
    <p:extLst>
      <p:ext uri="{BB962C8B-B14F-4D97-AF65-F5344CB8AC3E}">
        <p14:creationId xmlns:p14="http://schemas.microsoft.com/office/powerpoint/2010/main" val="2680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7" name="Marcador de Posição da Data 6"/>
          <p:cNvSpPr>
            <a:spLocks noGrp="1"/>
          </p:cNvSpPr>
          <p:nvPr>
            <p:ph type="dt" sz="half" idx="10"/>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3" name="Marcador de Posição da Data 2"/>
          <p:cNvSpPr>
            <a:spLocks noGrp="1"/>
          </p:cNvSpPr>
          <p:nvPr>
            <p:ph type="dt" sz="half" idx="10"/>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212" name="Marcador de Posição da Data 211"/>
          <p:cNvSpPr>
            <a:spLocks noGrp="1"/>
          </p:cNvSpPr>
          <p:nvPr>
            <p:ph type="dt" sz="half" idx="10"/>
          </p:nvPr>
        </p:nvSpPr>
        <p:spPr/>
        <p:txBody>
          <a:bodyPr rtlCol="0"/>
          <a:lstStyle/>
          <a:p>
            <a:pPr rtl="0"/>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3AECE-0B66-9B07-C7D6-EF4A4E4DD2ED}"/>
              </a:ext>
            </a:extLst>
          </p:cNvPr>
          <p:cNvSpPr>
            <a:spLocks noGrp="1"/>
          </p:cNvSpPr>
          <p:nvPr>
            <p:ph type="title"/>
          </p:nvPr>
        </p:nvSpPr>
        <p:spPr/>
        <p:txBody>
          <a:bodyPr/>
          <a:lstStyle/>
          <a:p>
            <a:r>
              <a:rPr lang="pt-PT" dirty="0"/>
              <a:t>Para além de…</a:t>
            </a:r>
            <a:endParaRPr lang="en-US" dirty="0"/>
          </a:p>
        </p:txBody>
      </p:sp>
      <p:sp>
        <p:nvSpPr>
          <p:cNvPr id="3" name="Marcador de Posição de Conteúdo 2">
            <a:extLst>
              <a:ext uri="{FF2B5EF4-FFF2-40B4-BE49-F238E27FC236}">
                <a16:creationId xmlns:a16="http://schemas.microsoft.com/office/drawing/2014/main" id="{B4530B3D-B192-9251-E030-D1974A5D4EC7}"/>
              </a:ext>
            </a:extLst>
          </p:cNvPr>
          <p:cNvSpPr>
            <a:spLocks noGrp="1"/>
          </p:cNvSpPr>
          <p:nvPr>
            <p:ph idx="1"/>
          </p:nvPr>
        </p:nvSpPr>
        <p:spPr/>
        <p:txBody>
          <a:bodyPr>
            <a:normAutofit/>
          </a:bodyPr>
          <a:lstStyle/>
          <a:p>
            <a:pPr algn="just"/>
            <a:r>
              <a:rPr lang="pt-PT" dirty="0"/>
              <a:t>Uma amostra de alguns clientes e vendedores, responsáveis por testar e validar as funcionalidades do sistema;</a:t>
            </a:r>
          </a:p>
          <a:p>
            <a:pPr algn="just"/>
            <a:r>
              <a:rPr lang="pt-PT" dirty="0"/>
              <a:t>Um representante de cada município, responsável por acompanhar o desenvolvimento do projeto e validar cada uma das fases de desenvolvimento.</a:t>
            </a:r>
            <a:endParaRPr lang="en-US" dirty="0"/>
          </a:p>
        </p:txBody>
      </p:sp>
      <p:sp>
        <p:nvSpPr>
          <p:cNvPr id="4" name="Marcador de Posição do Rodapé 3">
            <a:extLst>
              <a:ext uri="{FF2B5EF4-FFF2-40B4-BE49-F238E27FC236}">
                <a16:creationId xmlns:a16="http://schemas.microsoft.com/office/drawing/2014/main" id="{1AF1E332-34F1-47B4-56AC-ACEEB6B68D6A}"/>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o Número do Diapositivo 4">
            <a:extLst>
              <a:ext uri="{FF2B5EF4-FFF2-40B4-BE49-F238E27FC236}">
                <a16:creationId xmlns:a16="http://schemas.microsoft.com/office/drawing/2014/main" id="{48DDF376-466A-2613-AD28-B50D92BBF8ED}"/>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Tree>
    <p:extLst>
      <p:ext uri="{BB962C8B-B14F-4D97-AF65-F5344CB8AC3E}">
        <p14:creationId xmlns:p14="http://schemas.microsoft.com/office/powerpoint/2010/main" val="370188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DA94F-5861-1EFC-560F-FBFA4C1FDC92}"/>
              </a:ext>
            </a:extLst>
          </p:cNvPr>
          <p:cNvSpPr>
            <a:spLocks noGrp="1"/>
          </p:cNvSpPr>
          <p:nvPr>
            <p:ph type="title"/>
          </p:nvPr>
        </p:nvSpPr>
        <p:spPr/>
        <p:txBody>
          <a:bodyPr/>
          <a:lstStyle/>
          <a:p>
            <a:r>
              <a:rPr lang="pt-PT" dirty="0"/>
              <a:t>Plano de Execução do Trabalho </a:t>
            </a:r>
          </a:p>
        </p:txBody>
      </p:sp>
      <p:sp>
        <p:nvSpPr>
          <p:cNvPr id="4" name="Marcador de Posição do Número do Diapositivo 3">
            <a:extLst>
              <a:ext uri="{FF2B5EF4-FFF2-40B4-BE49-F238E27FC236}">
                <a16:creationId xmlns:a16="http://schemas.microsoft.com/office/drawing/2014/main" id="{0A0106DA-7879-3B0C-5E48-8FFDF751D2DE}"/>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
        <p:nvSpPr>
          <p:cNvPr id="5" name="Marcador de Posição do Rodapé 4">
            <a:extLst>
              <a:ext uri="{FF2B5EF4-FFF2-40B4-BE49-F238E27FC236}">
                <a16:creationId xmlns:a16="http://schemas.microsoft.com/office/drawing/2014/main" id="{056EA209-B25B-2544-D97B-3393FAD8D233}"/>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pic>
        <p:nvPicPr>
          <p:cNvPr id="10" name="Imagem 9">
            <a:extLst>
              <a:ext uri="{FF2B5EF4-FFF2-40B4-BE49-F238E27FC236}">
                <a16:creationId xmlns:a16="http://schemas.microsoft.com/office/drawing/2014/main" id="{6F2C69E2-3C70-7B2C-2896-242D6BC1E216}"/>
              </a:ext>
            </a:extLst>
          </p:cNvPr>
          <p:cNvPicPr>
            <a:picLocks noChangeAspect="1"/>
          </p:cNvPicPr>
          <p:nvPr/>
        </p:nvPicPr>
        <p:blipFill>
          <a:blip r:embed="rId2"/>
          <a:stretch>
            <a:fillRect/>
          </a:stretch>
        </p:blipFill>
        <p:spPr>
          <a:xfrm>
            <a:off x="1450805" y="1806166"/>
            <a:ext cx="8946858" cy="4114800"/>
          </a:xfrm>
          <a:prstGeom prst="rect">
            <a:avLst/>
          </a:prstGeom>
        </p:spPr>
      </p:pic>
      <p:pic>
        <p:nvPicPr>
          <p:cNvPr id="12" name="Imagem 11">
            <a:extLst>
              <a:ext uri="{FF2B5EF4-FFF2-40B4-BE49-F238E27FC236}">
                <a16:creationId xmlns:a16="http://schemas.microsoft.com/office/drawing/2014/main" id="{005AAA54-92A7-D357-0AE2-8A495DF896D8}"/>
              </a:ext>
            </a:extLst>
          </p:cNvPr>
          <p:cNvPicPr>
            <a:picLocks noChangeAspect="1"/>
          </p:cNvPicPr>
          <p:nvPr/>
        </p:nvPicPr>
        <p:blipFill>
          <a:blip r:embed="rId3"/>
          <a:stretch>
            <a:fillRect/>
          </a:stretch>
        </p:blipFill>
        <p:spPr>
          <a:xfrm>
            <a:off x="1450805" y="1793190"/>
            <a:ext cx="9262596" cy="4127776"/>
          </a:xfrm>
          <a:prstGeom prst="rect">
            <a:avLst/>
          </a:prstGeom>
        </p:spPr>
      </p:pic>
    </p:spTree>
    <p:extLst>
      <p:ext uri="{BB962C8B-B14F-4D97-AF65-F5344CB8AC3E}">
        <p14:creationId xmlns:p14="http://schemas.microsoft.com/office/powerpoint/2010/main" val="175479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648E3-D583-5DDD-2F70-F007D45B8446}"/>
              </a:ext>
            </a:extLst>
          </p:cNvPr>
          <p:cNvSpPr>
            <a:spLocks noGrp="1"/>
          </p:cNvSpPr>
          <p:nvPr>
            <p:ph type="title"/>
          </p:nvPr>
        </p:nvSpPr>
        <p:spPr/>
        <p:txBody>
          <a:bodyPr/>
          <a:lstStyle/>
          <a:p>
            <a:r>
              <a:rPr lang="pt-PT" dirty="0"/>
              <a:t>Comentário Final</a:t>
            </a:r>
          </a:p>
        </p:txBody>
      </p:sp>
      <p:sp>
        <p:nvSpPr>
          <p:cNvPr id="3" name="Marcador de Posição de Conteúdo 2">
            <a:extLst>
              <a:ext uri="{FF2B5EF4-FFF2-40B4-BE49-F238E27FC236}">
                <a16:creationId xmlns:a16="http://schemas.microsoft.com/office/drawing/2014/main" id="{2ECA3804-E8B3-1002-018E-A0A52F7055F7}"/>
              </a:ext>
            </a:extLst>
          </p:cNvPr>
          <p:cNvSpPr>
            <a:spLocks noGrp="1"/>
          </p:cNvSpPr>
          <p:nvPr>
            <p:ph idx="1"/>
          </p:nvPr>
        </p:nvSpPr>
        <p:spPr/>
        <p:txBody>
          <a:bodyPr>
            <a:normAutofit/>
          </a:bodyPr>
          <a:lstStyle/>
          <a:p>
            <a:pPr algn="just"/>
            <a:r>
              <a:rPr lang="pt-PT" sz="1800" dirty="0"/>
              <a:t>Finda a apresentação do sistema que nos foi proposto implementar e tendo definido as fronteiras do mesmo, após a validação do que foi dito com as entidades envolvidas (</a:t>
            </a:r>
            <a:r>
              <a:rPr lang="pt-PT" sz="1800" i="1" dirty="0" err="1"/>
              <a:t>stakeholders</a:t>
            </a:r>
            <a:r>
              <a:rPr lang="pt-PT" sz="1800" dirty="0"/>
              <a:t>), avançamos para a parte da especificação, onde definimos os requisitos que este sistema deverá suportar. Estes terão por base o conjunto de objetivos estipulados anteriormente, pelo que este foi um passo importante e necessário tendo em vista o processo de desenvolvimento bem estruturado da nossa aplicação.</a:t>
            </a:r>
          </a:p>
        </p:txBody>
      </p:sp>
      <p:sp>
        <p:nvSpPr>
          <p:cNvPr id="4" name="Marcador de Posição do Número do Diapositivo 3">
            <a:extLst>
              <a:ext uri="{FF2B5EF4-FFF2-40B4-BE49-F238E27FC236}">
                <a16:creationId xmlns:a16="http://schemas.microsoft.com/office/drawing/2014/main" id="{33553611-3753-5023-B5FE-615695AEACF3}"/>
              </a:ext>
            </a:extLst>
          </p:cNvPr>
          <p:cNvSpPr>
            <a:spLocks noGrp="1"/>
          </p:cNvSpPr>
          <p:nvPr>
            <p:ph type="sldNum" sz="quarter" idx="12"/>
          </p:nvPr>
        </p:nvSpPr>
        <p:spPr/>
        <p:txBody>
          <a:bodyPr/>
          <a:lstStyle/>
          <a:p>
            <a:pPr rtl="0"/>
            <a:fld id="{E31375A4-56A4-47D6-9801-1991572033F7}" type="slidenum">
              <a:rPr lang="pt-PT" noProof="0" smtClean="0"/>
              <a:t>12</a:t>
            </a:fld>
            <a:endParaRPr lang="pt-PT" noProof="0" dirty="0"/>
          </a:p>
        </p:txBody>
      </p:sp>
      <p:sp>
        <p:nvSpPr>
          <p:cNvPr id="5" name="Marcador de Posição do Rodapé 4">
            <a:extLst>
              <a:ext uri="{FF2B5EF4-FFF2-40B4-BE49-F238E27FC236}">
                <a16:creationId xmlns:a16="http://schemas.microsoft.com/office/drawing/2014/main" id="{96657A8C-FB03-EF74-C40B-4E466D9A32D2}"/>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749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317580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Índice</a:t>
            </a:r>
          </a:p>
        </p:txBody>
      </p:sp>
      <p:sp>
        <p:nvSpPr>
          <p:cNvPr id="3" name="Marcador de Posição de Conteúdo 2"/>
          <p:cNvSpPr>
            <a:spLocks noGrp="1"/>
          </p:cNvSpPr>
          <p:nvPr>
            <p:ph idx="1"/>
          </p:nvPr>
        </p:nvSpPr>
        <p:spPr>
          <a:xfrm>
            <a:off x="1295400" y="1981201"/>
            <a:ext cx="9601200" cy="3809999"/>
          </a:xfrm>
        </p:spPr>
        <p:txBody>
          <a:bodyPr rtlCol="0">
            <a:normAutofit fontScale="92500" lnSpcReduction="20000"/>
          </a:bodyPr>
          <a:lstStyle/>
          <a:p>
            <a:pPr rtl="0"/>
            <a:r>
              <a:rPr lang="pt-PT" dirty="0">
                <a:hlinkClick r:id="rId3" action="ppaction://hlinksldjump">
                  <a:extLst>
                    <a:ext uri="{A12FA001-AC4F-418D-AE19-62706E023703}">
                      <ahyp:hlinkClr xmlns:ahyp="http://schemas.microsoft.com/office/drawing/2018/hyperlinkcolor" val="tx"/>
                    </a:ext>
                  </a:extLst>
                </a:hlinkClick>
              </a:rPr>
              <a:t>Introdução</a:t>
            </a:r>
            <a:r>
              <a:rPr lang="pt-PT" dirty="0"/>
              <a:t>                                                                                                                     3                                                    </a:t>
            </a:r>
          </a:p>
          <a:p>
            <a:pPr rtl="0"/>
            <a:r>
              <a:rPr lang="pt-PT" dirty="0">
                <a:hlinkClick r:id="rId4" action="ppaction://hlinksldjump">
                  <a:extLst>
                    <a:ext uri="{A12FA001-AC4F-418D-AE19-62706E023703}">
                      <ahyp:hlinkClr xmlns:ahyp="http://schemas.microsoft.com/office/drawing/2018/hyperlinkcolor" val="tx"/>
                    </a:ext>
                  </a:extLst>
                </a:hlinkClick>
              </a:rPr>
              <a:t>Contextualização</a:t>
            </a:r>
            <a:r>
              <a:rPr lang="pt-PT" dirty="0"/>
              <a:t>                                                                                                          4</a:t>
            </a:r>
          </a:p>
          <a:p>
            <a:pPr rtl="0"/>
            <a:r>
              <a:rPr lang="pt-PT" dirty="0">
                <a:hlinkClick r:id="rId5" action="ppaction://hlinksldjump">
                  <a:extLst>
                    <a:ext uri="{A12FA001-AC4F-418D-AE19-62706E023703}">
                      <ahyp:hlinkClr xmlns:ahyp="http://schemas.microsoft.com/office/drawing/2018/hyperlinkcolor" val="tx"/>
                    </a:ext>
                  </a:extLst>
                </a:hlinkClick>
              </a:rPr>
              <a:t>Fundamentação</a:t>
            </a:r>
            <a:r>
              <a:rPr lang="pt-PT" dirty="0"/>
              <a:t>                              					              5</a:t>
            </a:r>
          </a:p>
          <a:p>
            <a:pPr rtl="0"/>
            <a:r>
              <a:rPr lang="pt-PT" dirty="0">
                <a:hlinkClick r:id="rId6" action="ppaction://hlinksldjump">
                  <a:extLst>
                    <a:ext uri="{A12FA001-AC4F-418D-AE19-62706E023703}">
                      <ahyp:hlinkClr xmlns:ahyp="http://schemas.microsoft.com/office/drawing/2018/hyperlinkcolor" val="tx"/>
                    </a:ext>
                  </a:extLst>
                </a:hlinkClick>
              </a:rPr>
              <a:t>Objetivos</a:t>
            </a:r>
            <a:r>
              <a:rPr lang="pt-PT" dirty="0"/>
              <a:t>								              6</a:t>
            </a:r>
          </a:p>
          <a:p>
            <a:pPr rtl="0"/>
            <a:r>
              <a:rPr lang="pt-PT" dirty="0">
                <a:hlinkClick r:id="rId7" action="ppaction://hlinksldjump">
                  <a:extLst>
                    <a:ext uri="{A12FA001-AC4F-418D-AE19-62706E023703}">
                      <ahyp:hlinkClr xmlns:ahyp="http://schemas.microsoft.com/office/drawing/2018/hyperlinkcolor" val="tx"/>
                    </a:ext>
                  </a:extLst>
                </a:hlinkClick>
              </a:rPr>
              <a:t>Viabilidade</a:t>
            </a:r>
            <a:r>
              <a:rPr lang="pt-PT" dirty="0"/>
              <a:t>                 							              7</a:t>
            </a:r>
          </a:p>
          <a:p>
            <a:pPr rtl="0"/>
            <a:r>
              <a:rPr lang="pt-PT" dirty="0">
                <a:hlinkClick r:id="rId8" action="ppaction://hlinksldjump">
                  <a:extLst>
                    <a:ext uri="{A12FA001-AC4F-418D-AE19-62706E023703}">
                      <ahyp:hlinkClr xmlns:ahyp="http://schemas.microsoft.com/office/drawing/2018/hyperlinkcolor" val="tx"/>
                    </a:ext>
                  </a:extLst>
                </a:hlinkClick>
              </a:rPr>
              <a:t>Recursos a utilizar</a:t>
            </a:r>
            <a:r>
              <a:rPr lang="pt-PT" dirty="0"/>
              <a:t>								8</a:t>
            </a:r>
          </a:p>
          <a:p>
            <a:pPr rtl="0"/>
            <a:r>
              <a:rPr lang="pt-PT" dirty="0">
                <a:hlinkClick r:id="rId9" action="ppaction://hlinksldjump">
                  <a:extLst>
                    <a:ext uri="{A12FA001-AC4F-418D-AE19-62706E023703}">
                      <ahyp:hlinkClr xmlns:ahyp="http://schemas.microsoft.com/office/drawing/2018/hyperlinkcolor" val="tx"/>
                    </a:ext>
                  </a:extLst>
                </a:hlinkClick>
              </a:rPr>
              <a:t>Equipa de Trabalho</a:t>
            </a:r>
            <a:r>
              <a:rPr lang="pt-PT" dirty="0"/>
              <a:t>								9</a:t>
            </a:r>
          </a:p>
          <a:p>
            <a:pPr rtl="0"/>
            <a:r>
              <a:rPr lang="pt-PT" dirty="0">
                <a:hlinkClick r:id="rId10" action="ppaction://hlinksldjump">
                  <a:extLst>
                    <a:ext uri="{A12FA001-AC4F-418D-AE19-62706E023703}">
                      <ahyp:hlinkClr xmlns:ahyp="http://schemas.microsoft.com/office/drawing/2018/hyperlinkcolor" val="tx"/>
                    </a:ext>
                  </a:extLst>
                </a:hlinkClick>
              </a:rPr>
              <a:t>Plano de Execução do Trabalho</a:t>
            </a:r>
            <a:r>
              <a:rPr lang="pt-PT" dirty="0"/>
              <a:t>                                                                                 11</a:t>
            </a:r>
          </a:p>
          <a:p>
            <a:pPr rtl="0"/>
            <a:r>
              <a:rPr lang="pt-PT" dirty="0">
                <a:hlinkClick r:id="rId11" action="ppaction://hlinksldjump">
                  <a:extLst>
                    <a:ext uri="{A12FA001-AC4F-418D-AE19-62706E023703}">
                      <ahyp:hlinkClr xmlns:ahyp="http://schemas.microsoft.com/office/drawing/2018/hyperlinkcolor" val="tx"/>
                    </a:ext>
                  </a:extLst>
                </a:hlinkClick>
              </a:rPr>
              <a:t>Comentário Final</a:t>
            </a:r>
            <a:r>
              <a:rPr lang="pt-PT" dirty="0"/>
              <a:t>  							            12</a:t>
            </a:r>
          </a:p>
          <a:p>
            <a:pPr rtl="0"/>
            <a:endParaRPr lang="pt-PT" dirty="0"/>
          </a:p>
        </p:txBody>
      </p:sp>
      <p:sp>
        <p:nvSpPr>
          <p:cNvPr id="4" name="Marcador de Posição do Número do Diapositivo 3">
            <a:extLst>
              <a:ext uri="{FF2B5EF4-FFF2-40B4-BE49-F238E27FC236}">
                <a16:creationId xmlns:a16="http://schemas.microsoft.com/office/drawing/2014/main" id="{B93ADB01-703E-BC01-DD0A-1B566C008B60}"/>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
        <p:nvSpPr>
          <p:cNvPr id="5" name="Marcador de Posição do Rodapé 4">
            <a:extLst>
              <a:ext uri="{FF2B5EF4-FFF2-40B4-BE49-F238E27FC236}">
                <a16:creationId xmlns:a16="http://schemas.microsoft.com/office/drawing/2014/main" id="{24857B6E-336C-857B-BDF7-02FEF15FCEF2}"/>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794E9-FB8D-36FC-C92F-CA2CD8307605}"/>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1727DC25-31F7-E625-FF81-0BD962B07180}"/>
              </a:ext>
            </a:extLst>
          </p:cNvPr>
          <p:cNvSpPr>
            <a:spLocks noGrp="1"/>
          </p:cNvSpPr>
          <p:nvPr>
            <p:ph idx="1"/>
          </p:nvPr>
        </p:nvSpPr>
        <p:spPr/>
        <p:txBody>
          <a:bodyPr/>
          <a:lstStyle/>
          <a:p>
            <a:pPr algn="just"/>
            <a:r>
              <a:rPr lang="pt-PT" sz="1800" dirty="0">
                <a:effectLst/>
              </a:rPr>
              <a:t>Nesta apresentação iremos dar a conhecer a aplicação a ser desenvolvida à qual daremos o nome de “UMarket”. Em termos gerais, esta aplicação providenciará um espaço (digital) de acolhimento de diversas feiras de contextos diferentes. Cada feira será caraterizada por um contexto distinto das demais, o que permite aos compradores entrarem na feira que mais lhes convém. Os vendedores poderão participar através do aluguer de stands de venda, onde poderão expor os seus produtos e proceder às famosas negociações de venda com os clientes.</a:t>
            </a:r>
            <a:endParaRPr lang="en-US" sz="1800" dirty="0"/>
          </a:p>
          <a:p>
            <a:pPr algn="just"/>
            <a:r>
              <a:rPr lang="pt-PT" sz="1800" dirty="0">
                <a:effectLst/>
              </a:rPr>
              <a:t>Nesta primeira fase, realizamos a definição do sistema, estabelecendo as fronteiras do problema que a aplicação pretende solucionar, expondo os objetivos pretendidos e demonstrando os benefícios e vantagens da sua criação, perante o funcionamento atual das feiras. Trata-se do primeiro passo no desenvolvimento de qualquer software de média/grande dimensão. Num próxim</a:t>
            </a:r>
            <a:r>
              <a:rPr lang="pt-PT" sz="1800" dirty="0"/>
              <a:t>o passo</a:t>
            </a:r>
            <a:r>
              <a:rPr lang="pt-PT" sz="1800" dirty="0">
                <a:effectLst/>
              </a:rPr>
              <a:t>, realizaremos a especificação do sistema que propomos desenvolver. Por fim</a:t>
            </a:r>
            <a:r>
              <a:rPr lang="pt-PT" sz="1800" dirty="0"/>
              <a:t>, realizaremos a implementação da aplicação e da base de dados que suportarão o sistema a ser desenvolvido.</a:t>
            </a:r>
            <a:endParaRPr lang="pt-PT" sz="1800" dirty="0">
              <a:effectLst/>
            </a:endParaRPr>
          </a:p>
        </p:txBody>
      </p:sp>
      <p:sp>
        <p:nvSpPr>
          <p:cNvPr id="4" name="Marcador de Posição do Número do Diapositivo 3">
            <a:extLst>
              <a:ext uri="{FF2B5EF4-FFF2-40B4-BE49-F238E27FC236}">
                <a16:creationId xmlns:a16="http://schemas.microsoft.com/office/drawing/2014/main" id="{374F7A87-2662-F32F-F287-3CEF53A4B70D}"/>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
        <p:nvSpPr>
          <p:cNvPr id="5" name="Marcador de Posição do Rodapé 4">
            <a:extLst>
              <a:ext uri="{FF2B5EF4-FFF2-40B4-BE49-F238E27FC236}">
                <a16:creationId xmlns:a16="http://schemas.microsoft.com/office/drawing/2014/main" id="{C4F4A61B-4312-5565-E0E2-166E16FD6ED7}"/>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588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55C1-609B-67F9-C61D-C7B776F47ED5}"/>
              </a:ext>
            </a:extLst>
          </p:cNvPr>
          <p:cNvSpPr>
            <a:spLocks noGrp="1"/>
          </p:cNvSpPr>
          <p:nvPr>
            <p:ph type="title"/>
          </p:nvPr>
        </p:nvSpPr>
        <p:spPr/>
        <p:txBody>
          <a:bodyPr/>
          <a:lstStyle/>
          <a:p>
            <a:r>
              <a:rPr lang="pt-PT" dirty="0"/>
              <a:t>Contextualização </a:t>
            </a:r>
          </a:p>
        </p:txBody>
      </p:sp>
      <p:sp>
        <p:nvSpPr>
          <p:cNvPr id="3" name="Marcador de Posição de Conteúdo 2">
            <a:extLst>
              <a:ext uri="{FF2B5EF4-FFF2-40B4-BE49-F238E27FC236}">
                <a16:creationId xmlns:a16="http://schemas.microsoft.com/office/drawing/2014/main" id="{D04450E8-BE9D-391D-3165-27836D474627}"/>
              </a:ext>
            </a:extLst>
          </p:cNvPr>
          <p:cNvSpPr>
            <a:spLocks noGrp="1"/>
          </p:cNvSpPr>
          <p:nvPr>
            <p:ph idx="1"/>
          </p:nvPr>
        </p:nvSpPr>
        <p:spPr/>
        <p:txBody>
          <a:bodyPr>
            <a:normAutofit lnSpcReduction="10000"/>
          </a:bodyPr>
          <a:lstStyle/>
          <a:p>
            <a:pPr algn="just"/>
            <a:r>
              <a:rPr lang="pt-PT" sz="1800" dirty="0"/>
              <a:t>A feira “Ponte dos Arcos Verdes” é um evento semanal com enorme tradição na região minhota de Portugal. Acontece às quartas feiras e conta com a presença de milhares de pessoas de todo o mundo. Este acontecimento realiza-se alternadamente nos concelhos de Arcos de Valdevez, Ponte de Lima e Vila Verde. As suas origens remontam há cerca de um milénio e marcam o início de uma história sem precedentes no contexto das feiras nacionais. O ambiente é marcado pelas constantes e bem audíveis negociações entre clientes e vendedores. Todo o tipo de pessoas podem participar, quer passeando pelos longos corredores de barracas repletas de todo o tipo de produtos, quer montando o seu próprio posto de venda. Contudo, o surgimento da pandemia nos últimos 2 anos, reduziu de forma drástica a quantidade de pessoas que se reunia para celebrar e beneficiar deste grandioso evento. Efetivamente, o número médio de visitantes teve uma quebra de, aproximadamente, 50% nos últimos 2 anos, reduzindo de 20 mil para 10 mil o número de pessoas que normalmente visitam este espaço semanalmente. Apesar da situação se ter vindo a tornar mais estável, com a diminuição do número de infeções e, por consequência do número de confinamentos, os municípios receiam que a situação se possa voltar a agravar no futuro.</a:t>
            </a:r>
          </a:p>
          <a:p>
            <a:endParaRPr lang="pt-PT" sz="1800" dirty="0"/>
          </a:p>
        </p:txBody>
      </p:sp>
      <p:sp>
        <p:nvSpPr>
          <p:cNvPr id="4" name="Marcador de Posição do Número do Diapositivo 3">
            <a:extLst>
              <a:ext uri="{FF2B5EF4-FFF2-40B4-BE49-F238E27FC236}">
                <a16:creationId xmlns:a16="http://schemas.microsoft.com/office/drawing/2014/main" id="{619973A2-8E7B-1F36-8CED-A88DAE8ABE66}"/>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
        <p:nvSpPr>
          <p:cNvPr id="5" name="Marcador de Posição do Rodapé 4">
            <a:extLst>
              <a:ext uri="{FF2B5EF4-FFF2-40B4-BE49-F238E27FC236}">
                <a16:creationId xmlns:a16="http://schemas.microsoft.com/office/drawing/2014/main" id="{33C4FB19-80CC-98D1-FBD9-597FB895A949}"/>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928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F2AD-3BA2-BF3E-7315-6C077C4CC9CD}"/>
              </a:ext>
            </a:extLst>
          </p:cNvPr>
          <p:cNvSpPr>
            <a:spLocks noGrp="1"/>
          </p:cNvSpPr>
          <p:nvPr>
            <p:ph type="title"/>
          </p:nvPr>
        </p:nvSpPr>
        <p:spPr/>
        <p:txBody>
          <a:bodyPr/>
          <a:lstStyle/>
          <a:p>
            <a:r>
              <a:rPr lang="pt-PT" dirty="0"/>
              <a:t>Fundamentação</a:t>
            </a:r>
          </a:p>
        </p:txBody>
      </p:sp>
      <p:sp>
        <p:nvSpPr>
          <p:cNvPr id="3" name="Marcador de Posição de Conteúdo 2">
            <a:extLst>
              <a:ext uri="{FF2B5EF4-FFF2-40B4-BE49-F238E27FC236}">
                <a16:creationId xmlns:a16="http://schemas.microsoft.com/office/drawing/2014/main" id="{05728B04-F51F-76B6-088F-4ECC2896F1A8}"/>
              </a:ext>
            </a:extLst>
          </p:cNvPr>
          <p:cNvSpPr>
            <a:spLocks noGrp="1"/>
          </p:cNvSpPr>
          <p:nvPr>
            <p:ph idx="1"/>
          </p:nvPr>
        </p:nvSpPr>
        <p:spPr>
          <a:xfrm>
            <a:off x="1295400" y="1981201"/>
            <a:ext cx="10043160" cy="3809999"/>
          </a:xfrm>
        </p:spPr>
        <p:txBody>
          <a:bodyPr>
            <a:noAutofit/>
          </a:bodyPr>
          <a:lstStyle/>
          <a:p>
            <a:pPr algn="just"/>
            <a:r>
              <a:rPr lang="pt-PT" sz="1800" dirty="0">
                <a:effectLst/>
              </a:rPr>
              <a:t>Com o aumentar da popularidade deste evento no passado ano pós-pandémico, o número de pessoas que vêm participar tem crescido de forma exponencial</a:t>
            </a:r>
            <a:r>
              <a:rPr lang="pt-PT" sz="1800" dirty="0"/>
              <a:t>, o que tem revelado falhas na organização e motivado queixas por parte dos utilizadores. </a:t>
            </a:r>
            <a:r>
              <a:rPr lang="pt-PT" sz="1800" dirty="0">
                <a:effectLst/>
              </a:rPr>
              <a:t>Para além disso, o facto de se realizar em três espaços diferentes tem criado bastantes problemas logísticos e tem aumentado as preocupações de alguns participantes, nomeadamente os vendedores que têm que deslocar os seus produtos pelos três concelhos e os clientes que perdem a facilidade de poderem comprar produtos num local mais próximo. Assim, de modo a sustentar o crescimento e resolver os diversos problemas existentes, os municípios chegaram à conclusão que um sistema online seria o caminho para o futuro. Este sistema deveria promover o bem-estar de todos os participantes, garantindo uma maior conveniência tanto na hora de vender como na hora de comprar produtos. Em particular, possibilitaria um meio alternativo aos clientes com problemas de locomoção, sejam aqueles mais debilitados fisicamente, sejam aqueles que vivem nas aldeias mais remotas</a:t>
            </a:r>
            <a:r>
              <a:rPr lang="pt-PT" sz="1800" dirty="0"/>
              <a:t> para </a:t>
            </a:r>
            <a:r>
              <a:rPr lang="pt-PT" sz="1800" dirty="0">
                <a:effectLst/>
              </a:rPr>
              <a:t>participar neste evento. Para além disso, este produto teria também como alvo o público mais jovem, geralmente menos visto neste tipo de espaços físicos. Apesar da grande expectativa em torno deste novo </a:t>
            </a:r>
            <a:r>
              <a:rPr lang="pt-PT" sz="1800" dirty="0"/>
              <a:t>sistema, os municípios </a:t>
            </a:r>
            <a:r>
              <a:rPr lang="pt-PT" sz="1800" dirty="0">
                <a:effectLst/>
              </a:rPr>
              <a:t>não tencionam substituir o modelo presencial atualmente em prática.</a:t>
            </a:r>
            <a:endParaRPr lang="pt-PT" sz="1800" dirty="0"/>
          </a:p>
        </p:txBody>
      </p:sp>
      <p:sp>
        <p:nvSpPr>
          <p:cNvPr id="4" name="Marcador de Posição do Número do Diapositivo 3">
            <a:extLst>
              <a:ext uri="{FF2B5EF4-FFF2-40B4-BE49-F238E27FC236}">
                <a16:creationId xmlns:a16="http://schemas.microsoft.com/office/drawing/2014/main" id="{B2B07EDE-CF66-511C-0A3B-8CD1BE861026}"/>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sp>
        <p:nvSpPr>
          <p:cNvPr id="5" name="Marcador de Posição do Rodapé 4">
            <a:extLst>
              <a:ext uri="{FF2B5EF4-FFF2-40B4-BE49-F238E27FC236}">
                <a16:creationId xmlns:a16="http://schemas.microsoft.com/office/drawing/2014/main" id="{A50AB66F-0ECD-F129-959A-0E1D533CF09F}"/>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6721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34EC-72A5-4276-4DA7-73DAB89D6BBD}"/>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37D69786-0B67-38FA-B1ED-C7A95C038125}"/>
              </a:ext>
            </a:extLst>
          </p:cNvPr>
          <p:cNvSpPr>
            <a:spLocks noGrp="1"/>
          </p:cNvSpPr>
          <p:nvPr>
            <p:ph idx="1"/>
          </p:nvPr>
        </p:nvSpPr>
        <p:spPr/>
        <p:txBody>
          <a:bodyPr>
            <a:normAutofit/>
          </a:bodyPr>
          <a:lstStyle/>
          <a:p>
            <a:pPr algn="just"/>
            <a:r>
              <a:rPr lang="pt-PT" dirty="0"/>
              <a:t>Através de diversos contactos com as entidades superiores, estabeleceram-se os seguintes objetivos:</a:t>
            </a:r>
          </a:p>
          <a:p>
            <a:pPr marL="571500" lvl="1" indent="-342900" algn="just">
              <a:buFont typeface="+mj-lt"/>
              <a:buAutoNum type="arabicPeriod"/>
            </a:pPr>
            <a:r>
              <a:rPr lang="pt-PT" dirty="0">
                <a:effectLst/>
                <a:latin typeface="Arial" panose="020B0604020202020204" pitchFamily="34" charset="0"/>
              </a:rPr>
              <a:t>Possibilidade dos participantes comprarem os produtos que necessitam, sem se terem de deslocar ao espaço físico.</a:t>
            </a:r>
          </a:p>
          <a:p>
            <a:pPr marL="571500" lvl="1" indent="-342900" algn="just">
              <a:buFont typeface="+mj-lt"/>
              <a:buAutoNum type="arabicPeriod"/>
            </a:pPr>
            <a:r>
              <a:rPr lang="pt-PT" dirty="0">
                <a:effectLst/>
                <a:latin typeface="Arial" panose="020B0604020202020204" pitchFamily="34" charset="0"/>
              </a:rPr>
              <a:t>Aumentar o número de participantes na feira.</a:t>
            </a:r>
          </a:p>
          <a:p>
            <a:pPr marL="571500" lvl="1" indent="-342900" algn="just">
              <a:buFont typeface="+mj-lt"/>
              <a:buAutoNum type="arabicPeriod"/>
            </a:pPr>
            <a:r>
              <a:rPr lang="pt-PT" dirty="0">
                <a:effectLst/>
                <a:latin typeface="Arial" panose="020B0604020202020204" pitchFamily="34" charset="0"/>
              </a:rPr>
              <a:t>Organizar o modelo de negócio, guardando registos de compras/vendas, melhorando a capacidade de gestão.</a:t>
            </a:r>
          </a:p>
          <a:p>
            <a:pPr marL="571500" lvl="1" indent="-342900" algn="just">
              <a:buFont typeface="+mj-lt"/>
              <a:buAutoNum type="arabicPeriod"/>
            </a:pPr>
            <a:r>
              <a:rPr lang="pt-PT" dirty="0">
                <a:effectLst/>
                <a:latin typeface="Arial" panose="020B0604020202020204" pitchFamily="34" charset="0"/>
              </a:rPr>
              <a:t>Possibilitar aos clientes uma forma de saber qual a feira mais próxima onde os produtos que necessitam estão disponíveis.</a:t>
            </a:r>
          </a:p>
          <a:p>
            <a:pPr marL="571500" lvl="1" indent="-342900" algn="just">
              <a:buFont typeface="+mj-lt"/>
              <a:buAutoNum type="arabicPeriod"/>
            </a:pPr>
            <a:r>
              <a:rPr lang="pt-PT" dirty="0"/>
              <a:t>Aumentar a credibilidade da feira e dos seus vendedores, através da avaliação das compras por parte dos clientes.	</a:t>
            </a:r>
          </a:p>
        </p:txBody>
      </p:sp>
      <p:sp>
        <p:nvSpPr>
          <p:cNvPr id="4" name="Marcador de Posição do Número do Diapositivo 3">
            <a:extLst>
              <a:ext uri="{FF2B5EF4-FFF2-40B4-BE49-F238E27FC236}">
                <a16:creationId xmlns:a16="http://schemas.microsoft.com/office/drawing/2014/main" id="{ADB4178F-3666-FE24-8B8A-880BAEE45344}"/>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sp>
        <p:nvSpPr>
          <p:cNvPr id="5" name="Marcador de Posição do Rodapé 4">
            <a:extLst>
              <a:ext uri="{FF2B5EF4-FFF2-40B4-BE49-F238E27FC236}">
                <a16:creationId xmlns:a16="http://schemas.microsoft.com/office/drawing/2014/main" id="{3B20F821-7FBC-FEEF-E51A-97FD3097F3C5}"/>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533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7D42-FF0C-CB11-EB25-541A0923BCF4}"/>
              </a:ext>
            </a:extLst>
          </p:cNvPr>
          <p:cNvSpPr>
            <a:spLocks noGrp="1"/>
          </p:cNvSpPr>
          <p:nvPr>
            <p:ph type="title"/>
          </p:nvPr>
        </p:nvSpPr>
        <p:spPr/>
        <p:txBody>
          <a:bodyPr/>
          <a:lstStyle/>
          <a:p>
            <a:r>
              <a:rPr lang="pt-PT" dirty="0"/>
              <a:t>Viabilidade</a:t>
            </a:r>
          </a:p>
        </p:txBody>
      </p:sp>
      <p:sp>
        <p:nvSpPr>
          <p:cNvPr id="3" name="Marcador de Posição de Conteúdo 2">
            <a:extLst>
              <a:ext uri="{FF2B5EF4-FFF2-40B4-BE49-F238E27FC236}">
                <a16:creationId xmlns:a16="http://schemas.microsoft.com/office/drawing/2014/main" id="{EB23D5B8-FAAB-00B8-FCE7-B7A8E1A1B496}"/>
              </a:ext>
            </a:extLst>
          </p:cNvPr>
          <p:cNvSpPr>
            <a:spLocks noGrp="1"/>
          </p:cNvSpPr>
          <p:nvPr>
            <p:ph idx="1"/>
          </p:nvPr>
        </p:nvSpPr>
        <p:spPr/>
        <p:txBody>
          <a:bodyPr>
            <a:normAutofit/>
          </a:bodyPr>
          <a:lstStyle/>
          <a:p>
            <a:pPr algn="just"/>
            <a:r>
              <a:rPr lang="pt-PT" sz="1800" dirty="0"/>
              <a:t>Com este novo modelo de negócio, acredita-se que se possa melhorar o fluxo de pessoas que acedem às feiras, assim como otimizar a gestão do espaço físico onde a feira se realiza. Para além disso, é esperado que esta aplicação traga mais visibilidade às feiras e em particular aos produtos vendidos pelos diversos comerciantes, o que poderá aumentar os lucros a longo prazo. Nesse sentido, e de acordo com os objetivos estabelecidos, os municípios pretendem que a aplicação esteja concluída até ao fim do prazo estabelecido (15 de Janeiro de 2023), possibilitando que esta esteja disponível já no próximo verão, altura em que se prevê que a afluência a este tipo de comércios atinga um pico. No pior caso, na eventualidade de uma nova situação pandémica, esta aplicação deverá ser capaz de responder às necessidades dos seus clientes e vendedores, mantendo as feiras em funcionamento parcial.</a:t>
            </a:r>
          </a:p>
        </p:txBody>
      </p:sp>
      <p:sp>
        <p:nvSpPr>
          <p:cNvPr id="4" name="Marcador de Posição do Número do Diapositivo 3">
            <a:extLst>
              <a:ext uri="{FF2B5EF4-FFF2-40B4-BE49-F238E27FC236}">
                <a16:creationId xmlns:a16="http://schemas.microsoft.com/office/drawing/2014/main" id="{AA8B21C6-662F-0DE5-26AF-FD058191FC12}"/>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
        <p:nvSpPr>
          <p:cNvPr id="5" name="Marcador de Posição do Rodapé 4">
            <a:extLst>
              <a:ext uri="{FF2B5EF4-FFF2-40B4-BE49-F238E27FC236}">
                <a16:creationId xmlns:a16="http://schemas.microsoft.com/office/drawing/2014/main" id="{7F3A0DA5-70A9-F5FE-906D-CDAFF52617E8}"/>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1044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EEE3-87DB-D887-0852-4D4ECF318E40}"/>
              </a:ext>
            </a:extLst>
          </p:cNvPr>
          <p:cNvSpPr>
            <a:spLocks noGrp="1"/>
          </p:cNvSpPr>
          <p:nvPr>
            <p:ph type="title"/>
          </p:nvPr>
        </p:nvSpPr>
        <p:spPr/>
        <p:txBody>
          <a:bodyPr/>
          <a:lstStyle/>
          <a:p>
            <a:r>
              <a:rPr lang="pt-PT" dirty="0"/>
              <a:t>Recursos a Utilizar</a:t>
            </a:r>
          </a:p>
        </p:txBody>
      </p:sp>
      <p:sp>
        <p:nvSpPr>
          <p:cNvPr id="3" name="Marcador de Posição de Conteúdo 2">
            <a:extLst>
              <a:ext uri="{FF2B5EF4-FFF2-40B4-BE49-F238E27FC236}">
                <a16:creationId xmlns:a16="http://schemas.microsoft.com/office/drawing/2014/main" id="{089E7FA6-53E5-DA68-171A-855CEEFF3C62}"/>
              </a:ext>
            </a:extLst>
          </p:cNvPr>
          <p:cNvSpPr>
            <a:spLocks noGrp="1"/>
          </p:cNvSpPr>
          <p:nvPr>
            <p:ph idx="1"/>
          </p:nvPr>
        </p:nvSpPr>
        <p:spPr/>
        <p:txBody>
          <a:bodyPr/>
          <a:lstStyle/>
          <a:p>
            <a:pPr algn="just"/>
            <a:r>
              <a:rPr lang="pt-PT" dirty="0"/>
              <a:t>Recursos Humanos</a:t>
            </a:r>
          </a:p>
          <a:p>
            <a:pPr marL="571500" lvl="1" indent="-342900" algn="just">
              <a:buFont typeface="Arial" panose="020B0604020202020204" pitchFamily="34" charset="0"/>
              <a:buChar char="•"/>
            </a:pPr>
            <a:r>
              <a:rPr lang="pt-PT" dirty="0">
                <a:effectLst/>
                <a:latin typeface="Arial" panose="020B0604020202020204" pitchFamily="34" charset="0"/>
              </a:rPr>
              <a:t>Clientes, Vendedores, Engenheiros de Software da empresa de desenvolvimento.</a:t>
            </a:r>
            <a:endParaRPr lang="pt-PT" dirty="0"/>
          </a:p>
          <a:p>
            <a:pPr algn="just"/>
            <a:r>
              <a:rPr lang="pt-PT" dirty="0"/>
              <a:t>Recursos Materiais</a:t>
            </a:r>
          </a:p>
          <a:p>
            <a:pPr marL="571500" lvl="1" indent="-342900" algn="just">
              <a:buFont typeface="Arial" panose="020B0604020202020204" pitchFamily="34" charset="0"/>
              <a:buChar char="•"/>
            </a:pPr>
            <a:r>
              <a:rPr lang="pt-PT" dirty="0"/>
              <a:t>Software de criação e gestão das feiras online;</a:t>
            </a:r>
          </a:p>
          <a:p>
            <a:pPr marL="571500" lvl="1" indent="-342900" algn="just">
              <a:buFont typeface="Arial" panose="020B0604020202020204" pitchFamily="34" charset="0"/>
              <a:buChar char="•"/>
            </a:pPr>
            <a:r>
              <a:rPr lang="pt-PT" dirty="0"/>
              <a:t>Servidor a ser fornecido e mais tarde mantido pelos três municípios;</a:t>
            </a:r>
          </a:p>
          <a:p>
            <a:pPr marL="571500" lvl="1" indent="-342900" algn="just">
              <a:buFont typeface="Arial" panose="020B0604020202020204" pitchFamily="34" charset="0"/>
              <a:buChar char="•"/>
            </a:pPr>
            <a:r>
              <a:rPr lang="pt-PT" dirty="0"/>
              <a:t>Base de dados relacional como suporte do sistema a desenvolver.</a:t>
            </a:r>
          </a:p>
        </p:txBody>
      </p:sp>
      <p:sp>
        <p:nvSpPr>
          <p:cNvPr id="4" name="Marcador de Posição do Número do Diapositivo 3">
            <a:extLst>
              <a:ext uri="{FF2B5EF4-FFF2-40B4-BE49-F238E27FC236}">
                <a16:creationId xmlns:a16="http://schemas.microsoft.com/office/drawing/2014/main" id="{8C8D5F5B-AD83-FFDD-3607-0A05974F0592}"/>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5" name="Marcador de Posição do Rodapé 4">
            <a:extLst>
              <a:ext uri="{FF2B5EF4-FFF2-40B4-BE49-F238E27FC236}">
                <a16:creationId xmlns:a16="http://schemas.microsoft.com/office/drawing/2014/main" id="{9C1F3DDF-E517-D39D-4771-D916DF210B5B}"/>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7807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E75E-2BBD-9E34-3DD2-954EEBDCC09F}"/>
              </a:ext>
            </a:extLst>
          </p:cNvPr>
          <p:cNvSpPr>
            <a:spLocks noGrp="1"/>
          </p:cNvSpPr>
          <p:nvPr>
            <p:ph type="title"/>
          </p:nvPr>
        </p:nvSpPr>
        <p:spPr/>
        <p:txBody>
          <a:bodyPr/>
          <a:lstStyle/>
          <a:p>
            <a:r>
              <a:rPr lang="pt-PT" dirty="0"/>
              <a:t>Equipa de Trabalho</a:t>
            </a:r>
          </a:p>
        </p:txBody>
      </p:sp>
      <p:sp>
        <p:nvSpPr>
          <p:cNvPr id="4" name="Marcador de Posição do Número do Diapositivo 3">
            <a:extLst>
              <a:ext uri="{FF2B5EF4-FFF2-40B4-BE49-F238E27FC236}">
                <a16:creationId xmlns:a16="http://schemas.microsoft.com/office/drawing/2014/main" id="{8F227635-7ECE-56F3-A2A8-2E7F84875097}"/>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
        <p:nvSpPr>
          <p:cNvPr id="5" name="Marcador de Posição do Rodapé 4">
            <a:extLst>
              <a:ext uri="{FF2B5EF4-FFF2-40B4-BE49-F238E27FC236}">
                <a16:creationId xmlns:a16="http://schemas.microsoft.com/office/drawing/2014/main" id="{46F07FB3-714A-9139-12CA-E411C14D93F1}"/>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graphicFrame>
        <p:nvGraphicFramePr>
          <p:cNvPr id="6" name="Marcador de Posição de Conteúdo 4">
            <a:extLst>
              <a:ext uri="{FF2B5EF4-FFF2-40B4-BE49-F238E27FC236}">
                <a16:creationId xmlns:a16="http://schemas.microsoft.com/office/drawing/2014/main" id="{A9183B0A-8E74-E8B4-78CD-EAE1C18D1203}"/>
              </a:ext>
            </a:extLst>
          </p:cNvPr>
          <p:cNvGraphicFramePr>
            <a:graphicFrameLocks/>
          </p:cNvGraphicFramePr>
          <p:nvPr>
            <p:extLst>
              <p:ext uri="{D42A27DB-BD31-4B8C-83A1-F6EECF244321}">
                <p14:modId xmlns:p14="http://schemas.microsoft.com/office/powerpoint/2010/main" val="3097220291"/>
              </p:ext>
            </p:extLst>
          </p:nvPr>
        </p:nvGraphicFramePr>
        <p:xfrm>
          <a:off x="609602" y="1981200"/>
          <a:ext cx="10974591" cy="3735878"/>
        </p:xfrm>
        <a:graphic>
          <a:graphicData uri="http://schemas.openxmlformats.org/drawingml/2006/table">
            <a:tbl>
              <a:tblPr firstRow="1" bandRow="1">
                <a:tableStyleId>{BC89EF96-8CEA-46FF-86C4-4CE0E7609802}</a:tableStyleId>
              </a:tblPr>
              <a:tblGrid>
                <a:gridCol w="3658197">
                  <a:extLst>
                    <a:ext uri="{9D8B030D-6E8A-4147-A177-3AD203B41FA5}">
                      <a16:colId xmlns:a16="http://schemas.microsoft.com/office/drawing/2014/main" val="20000"/>
                    </a:ext>
                  </a:extLst>
                </a:gridCol>
                <a:gridCol w="3658197">
                  <a:extLst>
                    <a:ext uri="{9D8B030D-6E8A-4147-A177-3AD203B41FA5}">
                      <a16:colId xmlns:a16="http://schemas.microsoft.com/office/drawing/2014/main" val="20001"/>
                    </a:ext>
                  </a:extLst>
                </a:gridCol>
                <a:gridCol w="3658197">
                  <a:extLst>
                    <a:ext uri="{9D8B030D-6E8A-4147-A177-3AD203B41FA5}">
                      <a16:colId xmlns:a16="http://schemas.microsoft.com/office/drawing/2014/main" val="20002"/>
                    </a:ext>
                  </a:extLst>
                </a:gridCol>
              </a:tblGrid>
              <a:tr h="535478">
                <a:tc>
                  <a:txBody>
                    <a:bodyPr/>
                    <a:lstStyle/>
                    <a:p>
                      <a:pPr algn="ctr" rtl="0"/>
                      <a:r>
                        <a:rPr lang="pt-PT" noProof="0" dirty="0"/>
                        <a:t>Nomes</a:t>
                      </a:r>
                    </a:p>
                  </a:txBody>
                  <a:tcPr anchor="ctr"/>
                </a:tc>
                <a:tc>
                  <a:txBody>
                    <a:bodyPr/>
                    <a:lstStyle/>
                    <a:p>
                      <a:pPr algn="ctr" rtl="0"/>
                      <a:r>
                        <a:rPr lang="pt-PT" noProof="0" dirty="0"/>
                        <a:t>Área de Trabalho</a:t>
                      </a:r>
                    </a:p>
                  </a:txBody>
                  <a:tcPr anchor="ctr"/>
                </a:tc>
                <a:tc>
                  <a:txBody>
                    <a:bodyPr/>
                    <a:lstStyle/>
                    <a:p>
                      <a:pPr algn="ctr" rtl="0"/>
                      <a:r>
                        <a:rPr lang="pt-PT" noProof="0" dirty="0"/>
                        <a:t>Formação Académica</a:t>
                      </a:r>
                    </a:p>
                  </a:txBody>
                  <a:tcPr anchor="ctr"/>
                </a:tc>
                <a:extLst>
                  <a:ext uri="{0D108BD9-81ED-4DB2-BD59-A6C34878D82A}">
                    <a16:rowId xmlns:a16="http://schemas.microsoft.com/office/drawing/2014/main" val="10000"/>
                  </a:ext>
                </a:extLst>
              </a:tr>
              <a:tr h="393238">
                <a:tc>
                  <a:txBody>
                    <a:bodyPr/>
                    <a:lstStyle/>
                    <a:p>
                      <a:pPr algn="ctr" rtl="0"/>
                      <a:r>
                        <a:rPr lang="pt-PT" noProof="0" dirty="0"/>
                        <a:t>Gabriela Santos Ferreira da Cunha</a:t>
                      </a:r>
                    </a:p>
                  </a:txBody>
                  <a:tcPr anchor="ctr"/>
                </a:tc>
                <a:tc>
                  <a:txBody>
                    <a:bodyPr/>
                    <a:lstStyle/>
                    <a:p>
                      <a:pPr algn="ctr" rtl="0"/>
                      <a:r>
                        <a:rPr lang="pt-PT" noProof="0" dirty="0" err="1"/>
                        <a:t>Front-End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10001"/>
                  </a:ext>
                </a:extLst>
              </a:tr>
              <a:tr h="535478">
                <a:tc>
                  <a:txBody>
                    <a:bodyPr/>
                    <a:lstStyle/>
                    <a:p>
                      <a:pPr algn="ctr" rtl="0"/>
                      <a:r>
                        <a:rPr lang="pt-PT" noProof="0" dirty="0"/>
                        <a:t>João António Redondo Martins</a:t>
                      </a:r>
                    </a:p>
                  </a:txBody>
                  <a:tcPr anchor="ctr"/>
                </a:tc>
                <a:tc>
                  <a:txBody>
                    <a:bodyPr/>
                    <a:lstStyle/>
                    <a:p>
                      <a:pPr algn="ctr" rtl="0"/>
                      <a:r>
                        <a:rPr lang="pt-PT" noProof="0" dirty="0"/>
                        <a:t>Administrador de base de dados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2"/>
                  </a:ext>
                </a:extLst>
              </a:tr>
              <a:tr h="535478">
                <a:tc>
                  <a:txBody>
                    <a:bodyPr/>
                    <a:lstStyle/>
                    <a:p>
                      <a:pPr algn="ctr" rtl="0"/>
                      <a:r>
                        <a:rPr lang="pt-PT" noProof="0" dirty="0"/>
                        <a:t>João Pedro Antunes Gonçalves</a:t>
                      </a:r>
                    </a:p>
                  </a:txBody>
                  <a:tcPr anchor="ctr"/>
                </a:tc>
                <a:tc>
                  <a:txBody>
                    <a:bodyPr/>
                    <a:lstStyle/>
                    <a:p>
                      <a:pPr algn="ctr" rtl="0"/>
                      <a:r>
                        <a:rPr lang="pt-PT" noProof="0" dirty="0" err="1"/>
                        <a:t>Front-End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3"/>
                  </a:ext>
                </a:extLst>
              </a:tr>
              <a:tr h="535478">
                <a:tc>
                  <a:txBody>
                    <a:bodyPr/>
                    <a:lstStyle/>
                    <a:p>
                      <a:pPr algn="ctr" rtl="0"/>
                      <a:r>
                        <a:rPr lang="pt-PT" noProof="0" dirty="0"/>
                        <a:t>Miguel de Sousa Braga</a:t>
                      </a:r>
                    </a:p>
                  </a:txBody>
                  <a:tcPr anchor="ctr"/>
                </a:tc>
                <a:tc>
                  <a:txBody>
                    <a:bodyPr/>
                    <a:lstStyle/>
                    <a:p>
                      <a:pPr algn="ctr" rtl="0"/>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75138627"/>
                  </a:ext>
                </a:extLst>
              </a:tr>
              <a:tr h="535478">
                <a:tc>
                  <a:txBody>
                    <a:bodyPr/>
                    <a:lstStyle/>
                    <a:p>
                      <a:pPr algn="ctr" rtl="0"/>
                      <a:r>
                        <a:rPr lang="pt-PT" noProof="0" dirty="0"/>
                        <a:t>Nuno Guilherme Cruz Varela</a:t>
                      </a:r>
                    </a:p>
                  </a:txBody>
                  <a:tcPr anchor="ctr"/>
                </a:tc>
                <a:tc>
                  <a:txBody>
                    <a:bodyPr/>
                    <a:lstStyle/>
                    <a:p>
                      <a:pPr algn="ctr" rtl="0"/>
                      <a:r>
                        <a:rPr lang="pt-PT" noProof="0" dirty="0" err="1"/>
                        <a:t>Back-End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2765519126"/>
                  </a:ext>
                </a:extLst>
              </a:tr>
            </a:tbl>
          </a:graphicData>
        </a:graphic>
      </p:graphicFrame>
    </p:spTree>
    <p:extLst>
      <p:ext uri="{BB962C8B-B14F-4D97-AF65-F5344CB8AC3E}">
        <p14:creationId xmlns:p14="http://schemas.microsoft.com/office/powerpoint/2010/main" val="1201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313</TotalTime>
  <Words>1564</Words>
  <Application>Microsoft Office PowerPoint</Application>
  <PresentationFormat>Ecrã Panorâmico</PresentationFormat>
  <Paragraphs>93</Paragraphs>
  <Slides>13</Slides>
  <Notes>3</Notes>
  <HiddenSlides>0</HiddenSlides>
  <MMClips>0</MMClips>
  <ScaleCrop>false</ScaleCrop>
  <HeadingPairs>
    <vt:vector size="6" baseType="variant">
      <vt:variant>
        <vt:lpstr>Tipos de letra usados</vt:lpstr>
      </vt:variant>
      <vt:variant>
        <vt:i4>1</vt:i4>
      </vt:variant>
      <vt:variant>
        <vt:lpstr>Tema</vt:lpstr>
      </vt:variant>
      <vt:variant>
        <vt:i4>1</vt:i4>
      </vt:variant>
      <vt:variant>
        <vt:lpstr>Títulos dos diapositivos</vt:lpstr>
      </vt:variant>
      <vt:variant>
        <vt:i4>13</vt:i4>
      </vt:variant>
    </vt:vector>
  </HeadingPairs>
  <TitlesOfParts>
    <vt:vector size="15" baseType="lpstr">
      <vt:lpstr>Arial</vt:lpstr>
      <vt:lpstr>Grelha de Losangos 16x9</vt:lpstr>
      <vt:lpstr>UMarket</vt:lpstr>
      <vt:lpstr>Índice</vt:lpstr>
      <vt:lpstr>Introdução</vt:lpstr>
      <vt:lpstr>Contextualização </vt:lpstr>
      <vt:lpstr>Fundamentação</vt:lpstr>
      <vt:lpstr>Objetivos</vt:lpstr>
      <vt:lpstr>Viabilidade</vt:lpstr>
      <vt:lpstr>Recursos a Utilizar</vt:lpstr>
      <vt:lpstr>Equipa de Trabalho</vt:lpstr>
      <vt:lpstr>Para além de…</vt:lpstr>
      <vt:lpstr>Plano de Execução do Trabalho </vt:lpstr>
      <vt:lpstr>Comentário Final</vt:lpstr>
      <vt:lpstr>UMarket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UMarket</dc:title>
  <dc:creator>João António Redondo Martins</dc:creator>
  <cp:lastModifiedBy>Guilherme Varela</cp:lastModifiedBy>
  <cp:revision>6</cp:revision>
  <dcterms:created xsi:type="dcterms:W3CDTF">2022-10-15T16:08:44Z</dcterms:created>
  <dcterms:modified xsi:type="dcterms:W3CDTF">2022-10-16T17:30:52Z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