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3/26/2024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1.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932" y="2831916"/>
            <a:ext cx="2214716" cy="1828799"/>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57600" y="12287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048000" y="2362200"/>
            <a:ext cx="822954" cy="69763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62600" y="2458065"/>
            <a:ext cx="4347465" cy="509114"/>
          </a:xfrm>
          <a:prstGeom prst="rect">
            <a:avLst/>
          </a:prstGeom>
        </p:spPr>
        <p:txBody>
          <a:bodyPr vert="horz" wrap="square" lIns="0" tIns="16510" rIns="0" bIns="0" rtlCol="0">
            <a:spAutoFit/>
          </a:bodyPr>
          <a:lstStyle/>
          <a:p>
            <a:pPr marL="12700" algn="ctr">
              <a:lnSpc>
                <a:spcPct val="100000"/>
              </a:lnSpc>
              <a:spcBef>
                <a:spcPts val="130"/>
              </a:spcBef>
            </a:pPr>
            <a:r>
              <a:rPr lang="en-IN" sz="3200" dirty="0">
                <a:latin typeface="Times New Roman" panose="02020603050405020304" pitchFamily="18" charset="0"/>
                <a:cs typeface="Times New Roman" panose="02020603050405020304" pitchFamily="18" charset="0"/>
              </a:rPr>
              <a:t>POOJA G</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806692" y="302137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imes New Roman" panose="02020603050405020304" pitchFamily="18" charset="0"/>
                <a:cs typeface="Times New Roman" panose="02020603050405020304" pitchFamily="18" charset="0"/>
              </a:rPr>
              <a:t>Final</a:t>
            </a:r>
            <a:r>
              <a:rPr sz="2400" b="1" spc="-40" dirty="0">
                <a:solidFill>
                  <a:srgbClr val="2D936B"/>
                </a:solidFill>
                <a:latin typeface="Times New Roman" panose="02020603050405020304" pitchFamily="18" charset="0"/>
                <a:cs typeface="Times New Roman" panose="02020603050405020304" pitchFamily="18" charset="0"/>
              </a:rPr>
              <a:t> </a:t>
            </a:r>
            <a:r>
              <a:rPr sz="2400" b="1" spc="-10"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1147"/>
            <a:ext cx="3303904" cy="653415"/>
          </a:xfrm>
        </p:spPr>
        <p:txBody>
          <a:bodyPr/>
          <a:lstStyle/>
          <a:p>
            <a:r>
              <a:rPr lang="en-IN" altLang="en-US">
                <a:latin typeface="Times New Roman" panose="02020603050405020304" pitchFamily="18" charset="0"/>
                <a:cs typeface="Times New Roman" panose="02020603050405020304" pitchFamily="18" charset="0"/>
              </a:rPr>
              <a:t>Contd.</a:t>
            </a:r>
          </a:p>
        </p:txBody>
      </p:sp>
      <p:sp>
        <p:nvSpPr>
          <p:cNvPr id="3" name="Subtitle 2"/>
          <p:cNvSpPr>
            <a:spLocks noGrp="1"/>
          </p:cNvSpPr>
          <p:nvPr>
            <p:ph type="subTitle" idx="4"/>
          </p:nvPr>
        </p:nvSpPr>
        <p:spPr>
          <a:xfrm rot="10800000" flipV="1">
            <a:off x="316230" y="1586230"/>
            <a:ext cx="10046970" cy="2254250"/>
          </a:xfrm>
        </p:spPr>
        <p:txBody>
          <a:bodyPr>
            <a:noAutofit/>
          </a:bodyPr>
          <a:lstStyle/>
          <a:p>
            <a:r>
              <a:rPr lang="en-US">
                <a:latin typeface="Times New Roman" panose="02020603050405020304" pitchFamily="18" charset="0"/>
                <a:cs typeface="Times New Roman" panose="02020603050405020304" pitchFamily="18" charset="0"/>
              </a:rPr>
              <a:t>Model Evaluation:Evaluate the performance of the trained models using appropriate metrics (e.g., mean squared error for regression, accuracy for classification).Tune hyperparameters if necessary using techniques like cross-validation.</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Interpretation and Insights:Interpret the model results to understand the factors that influence hotel bookings (e.g., feature importance, coefficients).Extract insights from the analysis to answer questions such as the best time to book a hotel room, optimal length of stay, and factors contributing to special requests.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Visualization:Visualize the results and insights obtained from the analysis using plots and charts (e.g., bar plots, heatmaps, line graphs).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Provide clear and intuitive visualizations to communicate findings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8165" y="385444"/>
            <a:ext cx="9764395" cy="653415"/>
          </a:xfrm>
          <a:prstGeom prst="rect">
            <a:avLst/>
          </a:prstGeom>
        </p:spPr>
        <p:txBody>
          <a:bodyPr/>
          <a:lstStyle/>
          <a:p>
            <a:r>
              <a:rPr>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xfrm>
            <a:off x="11277218" y="6473337"/>
            <a:ext cx="241300" cy="168910"/>
          </a:xfrm>
          <a:prstGeom prst="rect">
            <a:avLst/>
          </a:prstGeom>
        </p:spPr>
        <p:txBody>
          <a:bodyPr/>
          <a:lstStyle/>
          <a:p>
            <a:r>
              <a:t>*</a:t>
            </a: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panose="020B0603020202020204"/>
              <a:cs typeface="Trebuchet MS" panose="020B0603020202020204"/>
            </a:endParaRPr>
          </a:p>
        </p:txBody>
      </p:sp>
      <p:pic>
        <p:nvPicPr>
          <p:cNvPr id="2" name="Content Placeholder 1"/>
          <p:cNvPicPr>
            <a:picLocks noGrp="1" noChangeAspect="1"/>
          </p:cNvPicPr>
          <p:nvPr>
            <p:ph sz="half" idx="2"/>
          </p:nvPr>
        </p:nvPicPr>
        <p:blipFill>
          <a:blip r:embed="rId2"/>
          <a:stretch>
            <a:fillRect/>
          </a:stretch>
        </p:blipFill>
        <p:spPr>
          <a:xfrm>
            <a:off x="609600" y="1329055"/>
            <a:ext cx="4791075" cy="3812540"/>
          </a:xfrm>
          <a:prstGeom prst="rect">
            <a:avLst/>
          </a:prstGeom>
        </p:spPr>
      </p:pic>
      <p:pic>
        <p:nvPicPr>
          <p:cNvPr id="6" name="Content Placeholder 5" descr="WhatsApp Image 2024-03-26 at 16.08.06"/>
          <p:cNvPicPr>
            <a:picLocks noGrp="1" noChangeAspect="1"/>
          </p:cNvPicPr>
          <p:nvPr>
            <p:ph sz="half" idx="3"/>
          </p:nvPr>
        </p:nvPicPr>
        <p:blipFill>
          <a:blip r:embed="rId3"/>
          <a:stretch>
            <a:fillRect/>
          </a:stretch>
        </p:blipFill>
        <p:spPr>
          <a:xfrm>
            <a:off x="5089525" y="1390015"/>
            <a:ext cx="5068570" cy="3751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610" y="330835"/>
            <a:ext cx="10013950" cy="702310"/>
          </a:xfrm>
        </p:spPr>
        <p:txBody>
          <a:bodyPr>
            <a:noAutofit/>
          </a:bodyPr>
          <a:lstStyle/>
          <a:p>
            <a:r>
              <a:rPr lang="en-IN" altLang="en-US">
                <a:latin typeface="Times New Roman" panose="02020603050405020304" pitchFamily="18" charset="0"/>
                <a:cs typeface="Times New Roman" panose="02020603050405020304" pitchFamily="18" charset="0"/>
              </a:rPr>
              <a:t>RESULTS</a:t>
            </a:r>
          </a:p>
        </p:txBody>
      </p:sp>
      <p:pic>
        <p:nvPicPr>
          <p:cNvPr id="7" name="Content Placeholder 6" descr="WhatsApp Image 2024-03-26 at 16.08.05 (1)"/>
          <p:cNvPicPr>
            <a:picLocks noGrp="1" noChangeAspect="1"/>
          </p:cNvPicPr>
          <p:nvPr>
            <p:ph sz="half" idx="2"/>
          </p:nvPr>
        </p:nvPicPr>
        <p:blipFill>
          <a:blip r:embed="rId2"/>
          <a:stretch>
            <a:fillRect/>
          </a:stretch>
        </p:blipFill>
        <p:spPr>
          <a:xfrm>
            <a:off x="477520" y="1577340"/>
            <a:ext cx="6337935" cy="3589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797300" cy="653415"/>
          </a:xfrm>
        </p:spPr>
        <p:txBody>
          <a:bodyPr wrap="square"/>
          <a:lstStyle/>
          <a:p>
            <a:r>
              <a:rPr lang="en-IN" altLang="en-US">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4"/>
          </p:nvPr>
        </p:nvSpPr>
        <p:spPr>
          <a:xfrm>
            <a:off x="724535" y="1461770"/>
            <a:ext cx="9032875" cy="4093210"/>
          </a:xfrm>
        </p:spPr>
        <p:txBody>
          <a:bodyPr>
            <a:noAutofit/>
          </a:bodyPr>
          <a:lstStyle/>
          <a:p>
            <a:r>
              <a:rPr lang="en-US">
                <a:latin typeface="Times New Roman" panose="02020603050405020304" pitchFamily="18" charset="0"/>
                <a:cs typeface="Times New Roman" panose="02020603050405020304" pitchFamily="18" charset="0"/>
              </a:rPr>
              <a:t>The project revealed insights into various factors affecting hotel bookings, including seasonal variations, lead time impact, demographic factors, and amenities. By analyzing these patterns, hotels can better understand customer behavior, optimize operations, and enhance customer satisfaction.</a:t>
            </a:r>
          </a:p>
          <a:p>
            <a:r>
              <a:rPr lang="en-US">
                <a:latin typeface="Times New Roman" panose="02020603050405020304" pitchFamily="18" charset="0"/>
                <a:cs typeface="Times New Roman" panose="02020603050405020304" pitchFamily="18" charset="0"/>
              </a:rPr>
              <a:t> Additionally, the developed predictive model offers a tool for forecasting booking cancellations, enabling proactive management of resources and revenue. These conclusions underscore the importance of data-driven strategies in the hospitality industry to meet customer needs effectively and maximize profitability.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4812665" cy="653415"/>
          </a:xfrm>
        </p:spPr>
        <p:txBody>
          <a:bodyPr wrap="square"/>
          <a:lstStyle/>
          <a:p>
            <a:r>
              <a:rPr lang="en-IN" altLang="en-US">
                <a:latin typeface="Times New Roman" panose="02020603050405020304" pitchFamily="18" charset="0"/>
                <a:cs typeface="Times New Roman" panose="02020603050405020304" pitchFamily="18" charset="0"/>
              </a:rPr>
              <a:t>FUTURE SCOPE</a:t>
            </a:r>
          </a:p>
        </p:txBody>
      </p:sp>
      <p:sp>
        <p:nvSpPr>
          <p:cNvPr id="3" name="Subtitle 2"/>
          <p:cNvSpPr>
            <a:spLocks noGrp="1"/>
          </p:cNvSpPr>
          <p:nvPr>
            <p:ph type="subTitle" idx="4"/>
          </p:nvPr>
        </p:nvSpPr>
        <p:spPr>
          <a:xfrm>
            <a:off x="795655" y="1416685"/>
            <a:ext cx="9567545" cy="4138295"/>
          </a:xfrm>
        </p:spPr>
        <p:txBody>
          <a:bodyPr>
            <a:noAutofit/>
          </a:bodyPr>
          <a:lstStyle/>
          <a:p>
            <a:r>
              <a:rPr lang="en-US">
                <a:latin typeface="Times New Roman" panose="02020603050405020304" pitchFamily="18" charset="0"/>
                <a:cs typeface="Times New Roman" panose="02020603050405020304" pitchFamily="18" charset="0"/>
              </a:rPr>
              <a:t>The future scope for this project includes implementing dynamic pricing strategies, personalized marketing campaigns, and customer experience optimization based on the insights gained from the analysis. </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Integrating the predictive model with revenue management systems, exploring additional data sources, and developing real-time monitoring systems are also essential.</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Furthermore, conducting benchmarking studies and expanding the analysis to other hospitality segments could provide valuable insights and opportunities for improvement within the industry.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885" y="290830"/>
            <a:ext cx="3907790" cy="653415"/>
          </a:xfrm>
        </p:spPr>
        <p:txBody>
          <a:bodyPr wrap="square"/>
          <a:lstStyle/>
          <a:p>
            <a:r>
              <a:rPr lang="en-IN" altLang="en-US">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4"/>
          </p:nvPr>
        </p:nvSpPr>
        <p:spPr>
          <a:xfrm>
            <a:off x="1295400" y="1406525"/>
            <a:ext cx="9766300" cy="4148455"/>
          </a:xfrm>
        </p:spPr>
        <p:txBody>
          <a:bodyPr>
            <a:noAutofit/>
          </a:bodyPr>
          <a:lstStyle/>
          <a:p>
            <a:pPr indent="0">
              <a:buFont typeface="Arial" panose="020B0604020202020204" pitchFamily="34" charset="0"/>
              <a:buNone/>
            </a:pPr>
            <a:endParaRPr lang="en-IN" altLang="en-US"/>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2"/>
              </a:rPr>
              <a:t>https://www.kaggle.com/datasets</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3"/>
              </a:rPr>
              <a:t>https://pandas.pydata.org/pandas-docs/stable/user guide/index.html</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4"/>
              </a:rPr>
              <a:t>https://seaborn.pydata.org/</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5"/>
              </a:rPr>
              <a:t>https://matplotlib.org/stable/contents.html</a:t>
            </a:r>
            <a:endParaRPr lang="en-IN" dirty="0">
              <a:latin typeface="Times New Roman" panose="02020603050405020304" pitchFamily="18" charset="0"/>
              <a:cs typeface="Times New Roman" panose="02020603050405020304" pitchFamily="18" charset="0"/>
            </a:endParaRPr>
          </a:p>
          <a:p>
            <a:pPr>
              <a:lnSpc>
                <a:spcPct val="20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dirty="0">
                <a:latin typeface="Times New Roman" panose="02020603050405020304" pitchFamily="18" charset="0"/>
                <a:cs typeface="Times New Roman" panose="02020603050405020304" pitchFamily="18" charset="0"/>
              </a:rPr>
              <a:t>HOTEL BOOKING ANALYSIS</a:t>
            </a:r>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2192894" y="6467640"/>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91609" y="1816238"/>
            <a:ext cx="8150235" cy="4092575"/>
          </a:xfrm>
          <a:prstGeom prst="rect">
            <a:avLst/>
          </a:prstGeom>
          <a:noFill/>
        </p:spPr>
        <p:txBody>
          <a:bodyPr wrap="square" rtlCol="0">
            <a:sp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Objective: </a:t>
            </a:r>
          </a:p>
          <a:p>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objective of this analysis is to gain insights into booking patterns, optimal booking times, lengths of stay, and factors influencing special requests in two types of hotels: a city hotel and a resort hotel.</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primary objective of this analysis is to unravel the complexities of hotel bookings through comprehensive data exploration and analysis. By examining booking patterns, optimal reservation times, lengths of stay, and factors driving special requests, we aim to provide actionable insights for both city hotels and resort properties. Through this exploration, we seek to empower hotel management teams with the knowledge needed to make informed decisions, adapt to changing market dynamics, and deliver exceptional guest satisfaction.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23" name="TextBox 22"/>
          <p:cNvSpPr txBox="1"/>
          <p:nvPr/>
        </p:nvSpPr>
        <p:spPr>
          <a:xfrm>
            <a:off x="3480601" y="1904727"/>
            <a:ext cx="5557204" cy="3476625"/>
          </a:xfrm>
          <a:prstGeom prst="rect">
            <a:avLst/>
          </a:prstGeom>
          <a:noFill/>
        </p:spPr>
        <p:txBody>
          <a:bodyPr wrap="square" rtlCol="0">
            <a:spAutoFit/>
          </a:bodyPr>
          <a:lstStyle/>
          <a:p>
            <a:pPr marL="342900" lvl="8"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Who are thr end users?</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Your Solution and its value proposition</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The Wow is your solution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Algorithm &amp;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Results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Conclusion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Future Scope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References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533400"/>
            <a:ext cx="6324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95197" y="1536174"/>
            <a:ext cx="7096278" cy="2245360"/>
          </a:xfrm>
          <a:prstGeom prst="rect">
            <a:avLst/>
          </a:prstGeom>
          <a:noFill/>
        </p:spPr>
        <p:txBody>
          <a:bodyPr wrap="square">
            <a:spAutoFit/>
          </a:bodyPr>
          <a:lstStyle/>
          <a:p>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Develop 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data set</a:t>
            </a:r>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 that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analyse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data to discover important factors that govern the bookings.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4" y="829627"/>
            <a:ext cx="62706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pc="-10" dirty="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OVERVIEW</a:t>
            </a:r>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1" name="TextBox 10"/>
          <p:cNvSpPr txBox="1"/>
          <p:nvPr/>
        </p:nvSpPr>
        <p:spPr>
          <a:xfrm>
            <a:off x="228600" y="2133600"/>
            <a:ext cx="10593644" cy="2246769"/>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Exploration:</a:t>
            </a:r>
            <a:r>
              <a:rPr lang="en-US" sz="2000" b="0" i="0" dirty="0">
                <a:solidFill>
                  <a:srgbClr val="0D0D0D"/>
                </a:solidFill>
                <a:effectLst/>
                <a:latin typeface="Times New Roman" panose="02020603050405020304" pitchFamily="18" charset="0"/>
                <a:cs typeface="Times New Roman" panose="02020603050405020304" pitchFamily="18" charset="0"/>
              </a:rPr>
              <a:t> Understanding the dataset structure and checking data quality.</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Descriptive Statistics:</a:t>
            </a:r>
            <a:r>
              <a:rPr lang="en-US" sz="2000" b="0" i="0" dirty="0">
                <a:solidFill>
                  <a:srgbClr val="0D0D0D"/>
                </a:solidFill>
                <a:effectLst/>
                <a:latin typeface="Times New Roman" panose="02020603050405020304" pitchFamily="18" charset="0"/>
                <a:cs typeface="Times New Roman" panose="02020603050405020304" pitchFamily="18" charset="0"/>
              </a:rPr>
              <a:t> Calculating summary statistics and identifying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Visualization:</a:t>
            </a:r>
            <a:r>
              <a:rPr lang="en-US" sz="2000" b="0" i="0" dirty="0">
                <a:solidFill>
                  <a:srgbClr val="0D0D0D"/>
                </a:solidFill>
                <a:effectLst/>
                <a:latin typeface="Times New Roman" panose="02020603050405020304" pitchFamily="18" charset="0"/>
                <a:cs typeface="Times New Roman" panose="02020603050405020304" pitchFamily="18" charset="0"/>
              </a:rPr>
              <a:t> Visualizing booking patterns and exploring variable relationships.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r>
              <a:rPr lang="en-US" sz="2000" b="0" i="0" dirty="0">
                <a:solidFill>
                  <a:srgbClr val="0D0D0D"/>
                </a:solidFill>
                <a:effectLst/>
                <a:latin typeface="Times New Roman" panose="02020603050405020304" pitchFamily="18" charset="0"/>
                <a:cs typeface="Times New Roman" panose="02020603050405020304" pitchFamily="18" charset="0"/>
              </a:rPr>
              <a:t> Creating new features and transforming variables for deeper insights.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Analysis:</a:t>
            </a:r>
            <a:r>
              <a:rPr lang="en-US" sz="2000" b="0" i="0" dirty="0">
                <a:solidFill>
                  <a:srgbClr val="0D0D0D"/>
                </a:solidFill>
                <a:effectLst/>
                <a:latin typeface="Times New Roman" panose="02020603050405020304" pitchFamily="18" charset="0"/>
                <a:cs typeface="Times New Roman" panose="02020603050405020304" pitchFamily="18" charset="0"/>
              </a:rPr>
              <a:t> Exploring factors influencing bookings and understanding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Predictive Modeling (Optional): </a:t>
            </a:r>
            <a:r>
              <a:rPr lang="en-US" sz="2000" b="0" i="0" dirty="0">
                <a:solidFill>
                  <a:srgbClr val="0D0D0D"/>
                </a:solidFill>
                <a:effectLst/>
                <a:latin typeface="Times New Roman" panose="02020603050405020304" pitchFamily="18" charset="0"/>
                <a:cs typeface="Times New Roman" panose="02020603050405020304" pitchFamily="18" charset="0"/>
              </a:rPr>
              <a:t>Forecasting future booking trends using predictive models.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Conclusion: </a:t>
            </a:r>
            <a:r>
              <a:rPr lang="en-US" sz="2000" b="0" i="0" dirty="0">
                <a:solidFill>
                  <a:srgbClr val="0D0D0D"/>
                </a:solidFill>
                <a:effectLst/>
                <a:latin typeface="Times New Roman" panose="02020603050405020304" pitchFamily="18" charset="0"/>
                <a:cs typeface="Times New Roman" panose="02020603050405020304" pitchFamily="18" charset="0"/>
              </a:rPr>
              <a:t>Summarizing key findings and providing actionable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181989"/>
          </a:xfrm>
          <a:prstGeom prst="rect">
            <a:avLst/>
          </a:prstGeom>
        </p:spPr>
        <p:txBody>
          <a:bodyPr vert="horz" wrap="square" lIns="0" tIns="522858" rIns="0" bIns="0" rtlCol="0">
            <a:spAutoFit/>
          </a:bodyPr>
          <a:lstStyle/>
          <a:p>
            <a:pPr marL="153670">
              <a:lnSpc>
                <a:spcPct val="100000"/>
              </a:lnSpc>
              <a:spcBef>
                <a:spcPts val="130"/>
              </a:spcBef>
            </a:pPr>
            <a:r>
              <a:rPr spc="-20" dirty="0">
                <a:latin typeface="Times New Roman" panose="02020603050405020304" pitchFamily="18" charset="0"/>
                <a:cs typeface="Times New Roman" panose="02020603050405020304" pitchFamily="18" charset="0"/>
              </a:rPr>
              <a:t>WHO</a:t>
            </a:r>
            <a:r>
              <a:rPr spc="-2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END</a:t>
            </a:r>
            <a:r>
              <a:rPr spc="-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USERS?</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1798955" cy="540533"/>
          </a:xfrm>
          <a:prstGeom prst="rect">
            <a:avLst/>
          </a:prstGeom>
        </p:spPr>
        <p:txBody>
          <a:bodyPr vert="horz" wrap="square" lIns="0" tIns="6985" rIns="0" bIns="0" rtlCol="0">
            <a:spAutoFit/>
          </a:bodyPr>
          <a:lstStyle/>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sp>
        <p:nvSpPr>
          <p:cNvPr id="17" name="Rectangle 8"/>
          <p:cNvSpPr>
            <a:spLocks noChangeArrowheads="1"/>
          </p:cNvSpPr>
          <p:nvPr/>
        </p:nvSpPr>
        <p:spPr bwMode="auto">
          <a:xfrm>
            <a:off x="0" y="0"/>
            <a:ext cx="4368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9"/>
          <p:cNvSpPr>
            <a:spLocks noChangeArrowheads="1"/>
          </p:cNvSpPr>
          <p:nvPr/>
        </p:nvSpPr>
        <p:spPr bwMode="auto">
          <a:xfrm>
            <a:off x="685800" y="2286000"/>
            <a:ext cx="9601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operations and guest experiences using insights.</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 pricing strategies based on booking trends.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Teams: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specific customer segments for increased bookings.</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Experience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services to meet guest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research to inform strategic decisions.</a:t>
            </a: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Hospitality Consultants: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recommendations for operational improvements.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0"/>
          <p:cNvSpPr>
            <a:spLocks noChangeArrowheads="1"/>
          </p:cNvSpPr>
          <p:nvPr/>
        </p:nvSpPr>
        <p:spPr bwMode="auto">
          <a:xfrm>
            <a:off x="0" y="0"/>
            <a:ext cx="335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9545" y="163830"/>
            <a:ext cx="10680065" cy="1859280"/>
          </a:xfrm>
          <a:prstGeom prst="rect">
            <a:avLst/>
          </a:prstGeom>
        </p:spPr>
        <p:txBody>
          <a:bodyPr vert="horz" wrap="square" lIns="0" tIns="485775" rIns="0" bIns="0" rtlCol="0">
            <a:no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YOUR</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r>
              <a:rPr spc="-3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VALUE</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4" name="Rectangle 4"/>
          <p:cNvSpPr>
            <a:spLocks noChangeArrowheads="1"/>
          </p:cNvSpPr>
          <p:nvPr/>
        </p:nvSpPr>
        <p:spPr bwMode="auto">
          <a:xfrm>
            <a:off x="0" y="0"/>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2438400" y="2175808"/>
            <a:ext cx="5867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analyze hotel booking data to uncover trends and provide actionable recommendations for optimization. Empowering informed decision-making, we enhance operations, guest satisfaction, and revenue potential.</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8"/>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p:cNvSpPr>
            <a:spLocks noChangeArrowheads="1"/>
          </p:cNvSpPr>
          <p:nvPr/>
        </p:nvSpPr>
        <p:spPr bwMode="auto">
          <a:xfrm>
            <a:off x="2438400" y="3657600"/>
            <a:ext cx="6172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analysis provides data-driven insights for informed decisions, optimizing operations, enhancing guest satisfaction, and maximizing revenue.</a:t>
            </a: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47625" y="3352800"/>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dirty="0">
                <a:latin typeface="Times New Roman" panose="02020603050405020304" pitchFamily="18" charset="0"/>
                <a:cs typeface="Times New Roman" panose="02020603050405020304" pitchFamily="18" charset="0"/>
              </a:rPr>
              <a:t>THE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 </a:t>
            </a:r>
            <a:r>
              <a:rPr spc="-10" dirty="0">
                <a:latin typeface="Times New Roman" panose="02020603050405020304" pitchFamily="18" charset="0"/>
                <a:cs typeface="Times New Roman" panose="02020603050405020304" pitchFamily="18" charset="0"/>
              </a:rPr>
              <a:t>SOLUTION</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Rectangle 3"/>
          <p:cNvSpPr>
            <a:spLocks noChangeArrowheads="1"/>
          </p:cNvSpPr>
          <p:nvPr/>
        </p:nvSpPr>
        <p:spPr bwMode="auto">
          <a:xfrm>
            <a:off x="2557985" y="2459504"/>
            <a:ext cx="563740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transform raw data into actionable insights, revolutionizing how hotels operate, delight guests, and drive revenue. </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transformative approach doesn't just analyze data—it transforms it into actionable strategies that propel hotels towards unprecedented success.</a:t>
            </a:r>
          </a:p>
        </p:txBody>
      </p:sp>
      <p:sp>
        <p:nvSpPr>
          <p:cNvPr id="14" name="Rectangle 4"/>
          <p:cNvSpPr>
            <a:spLocks noChangeArrowheads="1"/>
          </p:cNvSpPr>
          <p:nvPr/>
        </p:nvSpPr>
        <p:spPr bwMode="auto">
          <a:xfrm>
            <a:off x="0" y="0"/>
            <a:ext cx="4387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0" y="0"/>
            <a:ext cx="2590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5" name="Text Placeholder 4"/>
          <p:cNvSpPr>
            <a:spLocks noGrp="1"/>
          </p:cNvSpPr>
          <p:nvPr>
            <p:ph type="body" idx="1"/>
          </p:nvPr>
        </p:nvSpPr>
        <p:spPr>
          <a:xfrm>
            <a:off x="457200" y="1447800"/>
            <a:ext cx="10534015" cy="4344035"/>
          </a:xfrm>
        </p:spPr>
        <p:txBody>
          <a:bodyPr>
            <a:noAutofit/>
          </a:bodyPr>
          <a:lstStyle/>
          <a:p>
            <a:r>
              <a:rPr lang="en-US">
                <a:latin typeface="Times New Roman" panose="02020603050405020304" pitchFamily="18" charset="0"/>
                <a:cs typeface="Times New Roman" panose="02020603050405020304" pitchFamily="18" charset="0"/>
              </a:rPr>
              <a:t>Data Loading: Load the hotel booking dataset into memory.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Data Preprocessing: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Check for missing values and handle them appropriately (e.g., imputation, removal).</a:t>
            </a:r>
          </a:p>
          <a:p>
            <a:r>
              <a:rPr lang="en-US">
                <a:latin typeface="Times New Roman" panose="02020603050405020304" pitchFamily="18" charset="0"/>
                <a:cs typeface="Times New Roman" panose="02020603050405020304" pitchFamily="18" charset="0"/>
              </a:rPr>
              <a:t>Convert categorical variables into numerical representations (e.g., one-hot encoding, label encoding).</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Exploratory Data Analysis (EDA):Examine the distribution of each feature (e.g., histograms, box plots).</a:t>
            </a:r>
          </a:p>
          <a:p>
            <a:r>
              <a:rPr lang="en-US">
                <a:latin typeface="Times New Roman" panose="02020603050405020304" pitchFamily="18" charset="0"/>
                <a:cs typeface="Times New Roman" panose="02020603050405020304" pitchFamily="18" charset="0"/>
              </a:rPr>
              <a:t>Explore relationships between variables</a:t>
            </a:r>
            <a:r>
              <a:rPr lang="en-IN" altLang="en-US">
                <a:latin typeface="Times New Roman" panose="02020603050405020304" pitchFamily="18" charset="0"/>
                <a:cs typeface="Times New Roman" panose="02020603050405020304" pitchFamily="18" charset="0"/>
              </a:rPr>
              <a:t>.</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Feature Engineering:Create new features if necessary (e.g., total guests, total special requests).</a:t>
            </a:r>
          </a:p>
          <a:p>
            <a:r>
              <a:rPr lang="en-IN" altLang="en-US">
                <a:latin typeface="Times New Roman" panose="02020603050405020304" pitchFamily="18" charset="0"/>
                <a:cs typeface="Times New Roman" panose="02020603050405020304" pitchFamily="18" charset="0"/>
              </a:rPr>
              <a:t>Transform existing features if needed (e.g., date/time features into categorical or numerical representations).</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Model Building:Select appropriate machine learning models based on the problem (e.g., regression for predicting daily rates, classification for predicting special requests). Split the dataset into training and testing sets.Train the models on the training set.</a:t>
            </a:r>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title"/>
          </p:nvPr>
        </p:nvSpPr>
        <p:spPr>
          <a:xfrm>
            <a:off x="558165" y="385444"/>
            <a:ext cx="9764395" cy="666750"/>
          </a:xfrm>
          <a:prstGeom prst="rect">
            <a:avLst/>
          </a:prstGeom>
        </p:spPr>
        <p:txBody>
          <a:bodyPr vert="horz" wrap="square" lIns="0" tIns="13335" rIns="0" bIns="0" rtlCol="0">
            <a:spAutoFit/>
          </a:bodyPr>
          <a:lstStyle/>
          <a:p>
            <a:pPr marL="12700">
              <a:lnSpc>
                <a:spcPct val="100000"/>
              </a:lnSpc>
              <a:spcBef>
                <a:spcPts val="105"/>
              </a:spcBef>
            </a:pPr>
            <a:r>
              <a:rPr lang="en-IN">
                <a:latin typeface="Times New Roman" panose="02020603050405020304" pitchFamily="18" charset="0"/>
                <a:cs typeface="Times New Roman" panose="02020603050405020304" pitchFamily="18" charset="0"/>
              </a:rPr>
              <a:t>ALGORITHM &amp; DEPLOYMENT</a:t>
            </a:r>
          </a:p>
        </p:txBody>
      </p:sp>
      <p:sp>
        <p:nvSpPr>
          <p:cNvPr id="2" name="Text Box 1"/>
          <p:cNvSpPr txBox="1"/>
          <p:nvPr/>
        </p:nvSpPr>
        <p:spPr>
          <a:xfrm>
            <a:off x="2660650" y="3738880"/>
            <a:ext cx="4064000" cy="368300"/>
          </a:xfrm>
          <a:prstGeom prst="rect">
            <a:avLst/>
          </a:prstGeom>
          <a:noFill/>
        </p:spPr>
        <p:txBody>
          <a:bodyPr wrap="square" rtlCol="0">
            <a:spAutoFit/>
          </a:bodyPr>
          <a:lstStyle/>
          <a:p>
            <a:endParaRPr lang="en-US"/>
          </a:p>
        </p:txBody>
      </p:sp>
      <p:sp>
        <p:nvSpPr>
          <p:cNvPr id="3" name="Text Box 2"/>
          <p:cNvSpPr txBox="1"/>
          <p:nvPr/>
        </p:nvSpPr>
        <p:spPr>
          <a:xfrm>
            <a:off x="13253085" y="27353260"/>
            <a:ext cx="4064000" cy="368300"/>
          </a:xfrm>
          <a:prstGeom prst="rect">
            <a:avLst/>
          </a:prstGeom>
          <a:noFill/>
        </p:spPr>
        <p:txBody>
          <a:bodyPr wrap="square" rtlCol="0">
            <a:spAutoFit/>
          </a:bodyPr>
          <a:lstStyle/>
          <a:p>
            <a:endParaRPr lang="en-US"/>
          </a:p>
        </p:txBody>
      </p:sp>
      <p:sp>
        <p:nvSpPr>
          <p:cNvPr id="4" name="Text Box 3"/>
          <p:cNvSpPr txBox="1"/>
          <p:nvPr/>
        </p:nvSpPr>
        <p:spPr>
          <a:xfrm>
            <a:off x="2364105" y="2437765"/>
            <a:ext cx="4064000" cy="368300"/>
          </a:xfrm>
          <a:prstGeom prst="rect">
            <a:avLst/>
          </a:prstGeom>
          <a:noFill/>
        </p:spPr>
        <p:txBody>
          <a:bodyPr wrap="square" rtlCol="0">
            <a:spAutoFit/>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1049</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Times New Roman</vt:lpstr>
      <vt:lpstr>Trebuchet MS</vt:lpstr>
      <vt:lpstr>Wingdings</vt:lpstr>
      <vt:lpstr>Office Theme</vt:lpstr>
      <vt:lpstr>PowerPoint Presentation</vt:lpstr>
      <vt:lpstr>HOTEL BOOKING ANALYSIS</vt:lpstr>
      <vt:lpstr>AGENDA</vt:lpstr>
      <vt:lpstr>PROBLEM  STATEMENT</vt:lpstr>
      <vt:lpstr>PROJECT OVERVIEW</vt:lpstr>
      <vt:lpstr>WHO ARE THE END USERS?</vt:lpstr>
      <vt:lpstr>YOUR SOLUTION AND ITS VALUE PROPOSITION</vt:lpstr>
      <vt:lpstr>THE WOW IN YOUR SOLUTION</vt:lpstr>
      <vt:lpstr>ALGORITHM &amp; DEPLOYMENT</vt:lpstr>
      <vt:lpstr>Contd.</vt:lpstr>
      <vt:lpstr>RESULTS</vt:lpstr>
      <vt:lpstr>RESULTS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Smsundaran</cp:lastModifiedBy>
  <cp:revision>7</cp:revision>
  <dcterms:created xsi:type="dcterms:W3CDTF">2024-03-26T08:16:00Z</dcterms:created>
  <dcterms:modified xsi:type="dcterms:W3CDTF">2024-03-26T18:05:03Z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2024-03-26T16:30:00Z</vt:filetime>
  </property>
  <property fmtid="{D5CDD505-2E9C-101B-9397-08002B2CF9AE}" pid="4" name="ICV">
    <vt:lpwstr>FF5A6FD6813B4688BBDEB2BEA2068A6A_13</vt:lpwstr>
  </property>
  <property fmtid="{D5CDD505-2E9C-101B-9397-08002B2CF9AE}" pid="5" name="KSOProductBuildVer">
    <vt:lpwstr>1033-12.2.0.13489</vt:lpwstr>
  </property>
</Properties>
</file>