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706" r:id="rId3"/>
    <p:sldId id="625" r:id="rId4"/>
    <p:sldId id="662" r:id="rId5"/>
    <p:sldId id="663" r:id="rId6"/>
    <p:sldId id="624" r:id="rId7"/>
    <p:sldId id="664" r:id="rId8"/>
    <p:sldId id="609" r:id="rId9"/>
    <p:sldId id="707" r:id="rId10"/>
    <p:sldId id="708" r:id="rId11"/>
  </p:sldIdLst>
  <p:sldSz cx="9144000" cy="6858000" type="screen4x3"/>
  <p:notesSz cx="9601200" cy="73152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Garamond" panose="02020404030301010803" pitchFamily="18" charset="0"/>
      <p:regular r:id="rId18"/>
      <p:bold r:id="rId19"/>
      <p:italic r:id="rId20"/>
      <p:boldItalic r:id="rId21"/>
    </p:embeddedFont>
    <p:embeddedFont>
      <p:font typeface="Merriweather Sans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GKIpSWypJEsKow065Y/6dPdc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3146E-19E6-C54A-BDA9-332D1D4D8094}" v="880" dt="2023-03-21T20:28:1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6327"/>
  </p:normalViewPr>
  <p:slideViewPr>
    <p:cSldViewPr snapToGrid="0">
      <p:cViewPr varScale="1">
        <p:scale>
          <a:sx n="128" d="100"/>
          <a:sy n="128" d="100"/>
        </p:scale>
        <p:origin x="1576" y="176"/>
      </p:cViewPr>
      <p:guideLst>
        <p:guide orient="horz" pos="23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9620" y="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71800" y="547688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79631" y="3474721"/>
            <a:ext cx="704194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94944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9620" y="694944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5439620" y="6949440"/>
            <a:ext cx="41615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1279631" y="3474721"/>
            <a:ext cx="704194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90C3B8-BCAC-BF43-8E6D-2F689904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443EA-6F2C-AD4F-A363-53BEA2D6764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359ECBC-3303-9346-905C-BAB2A0579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B9C48F0-9B8C-8C45-91B0-DB4CAE0B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Click 1</a:t>
            </a:r>
          </a:p>
          <a:p>
            <a:r>
              <a:rPr lang="en-US" altLang="en-US"/>
              <a:t>When we talk about problems, we use the term “decidable.” it means that there is an algorithm to answer its question – that is, a Turing machine that accepts the encoded instances of the problem for which the answer is “yes,” and halts without accepting the other instances.</a:t>
            </a:r>
          </a:p>
          <a:p>
            <a:endParaRPr lang="en-US" altLang="en-US"/>
          </a:p>
          <a:p>
            <a:r>
              <a:rPr lang="en-US" altLang="en-US"/>
              <a:t>So a decidable problem is really the same thing as a recursive language, if we think of the language as encoding a problem.</a:t>
            </a:r>
          </a:p>
          <a:p>
            <a:endParaRPr lang="en-US" altLang="en-US"/>
          </a:p>
          <a:p>
            <a:r>
              <a:rPr lang="en-US" altLang="en-US"/>
              <a:t>Click 2</a:t>
            </a:r>
          </a:p>
          <a:p>
            <a:r>
              <a:rPr lang="en-US" altLang="en-US"/>
              <a:t>The opposite of decidable is undecidable.</a:t>
            </a:r>
          </a:p>
        </p:txBody>
      </p:sp>
    </p:spTree>
    <p:extLst>
      <p:ext uri="{BB962C8B-B14F-4D97-AF65-F5344CB8AC3E}">
        <p14:creationId xmlns:p14="http://schemas.microsoft.com/office/powerpoint/2010/main" val="375985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2514600" y="2286000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16"/>
          <p:cNvSpPr txBox="1"/>
          <p:nvPr/>
        </p:nvSpPr>
        <p:spPr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 rot="5400000">
            <a:off x="2133600" y="-685800"/>
            <a:ext cx="48768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086350" y="2266950"/>
            <a:ext cx="548640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666750" y="171450"/>
            <a:ext cx="54864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u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164162" y="9906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4267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4648200" y="1219200"/>
            <a:ext cx="4267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838200" y="1265499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 3313</a:t>
            </a:r>
            <a:br>
              <a:rPr lang="en-US" dirty="0"/>
            </a:br>
            <a:r>
              <a:rPr lang="en-US" dirty="0"/>
              <a:t>Foundations of Computing: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Lab 8</a:t>
            </a:r>
            <a:br>
              <a:rPr lang="en-US" dirty="0"/>
            </a:br>
            <a:endParaRPr b="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AD52-5F45-1578-C3A2-079BD215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r>
              <a:rPr lang="en-US" sz="3200" dirty="0"/>
              <a:t>L = { ⟨</a:t>
            </a:r>
            <a:r>
              <a:rPr lang="en-US" sz="3200" i="1" dirty="0"/>
              <a:t>M</a:t>
            </a:r>
            <a:r>
              <a:rPr lang="en-US" sz="3200" dirty="0"/>
              <a:t>⟩ | </a:t>
            </a:r>
            <a:r>
              <a:rPr lang="en-US" sz="3200" i="1" dirty="0"/>
              <a:t>M</a:t>
            </a:r>
            <a:r>
              <a:rPr lang="en-US" sz="3200" dirty="0"/>
              <a:t> is a TM and L(</a:t>
            </a:r>
            <a:r>
              <a:rPr lang="en-US" sz="3200" i="1" dirty="0"/>
              <a:t>M</a:t>
            </a:r>
            <a:r>
              <a:rPr lang="en-US" sz="3200" dirty="0"/>
              <a:t>)=∅ }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C685-0795-F0BD-23B4-38DFA85C2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= {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⟩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Turing machine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 any input?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does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 the empty set)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9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0D05-1200-5F48-B961-E21CF16B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6" y="304800"/>
            <a:ext cx="8686800" cy="533400"/>
          </a:xfrm>
        </p:spPr>
        <p:txBody>
          <a:bodyPr/>
          <a:lstStyle/>
          <a:p>
            <a:r>
              <a:rPr lang="en-US" sz="2800" dirty="0"/>
              <a:t>Decidable vs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E5A2-21DC-A649-8A97-353C5548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6" y="838200"/>
            <a:ext cx="8686800" cy="4876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= Turing machine that halts on all inputs (always halts)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problem: the answer is “Yes” or “No”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is undecidable if there is no algorithm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(Turing machine that always halts)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solves the problem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= language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show a problem is undecidable – need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is undecidable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is decidable if there is an algorithm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 that always halt)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problem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show a problem is solvable – provide an algorithm that solves the problem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observation: the algorithm can be deterministic or non-deterministic when we are trying to prove it is solvable/decidable</a:t>
            </a:r>
          </a:p>
        </p:txBody>
      </p:sp>
    </p:spTree>
    <p:extLst>
      <p:ext uri="{BB962C8B-B14F-4D97-AF65-F5344CB8AC3E}">
        <p14:creationId xmlns:p14="http://schemas.microsoft.com/office/powerpoint/2010/main" val="27644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EB503B-090A-644C-A774-7AF86759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C619B54A-4195-5745-A3E3-E6B0FABB566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8367C4-600C-FF45-B443-737D3E80E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Decidable Problems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6EC3F3A-B26D-8048-8A2C-9CF3A9004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is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decidable or recursive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an algorithm to answer it</a:t>
            </a:r>
          </a:p>
          <a:p>
            <a:pPr lvl="1"/>
            <a:r>
              <a:rPr lang="en-US" alt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“algorithm,” formally, is a TM that halts on all inputs, accepted or not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problem is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undecidable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Turing-recognizable or recursively enumerable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accepted by a TM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 halts and accepts if the string is in the language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TM may not halt if the string is not in the language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FB53-CAE7-7346-88E1-96D5C905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E1E6-44DA-144A-8B4B-D7DC747B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Decidable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language L is recursive if there is a Turing machine that accepts the language and </a:t>
            </a:r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halts on all inputs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Turing-recognizable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there is a Turing machine that accepts the language by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halting when the input string is in the language</a:t>
            </a:r>
          </a:p>
          <a:p>
            <a:pPr lvl="1"/>
            <a:r>
              <a:rPr lang="en-US" dirty="0">
                <a:solidFill>
                  <a:srgbClr val="1D27F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machine may or may not halt if the string is not in the language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0DA956-AEB1-8E46-97B1-089368ACFD04}"/>
              </a:ext>
            </a:extLst>
          </p:cNvPr>
          <p:cNvGrpSpPr/>
          <p:nvPr/>
        </p:nvGrpSpPr>
        <p:grpSpPr>
          <a:xfrm>
            <a:off x="3581400" y="2133600"/>
            <a:ext cx="3358643" cy="1067651"/>
            <a:chOff x="3048000" y="1675549"/>
            <a:chExt cx="3358643" cy="10676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BBC62F-C606-6444-85C8-3D718668F558}"/>
                </a:ext>
              </a:extLst>
            </p:cNvPr>
            <p:cNvSpPr/>
            <p:nvPr/>
          </p:nvSpPr>
          <p:spPr bwMode="auto">
            <a:xfrm>
              <a:off x="3810000" y="1828800"/>
              <a:ext cx="1371600" cy="9144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C76721-6B7E-1A4D-B43C-1F7D7222FB98}"/>
                </a:ext>
              </a:extLst>
            </p:cNvPr>
            <p:cNvCxnSpPr/>
            <p:nvPr/>
          </p:nvCxnSpPr>
          <p:spPr bwMode="auto">
            <a:xfrm>
              <a:off x="3048000" y="205740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205C41-D3DB-9140-B9F4-E2EFADF2E5FC}"/>
                </a:ext>
              </a:extLst>
            </p:cNvPr>
            <p:cNvCxnSpPr/>
            <p:nvPr/>
          </p:nvCxnSpPr>
          <p:spPr bwMode="auto">
            <a:xfrm>
              <a:off x="5181600" y="2042746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546CBA-3296-C74C-BA40-9B48850830E6}"/>
                </a:ext>
              </a:extLst>
            </p:cNvPr>
            <p:cNvCxnSpPr/>
            <p:nvPr/>
          </p:nvCxnSpPr>
          <p:spPr bwMode="auto">
            <a:xfrm>
              <a:off x="5181600" y="243840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2F02EE-E402-024B-920E-29C663382632}"/>
                </a:ext>
              </a:extLst>
            </p:cNvPr>
            <p:cNvSpPr txBox="1"/>
            <p:nvPr/>
          </p:nvSpPr>
          <p:spPr>
            <a:xfrm>
              <a:off x="3942381" y="1916668"/>
              <a:ext cx="10567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ϵ L(M)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B0E516-77A8-7C44-B71A-5A18E6F3A4BB}"/>
                </a:ext>
              </a:extLst>
            </p:cNvPr>
            <p:cNvSpPr txBox="1"/>
            <p:nvPr/>
          </p:nvSpPr>
          <p:spPr>
            <a:xfrm>
              <a:off x="5845592" y="1843343"/>
              <a:ext cx="56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47F150-E112-D543-B139-3E24F59D808F}"/>
                </a:ext>
              </a:extLst>
            </p:cNvPr>
            <p:cNvSpPr txBox="1"/>
            <p:nvPr/>
          </p:nvSpPr>
          <p:spPr>
            <a:xfrm>
              <a:off x="5845593" y="2256693"/>
              <a:ext cx="479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No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DDF985-7292-EB49-B5C6-6465CE2E693A}"/>
                </a:ext>
              </a:extLst>
            </p:cNvPr>
            <p:cNvSpPr txBox="1"/>
            <p:nvPr/>
          </p:nvSpPr>
          <p:spPr>
            <a:xfrm>
              <a:off x="3204974" y="167554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3EAD9D-F5CD-C240-88F8-E559AD98D038}"/>
              </a:ext>
            </a:extLst>
          </p:cNvPr>
          <p:cNvGrpSpPr/>
          <p:nvPr/>
        </p:nvGrpSpPr>
        <p:grpSpPr>
          <a:xfrm>
            <a:off x="2796459" y="5522272"/>
            <a:ext cx="3358644" cy="1047810"/>
            <a:chOff x="3048000" y="3752790"/>
            <a:chExt cx="3358644" cy="10478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EC3810-AA13-3849-BB08-55F57B2994C5}"/>
                </a:ext>
              </a:extLst>
            </p:cNvPr>
            <p:cNvSpPr/>
            <p:nvPr/>
          </p:nvSpPr>
          <p:spPr bwMode="auto">
            <a:xfrm>
              <a:off x="3810000" y="3886200"/>
              <a:ext cx="1371600" cy="914400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6655D9-63D2-8E4B-8EEF-4DB0A1E91626}"/>
                </a:ext>
              </a:extLst>
            </p:cNvPr>
            <p:cNvCxnSpPr/>
            <p:nvPr/>
          </p:nvCxnSpPr>
          <p:spPr bwMode="auto">
            <a:xfrm>
              <a:off x="3048000" y="4114800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42C4A0-26C9-814D-BA23-E84BA868BCFE}"/>
                </a:ext>
              </a:extLst>
            </p:cNvPr>
            <p:cNvCxnSpPr/>
            <p:nvPr/>
          </p:nvCxnSpPr>
          <p:spPr bwMode="auto">
            <a:xfrm>
              <a:off x="5181600" y="4100146"/>
              <a:ext cx="76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A26D5C-C14D-864B-82B1-0F3263E8EBEB}"/>
                </a:ext>
              </a:extLst>
            </p:cNvPr>
            <p:cNvSpPr txBox="1"/>
            <p:nvPr/>
          </p:nvSpPr>
          <p:spPr>
            <a:xfrm>
              <a:off x="3942381" y="3974068"/>
              <a:ext cx="105670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 ϵ L(M)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5C224-0167-A148-BE90-AF360D8F8E10}"/>
                </a:ext>
              </a:extLst>
            </p:cNvPr>
            <p:cNvSpPr txBox="1"/>
            <p:nvPr/>
          </p:nvSpPr>
          <p:spPr>
            <a:xfrm>
              <a:off x="5845593" y="3842183"/>
              <a:ext cx="56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F528AB-406A-9B48-A986-2E0BF2F10EA5}"/>
                </a:ext>
              </a:extLst>
            </p:cNvPr>
            <p:cNvSpPr txBox="1"/>
            <p:nvPr/>
          </p:nvSpPr>
          <p:spPr>
            <a:xfrm>
              <a:off x="3152333" y="375279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3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609-6A03-78C3-35B8-17CA8140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Relationships Among Language Classes</a:t>
            </a:r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4FCA4164-E6C4-98C7-8D97-A88CBE5C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66708"/>
            <a:ext cx="7772400" cy="31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5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6530-0520-7F42-9E65-4431D27D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1D27F5"/>
                </a:solidFill>
              </a:rPr>
              <a:t>Recall Proof that L</a:t>
            </a:r>
            <a:r>
              <a:rPr lang="en-US" altLang="en-US" sz="2800" baseline="-25000" dirty="0">
                <a:solidFill>
                  <a:srgbClr val="1D27F5"/>
                </a:solidFill>
              </a:rPr>
              <a:t>TM</a:t>
            </a:r>
            <a:r>
              <a:rPr lang="en-US" altLang="en-US" sz="2800" dirty="0">
                <a:solidFill>
                  <a:srgbClr val="1D27F5"/>
                </a:solidFill>
              </a:rPr>
              <a:t> is Undecidable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25CA5-2084-5C46-9A0D-955084C62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269" y="685800"/>
                <a:ext cx="86868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{⟨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w⟩ |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TM 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(w) = 1}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TM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decided by TM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(⟨M, w⟩)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reject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does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</m:eqArr>
                      </m:e>
                    </m:d>
                  </m:oMath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build a TM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checks whether a TM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accepts its own description, and then does the opposite: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On Input ⟨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⟩, where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TM</a:t>
                </a:r>
              </a:p>
              <a:p>
                <a:pPr marL="1257300" lvl="2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input ⟨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⟨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⟩⟩</a:t>
                </a:r>
              </a:p>
              <a:p>
                <a:pPr marL="1257300" lvl="2"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the opposite of what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outputs</a:t>
                </a:r>
              </a:p>
              <a:p>
                <a:pPr marL="914400" lvl="2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D(⟨M⟩)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does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not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⟨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reject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⟨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consider what happens if we run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⟨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⟩</a:t>
                </a:r>
              </a:p>
              <a:p>
                <a:pPr marL="0" indent="0" algn="ctr">
                  <a:buNone/>
                </a:pP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(⟨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⟩)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does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⟨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reject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accepts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⟨</m:t>
                            </m:r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25CA5-2084-5C46-9A0D-955084C62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269" y="685800"/>
                <a:ext cx="8686800" cy="4876800"/>
              </a:xfrm>
              <a:blipFill>
                <a:blip r:embed="rId2"/>
                <a:stretch>
                  <a:fillRect l="-292" t="-10649" b="-6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1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6343-9483-FF73-6678-7CDC95D3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Exercise 1:  L = {⟨M</a:t>
            </a:r>
            <a:r>
              <a:rPr lang="en-US" sz="2700" baseline="-25000" dirty="0"/>
              <a:t>1</a:t>
            </a:r>
            <a:r>
              <a:rPr lang="en-US" sz="2700" dirty="0"/>
              <a:t>, M</a:t>
            </a:r>
            <a:r>
              <a:rPr lang="en-US" sz="2700" baseline="-25000" dirty="0"/>
              <a:t>2</a:t>
            </a:r>
            <a:r>
              <a:rPr lang="en-US" sz="2700" dirty="0"/>
              <a:t>⟩ | L(M</a:t>
            </a:r>
            <a:r>
              <a:rPr lang="en-US" sz="2700" baseline="-25000" dirty="0"/>
              <a:t>1</a:t>
            </a:r>
            <a:r>
              <a:rPr lang="en-US" sz="2700" dirty="0"/>
              <a:t>) ⊆ L(M</a:t>
            </a:r>
            <a:r>
              <a:rPr lang="en-US" sz="2700" baseline="-25000" dirty="0"/>
              <a:t>2</a:t>
            </a:r>
            <a:r>
              <a:rPr lang="en-US" sz="2700" dirty="0"/>
              <a:t>)} is Undecidable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E84B-4139-6138-9D62-97EB9303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any two Turing machines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language accepted by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subset of language accepted by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Can you design a TM that accepts the empty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C211-B455-F744-9A54-07AF6CBE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9391"/>
            <a:ext cx="8686800" cy="563217"/>
          </a:xfrm>
        </p:spPr>
        <p:txBody>
          <a:bodyPr/>
          <a:lstStyle/>
          <a:p>
            <a:r>
              <a:rPr lang="en-US" dirty="0"/>
              <a:t>Decidability…and Reducibility proof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E16A-2673-B346-A53D-325C9C9A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487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Reducibility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of a problem A to problem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problems A and B, problem A is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problem B if an algorithm for solving B can be used to solve problem 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solving A cannot be harder than solving B</a:t>
            </a:r>
          </a:p>
          <a:p>
            <a:pPr lvl="1"/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is undecidable and A is reducible to B, then B is  undecidable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If you had a black box that can solve instances of B, can you solve instances of A using calls to this Black box?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black box is the assumed Algorithm for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step in the proof is the reduction “algorithm”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should be an “algorithm” – i.e., a TM that always halts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6530-0520-7F42-9E65-4431D27D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1D27F5"/>
                </a:solidFill>
              </a:rPr>
              <a:t>Example: Proof that the halting problem is undecidable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CA5-2084-5C46-9A0D-955084C6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86356"/>
            <a:ext cx="8686800" cy="2915468"/>
          </a:xfrm>
        </p:spPr>
        <p:txBody>
          <a:bodyPr/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M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(halts on)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any input and any machine, will the machine terminate or run forever?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Reducibility algorithm 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reducible to B): Input is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output is ⟨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⟩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3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canonical ordering algorithm to find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90563" lvl="1" indent="-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code for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(binary representation of 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⟨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⟩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 to hypothetical algorithm B for Halting Problem</a:t>
            </a:r>
          </a:p>
          <a:p>
            <a:pPr lvl="1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accepts  if and only if  w is in HALT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proof was all about construction of R!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031B4-9F43-0C4D-ADEB-0CCC9D3A0450}"/>
              </a:ext>
            </a:extLst>
          </p:cNvPr>
          <p:cNvSpPr/>
          <p:nvPr/>
        </p:nvSpPr>
        <p:spPr bwMode="auto">
          <a:xfrm>
            <a:off x="5237708" y="4802535"/>
            <a:ext cx="1371600" cy="914400"/>
          </a:xfrm>
          <a:prstGeom prst="rect">
            <a:avLst/>
          </a:prstGeom>
          <a:solidFill>
            <a:schemeClr val="accent1">
              <a:alpha val="15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09CD77-6AFF-7148-B271-53477C1002CA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060305"/>
            <a:ext cx="12093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8E55B0-4100-4747-91ED-8BD29EEF9EFC}"/>
              </a:ext>
            </a:extLst>
          </p:cNvPr>
          <p:cNvCxnSpPr>
            <a:cxnSpLocks/>
          </p:cNvCxnSpPr>
          <p:nvPr/>
        </p:nvCxnSpPr>
        <p:spPr bwMode="auto">
          <a:xfrm>
            <a:off x="6560543" y="5059267"/>
            <a:ext cx="505954" cy="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6EC854-3EBF-EC4E-9147-314081AE65A1}"/>
              </a:ext>
            </a:extLst>
          </p:cNvPr>
          <p:cNvCxnSpPr>
            <a:cxnSpLocks/>
          </p:cNvCxnSpPr>
          <p:nvPr/>
        </p:nvCxnSpPr>
        <p:spPr bwMode="auto">
          <a:xfrm>
            <a:off x="6560543" y="5485239"/>
            <a:ext cx="50595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F05C1-DF19-D046-B5BD-C2079E440528}"/>
              </a:ext>
            </a:extLst>
          </p:cNvPr>
          <p:cNvSpPr txBox="1"/>
          <p:nvPr/>
        </p:nvSpPr>
        <p:spPr>
          <a:xfrm>
            <a:off x="5409391" y="4890182"/>
            <a:ext cx="1098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ϵ L(M’)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54E62-C727-E941-982A-9F43185217DD}"/>
              </a:ext>
            </a:extLst>
          </p:cNvPr>
          <p:cNvSpPr txBox="1"/>
          <p:nvPr/>
        </p:nvSpPr>
        <p:spPr>
          <a:xfrm>
            <a:off x="6935200" y="4821081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6AA99E-9A92-EB4C-9471-A9A4291231CE}"/>
              </a:ext>
            </a:extLst>
          </p:cNvPr>
          <p:cNvSpPr txBox="1"/>
          <p:nvPr/>
        </p:nvSpPr>
        <p:spPr>
          <a:xfrm>
            <a:off x="6979004" y="5300573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11787-D53E-8348-81F1-671CDE0CC8F6}"/>
              </a:ext>
            </a:extLst>
          </p:cNvPr>
          <p:cNvSpPr txBox="1"/>
          <p:nvPr/>
        </p:nvSpPr>
        <p:spPr>
          <a:xfrm>
            <a:off x="1829867" y="462512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16CB4-9FB1-294C-A7C7-0ACB423D6908}"/>
              </a:ext>
            </a:extLst>
          </p:cNvPr>
          <p:cNvSpPr/>
          <p:nvPr/>
        </p:nvSpPr>
        <p:spPr bwMode="auto">
          <a:xfrm>
            <a:off x="2514600" y="4417587"/>
            <a:ext cx="5128208" cy="2285877"/>
          </a:xfrm>
          <a:prstGeom prst="rect">
            <a:avLst/>
          </a:prstGeom>
          <a:noFill/>
          <a:ln w="22225" cap="flat" cmpd="sng" algn="ctr">
            <a:solidFill>
              <a:srgbClr val="1D27F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E58093-EC74-5045-8313-4E6331AFA50A}"/>
              </a:ext>
            </a:extLst>
          </p:cNvPr>
          <p:cNvCxnSpPr/>
          <p:nvPr/>
        </p:nvCxnSpPr>
        <p:spPr bwMode="auto">
          <a:xfrm>
            <a:off x="7373252" y="5074848"/>
            <a:ext cx="76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8029AB-162A-6D4F-B470-6F9EC3339BE5}"/>
              </a:ext>
            </a:extLst>
          </p:cNvPr>
          <p:cNvCxnSpPr/>
          <p:nvPr/>
        </p:nvCxnSpPr>
        <p:spPr bwMode="auto">
          <a:xfrm>
            <a:off x="7373252" y="5478256"/>
            <a:ext cx="762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98F7A3-AA98-174D-8805-6DBE7D7717BD}"/>
              </a:ext>
            </a:extLst>
          </p:cNvPr>
          <p:cNvSpPr txBox="1"/>
          <p:nvPr/>
        </p:nvSpPr>
        <p:spPr>
          <a:xfrm>
            <a:off x="8125776" y="525951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1D27F5"/>
                </a:solidFill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4F2C9-9BE4-DC44-8698-0FBA59FA71E3}"/>
              </a:ext>
            </a:extLst>
          </p:cNvPr>
          <p:cNvSpPr txBox="1"/>
          <p:nvPr/>
        </p:nvSpPr>
        <p:spPr>
          <a:xfrm>
            <a:off x="8035946" y="4875639"/>
            <a:ext cx="5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1D27F5"/>
                </a:solidFill>
              </a:rPr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51D74-7D67-2643-B1A5-DA8DDBD38766}"/>
              </a:ext>
            </a:extLst>
          </p:cNvPr>
          <p:cNvSpPr txBox="1"/>
          <p:nvPr/>
        </p:nvSpPr>
        <p:spPr>
          <a:xfrm>
            <a:off x="5415746" y="5716935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D27F5"/>
                </a:solidFill>
              </a:rPr>
              <a:t>M’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CF24FE-DB07-2F4B-A3E1-231B403DC953}"/>
              </a:ext>
            </a:extLst>
          </p:cNvPr>
          <p:cNvSpPr/>
          <p:nvPr/>
        </p:nvSpPr>
        <p:spPr bwMode="auto">
          <a:xfrm>
            <a:off x="2961948" y="4890181"/>
            <a:ext cx="1023172" cy="738665"/>
          </a:xfrm>
          <a:prstGeom prst="rect">
            <a:avLst/>
          </a:prstGeom>
          <a:solidFill>
            <a:srgbClr val="FFC000">
              <a:alpha val="15000"/>
            </a:srgb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3D09E-8F2D-8E48-AE72-D4141B7A618E}"/>
              </a:ext>
            </a:extLst>
          </p:cNvPr>
          <p:cNvSpPr txBox="1"/>
          <p:nvPr/>
        </p:nvSpPr>
        <p:spPr>
          <a:xfrm>
            <a:off x="3286170" y="5016693"/>
            <a:ext cx="4074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  <a:p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D3EA5E-B6EA-3648-9BB6-D97C0972A52A}"/>
              </a:ext>
            </a:extLst>
          </p:cNvPr>
          <p:cNvCxnSpPr>
            <a:cxnSpLocks/>
          </p:cNvCxnSpPr>
          <p:nvPr/>
        </p:nvCxnSpPr>
        <p:spPr bwMode="auto">
          <a:xfrm>
            <a:off x="3985120" y="5059267"/>
            <a:ext cx="12389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4C61AE-39FC-B345-A4D4-3A223A33D793}"/>
              </a:ext>
            </a:extLst>
          </p:cNvPr>
          <p:cNvSpPr txBox="1"/>
          <p:nvPr/>
        </p:nvSpPr>
        <p:spPr>
          <a:xfrm>
            <a:off x="4017876" y="4659157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⟨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7C6D9-927E-6445-AE92-7FFA009F2AA8}"/>
              </a:ext>
            </a:extLst>
          </p:cNvPr>
          <p:cNvSpPr txBox="1"/>
          <p:nvPr/>
        </p:nvSpPr>
        <p:spPr>
          <a:xfrm>
            <a:off x="4789897" y="390998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D27F5"/>
                </a:solidFill>
              </a:rPr>
              <a:t>M*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EE506-AC52-1348-A608-F0792E8A075F}"/>
              </a:ext>
            </a:extLst>
          </p:cNvPr>
          <p:cNvSpPr txBox="1"/>
          <p:nvPr/>
        </p:nvSpPr>
        <p:spPr>
          <a:xfrm>
            <a:off x="445231" y="4032190"/>
            <a:ext cx="4030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ϵ L(M*)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14" grpId="0"/>
      <p:bldP spid="15" grpId="0" animBg="1"/>
      <p:bldP spid="18" grpId="0"/>
      <p:bldP spid="19" grpId="0"/>
      <p:bldP spid="20" grpId="0"/>
      <p:bldP spid="21" grpId="0" animBg="1"/>
      <p:bldP spid="22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PattPate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53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7Notes" id="{D76B80E4-8218-C04E-95C0-B12A9744CCC5}" vid="{85B9D7BD-05DA-9D4F-8533-A6D624C0466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PattPatel</Template>
  <TotalTime>3331</TotalTime>
  <Words>933</Words>
  <Application>Microsoft Macintosh PowerPoint</Application>
  <PresentationFormat>On-screen Show (4:3)</PresentationFormat>
  <Paragraphs>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Garamond</vt:lpstr>
      <vt:lpstr>Arial</vt:lpstr>
      <vt:lpstr>Times New Roman</vt:lpstr>
      <vt:lpstr>Noto Sans Symbols</vt:lpstr>
      <vt:lpstr>Calibri</vt:lpstr>
      <vt:lpstr>Merriweather Sans</vt:lpstr>
      <vt:lpstr>Cambria Math</vt:lpstr>
      <vt:lpstr>PattPatel</vt:lpstr>
      <vt:lpstr>CS 3313 Foundations of Computing:  Lab 8 </vt:lpstr>
      <vt:lpstr>Decidable vs Undecidable problems</vt:lpstr>
      <vt:lpstr>Decidable Problems</vt:lpstr>
      <vt:lpstr>Recall Definitions</vt:lpstr>
      <vt:lpstr>Recall the Relationships Among Language Classes</vt:lpstr>
      <vt:lpstr>Recall Proof that LTM is Undecidable</vt:lpstr>
      <vt:lpstr>Exercise 1:  L = {⟨M1, M2⟩ | L(M1) ⊆ L(M2)} is Undecidable</vt:lpstr>
      <vt:lpstr>Decidability…and Reducibility proof technique</vt:lpstr>
      <vt:lpstr>Example: Proof that the halting problem is undecidable</vt:lpstr>
      <vt:lpstr>Exercise 2: L = { ⟨M⟩ | M is a TM and L(M)=∅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3313 Foundations of Computing:  Lab 8 </dc:title>
  <dc:creator>Carpenter, Ryah Marie</dc:creator>
  <cp:lastModifiedBy>Yerukhimovich, Arkady Boris</cp:lastModifiedBy>
  <cp:revision>3</cp:revision>
  <dcterms:created xsi:type="dcterms:W3CDTF">2023-03-17T16:05:51Z</dcterms:created>
  <dcterms:modified xsi:type="dcterms:W3CDTF">2023-03-22T18:34:41Z</dcterms:modified>
</cp:coreProperties>
</file>