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706" r:id="rId3"/>
    <p:sldId id="713" r:id="rId4"/>
    <p:sldId id="625" r:id="rId5"/>
    <p:sldId id="718" r:id="rId6"/>
    <p:sldId id="719" r:id="rId7"/>
    <p:sldId id="714" r:id="rId8"/>
    <p:sldId id="715" r:id="rId9"/>
    <p:sldId id="716" r:id="rId10"/>
    <p:sldId id="717" r:id="rId11"/>
  </p:sldIdLst>
  <p:sldSz cx="9144000" cy="6858000" type="screen4x3"/>
  <p:notesSz cx="9601200" cy="73152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mbria Math" panose="02040503050406030204" pitchFamily="18" charset="0"/>
      <p:regular r:id="rId17"/>
    </p:embeddedFont>
    <p:embeddedFont>
      <p:font typeface="Garamond" panose="02020404030301010803" pitchFamily="18" charset="0"/>
      <p:regular r:id="rId18"/>
      <p:bold r:id="rId19"/>
      <p:italic r:id="rId20"/>
      <p:boldItalic r:id="rId21"/>
    </p:embeddedFont>
    <p:embeddedFont>
      <p:font typeface="Merriweather Sans" pitchFamily="2" charset="77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52">
          <p15:clr>
            <a:srgbClr val="A4A3A4"/>
          </p15:clr>
        </p15:guide>
        <p15:guide id="2" pos="1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iGKIpSWypJEsKow065Y/6dPdcj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68" autoAdjust="0"/>
    <p:restoredTop sz="96327"/>
  </p:normalViewPr>
  <p:slideViewPr>
    <p:cSldViewPr snapToGrid="0">
      <p:cViewPr varScale="1">
        <p:scale>
          <a:sx n="128" d="100"/>
          <a:sy n="128" d="100"/>
        </p:scale>
        <p:origin x="1560" y="176"/>
      </p:cViewPr>
      <p:guideLst>
        <p:guide orient="horz" pos="2352"/>
        <p:guide pos="1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416158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439620" y="0"/>
            <a:ext cx="416158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971800" y="547688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279631" y="3474721"/>
            <a:ext cx="704194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6949440"/>
            <a:ext cx="416158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439620" y="6949440"/>
            <a:ext cx="416158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>
            <a:spLocks noGrp="1"/>
          </p:cNvSpPr>
          <p:nvPr>
            <p:ph type="sldNum" idx="12"/>
          </p:nvPr>
        </p:nvSpPr>
        <p:spPr>
          <a:xfrm>
            <a:off x="5439620" y="6949440"/>
            <a:ext cx="416158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7688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1279631" y="3474721"/>
            <a:ext cx="704194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490C3B8-BCAC-BF43-8E6D-2F689904D9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E443EA-6F2C-AD4F-A363-53BEA2D67645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9359ECBC-3303-9346-905C-BAB2A05792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0B9C48F0-9B8C-8C45-91B0-DB4CAE0BC5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Click 1</a:t>
            </a:r>
          </a:p>
          <a:p>
            <a:r>
              <a:rPr lang="en-US" altLang="en-US"/>
              <a:t>When we talk about problems, we use the term “decidable.” it means that there is an algorithm to answer its question – that is, a Turing machine that accepts the encoded instances of the problem for which the answer is “yes,” and halts without accepting the other instances.</a:t>
            </a:r>
          </a:p>
          <a:p>
            <a:endParaRPr lang="en-US" altLang="en-US"/>
          </a:p>
          <a:p>
            <a:r>
              <a:rPr lang="en-US" altLang="en-US"/>
              <a:t>So a decidable problem is really the same thing as a recursive language, if we think of the language as encoding a problem.</a:t>
            </a:r>
          </a:p>
          <a:p>
            <a:endParaRPr lang="en-US" altLang="en-US"/>
          </a:p>
          <a:p>
            <a:r>
              <a:rPr lang="en-US" altLang="en-US"/>
              <a:t>Click 2</a:t>
            </a:r>
          </a:p>
          <a:p>
            <a:r>
              <a:rPr lang="en-US" altLang="en-US"/>
              <a:t>The opposite of decidable is undecidable.</a:t>
            </a:r>
          </a:p>
        </p:txBody>
      </p:sp>
    </p:spTree>
    <p:extLst>
      <p:ext uri="{BB962C8B-B14F-4D97-AF65-F5344CB8AC3E}">
        <p14:creationId xmlns:p14="http://schemas.microsoft.com/office/powerpoint/2010/main" val="3759854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490C3B8-BCAC-BF43-8E6D-2F689904D9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E443EA-6F2C-AD4F-A363-53BEA2D67645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9359ECBC-3303-9346-905C-BAB2A05792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0B9C48F0-9B8C-8C45-91B0-DB4CAE0BC5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Click 1</a:t>
            </a:r>
          </a:p>
          <a:p>
            <a:r>
              <a:rPr lang="en-US" altLang="en-US"/>
              <a:t>When we talk about problems, we use the term “decidable.” it means that there is an algorithm to answer its question – that is, a Turing machine that accepts the encoded instances of the problem for which the answer is “yes,” and halts without accepting the other instances.</a:t>
            </a:r>
          </a:p>
          <a:p>
            <a:endParaRPr lang="en-US" altLang="en-US"/>
          </a:p>
          <a:p>
            <a:r>
              <a:rPr lang="en-US" altLang="en-US"/>
              <a:t>So a decidable problem is really the same thing as a recursive language, if we think of the language as encoding a problem.</a:t>
            </a:r>
          </a:p>
          <a:p>
            <a:endParaRPr lang="en-US" altLang="en-US"/>
          </a:p>
          <a:p>
            <a:r>
              <a:rPr lang="en-US" altLang="en-US"/>
              <a:t>Click 2</a:t>
            </a:r>
          </a:p>
          <a:p>
            <a:r>
              <a:rPr lang="en-US" altLang="en-US"/>
              <a:t>The opposite of decidable is undecidable.</a:t>
            </a:r>
          </a:p>
        </p:txBody>
      </p:sp>
    </p:spTree>
    <p:extLst>
      <p:ext uri="{BB962C8B-B14F-4D97-AF65-F5344CB8AC3E}">
        <p14:creationId xmlns:p14="http://schemas.microsoft.com/office/powerpoint/2010/main" val="415568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490C3B8-BCAC-BF43-8E6D-2F689904D9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E443EA-6F2C-AD4F-A363-53BEA2D67645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9359ECBC-3303-9346-905C-BAB2A05792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0B9C48F0-9B8C-8C45-91B0-DB4CAE0BC5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Click 1</a:t>
            </a:r>
          </a:p>
          <a:p>
            <a:r>
              <a:rPr lang="en-US" altLang="en-US"/>
              <a:t>When we talk about problems, we use the term “decidable.” it means that there is an algorithm to answer its question – that is, a Turing machine that accepts the encoded instances of the problem for which the answer is “yes,” and halts without accepting the other instances.</a:t>
            </a:r>
          </a:p>
          <a:p>
            <a:endParaRPr lang="en-US" altLang="en-US"/>
          </a:p>
          <a:p>
            <a:r>
              <a:rPr lang="en-US" altLang="en-US"/>
              <a:t>So a decidable problem is really the same thing as a recursive language, if we think of the language as encoding a problem.</a:t>
            </a:r>
          </a:p>
          <a:p>
            <a:endParaRPr lang="en-US" altLang="en-US"/>
          </a:p>
          <a:p>
            <a:r>
              <a:rPr lang="en-US" altLang="en-US"/>
              <a:t>Click 2</a:t>
            </a:r>
          </a:p>
          <a:p>
            <a:r>
              <a:rPr lang="en-US" altLang="en-US"/>
              <a:t>The opposite of decidable is undecidable.</a:t>
            </a:r>
          </a:p>
        </p:txBody>
      </p:sp>
    </p:spTree>
    <p:extLst>
      <p:ext uri="{BB962C8B-B14F-4D97-AF65-F5344CB8AC3E}">
        <p14:creationId xmlns:p14="http://schemas.microsoft.com/office/powerpoint/2010/main" val="4131783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490C3B8-BCAC-BF43-8E6D-2F689904D9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E443EA-6F2C-AD4F-A363-53BEA2D67645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9359ECBC-3303-9346-905C-BAB2A05792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0B9C48F0-9B8C-8C45-91B0-DB4CAE0BC5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Click 1</a:t>
            </a:r>
          </a:p>
          <a:p>
            <a:r>
              <a:rPr lang="en-US" altLang="en-US"/>
              <a:t>When we talk about problems, we use the term “decidable.” it means that there is an algorithm to answer its question – that is, a Turing machine that accepts the encoded instances of the problem for which the answer is “yes,” and halts without accepting the other instances.</a:t>
            </a:r>
          </a:p>
          <a:p>
            <a:endParaRPr lang="en-US" altLang="en-US"/>
          </a:p>
          <a:p>
            <a:r>
              <a:rPr lang="en-US" altLang="en-US"/>
              <a:t>So a decidable problem is really the same thing as a recursive language, if we think of the language as encoding a problem.</a:t>
            </a:r>
          </a:p>
          <a:p>
            <a:endParaRPr lang="en-US" altLang="en-US"/>
          </a:p>
          <a:p>
            <a:r>
              <a:rPr lang="en-US" altLang="en-US"/>
              <a:t>Click 2</a:t>
            </a:r>
          </a:p>
          <a:p>
            <a:r>
              <a:rPr lang="en-US" altLang="en-US"/>
              <a:t>The opposite of decidable is undecidable.</a:t>
            </a:r>
          </a:p>
        </p:txBody>
      </p:sp>
    </p:spTree>
    <p:extLst>
      <p:ext uri="{BB962C8B-B14F-4D97-AF65-F5344CB8AC3E}">
        <p14:creationId xmlns:p14="http://schemas.microsoft.com/office/powerpoint/2010/main" val="1070877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490C3B8-BCAC-BF43-8E6D-2F689904D9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E443EA-6F2C-AD4F-A363-53BEA2D67645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9359ECBC-3303-9346-905C-BAB2A05792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0B9C48F0-9B8C-8C45-91B0-DB4CAE0BC5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Click 1</a:t>
            </a:r>
          </a:p>
          <a:p>
            <a:r>
              <a:rPr lang="en-US" altLang="en-US"/>
              <a:t>When we talk about problems, we use the term “decidable.” it means that there is an algorithm to answer its question – that is, a Turing machine that accepts the encoded instances of the problem for which the answer is “yes,” and halts without accepting the other instances.</a:t>
            </a:r>
          </a:p>
          <a:p>
            <a:endParaRPr lang="en-US" altLang="en-US"/>
          </a:p>
          <a:p>
            <a:r>
              <a:rPr lang="en-US" altLang="en-US"/>
              <a:t>So a decidable problem is really the same thing as a recursive language, if we think of the language as encoding a problem.</a:t>
            </a:r>
          </a:p>
          <a:p>
            <a:endParaRPr lang="en-US" altLang="en-US"/>
          </a:p>
          <a:p>
            <a:r>
              <a:rPr lang="en-US" altLang="en-US"/>
              <a:t>Click 2</a:t>
            </a:r>
          </a:p>
          <a:p>
            <a:r>
              <a:rPr lang="en-US" altLang="en-US"/>
              <a:t>The opposite of decidable is undecidable.</a:t>
            </a:r>
          </a:p>
        </p:txBody>
      </p:sp>
    </p:spTree>
    <p:extLst>
      <p:ext uri="{BB962C8B-B14F-4D97-AF65-F5344CB8AC3E}">
        <p14:creationId xmlns:p14="http://schemas.microsoft.com/office/powerpoint/2010/main" val="359171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490C3B8-BCAC-BF43-8E6D-2F689904D9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E443EA-6F2C-AD4F-A363-53BEA2D67645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9359ECBC-3303-9346-905C-BAB2A05792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0B9C48F0-9B8C-8C45-91B0-DB4CAE0BC5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Click 1</a:t>
            </a:r>
          </a:p>
          <a:p>
            <a:r>
              <a:rPr lang="en-US" altLang="en-US"/>
              <a:t>When we talk about problems, we use the term “decidable.” it means that there is an algorithm to answer its question – that is, a Turing machine that accepts the encoded instances of the problem for which the answer is “yes,” and halts without accepting the other instances.</a:t>
            </a:r>
          </a:p>
          <a:p>
            <a:endParaRPr lang="en-US" altLang="en-US"/>
          </a:p>
          <a:p>
            <a:r>
              <a:rPr lang="en-US" altLang="en-US"/>
              <a:t>So a decidable problem is really the same thing as a recursive language, if we think of the language as encoding a problem.</a:t>
            </a:r>
          </a:p>
          <a:p>
            <a:endParaRPr lang="en-US" altLang="en-US"/>
          </a:p>
          <a:p>
            <a:r>
              <a:rPr lang="en-US" altLang="en-US"/>
              <a:t>Click 2</a:t>
            </a:r>
          </a:p>
          <a:p>
            <a:r>
              <a:rPr lang="en-US" altLang="en-US"/>
              <a:t>The opposite of decidable is undecidable.</a:t>
            </a:r>
          </a:p>
        </p:txBody>
      </p:sp>
    </p:spTree>
    <p:extLst>
      <p:ext uri="{BB962C8B-B14F-4D97-AF65-F5344CB8AC3E}">
        <p14:creationId xmlns:p14="http://schemas.microsoft.com/office/powerpoint/2010/main" val="2002531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490C3B8-BCAC-BF43-8E6D-2F689904D9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E443EA-6F2C-AD4F-A363-53BEA2D67645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9359ECBC-3303-9346-905C-BAB2A05792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0B9C48F0-9B8C-8C45-91B0-DB4CAE0BC5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Click 1</a:t>
            </a:r>
          </a:p>
          <a:p>
            <a:r>
              <a:rPr lang="en-US" altLang="en-US"/>
              <a:t>When we talk about problems, we use the term “decidable.” it means that there is an algorithm to answer its question – that is, a Turing machine that accepts the encoded instances of the problem for which the answer is “yes,” and halts without accepting the other instances.</a:t>
            </a:r>
          </a:p>
          <a:p>
            <a:endParaRPr lang="en-US" altLang="en-US"/>
          </a:p>
          <a:p>
            <a:r>
              <a:rPr lang="en-US" altLang="en-US"/>
              <a:t>So a decidable problem is really the same thing as a recursive language, if we think of the language as encoding a problem.</a:t>
            </a:r>
          </a:p>
          <a:p>
            <a:endParaRPr lang="en-US" altLang="en-US"/>
          </a:p>
          <a:p>
            <a:r>
              <a:rPr lang="en-US" altLang="en-US"/>
              <a:t>Click 2</a:t>
            </a:r>
          </a:p>
          <a:p>
            <a:r>
              <a:rPr lang="en-US" altLang="en-US"/>
              <a:t>The opposite of decidable is undecidable.</a:t>
            </a:r>
          </a:p>
        </p:txBody>
      </p:sp>
    </p:spTree>
    <p:extLst>
      <p:ext uri="{BB962C8B-B14F-4D97-AF65-F5344CB8AC3E}">
        <p14:creationId xmlns:p14="http://schemas.microsoft.com/office/powerpoint/2010/main" val="256811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6"/>
          <p:cNvSpPr txBox="1">
            <a:spLocks noGrp="1"/>
          </p:cNvSpPr>
          <p:nvPr>
            <p:ph type="ctrTitle"/>
          </p:nvPr>
        </p:nvSpPr>
        <p:spPr>
          <a:xfrm>
            <a:off x="2514600" y="2286000"/>
            <a:ext cx="51816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16"/>
          <p:cNvSpPr txBox="1"/>
          <p:nvPr/>
        </p:nvSpPr>
        <p:spPr>
          <a:xfrm>
            <a:off x="1219200" y="533400"/>
            <a:ext cx="70866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6"/>
          <p:cNvSpPr txBox="1">
            <a:spLocks noGrp="1"/>
          </p:cNvSpPr>
          <p:nvPr>
            <p:ph type="title"/>
          </p:nvPr>
        </p:nvSpPr>
        <p:spPr>
          <a:xfrm rot="5400000">
            <a:off x="5086350" y="2266950"/>
            <a:ext cx="5486400" cy="21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body" idx="1"/>
          </p:nvPr>
        </p:nvSpPr>
        <p:spPr>
          <a:xfrm rot="5400000">
            <a:off x="666750" y="171450"/>
            <a:ext cx="5486400" cy="6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686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u="none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body" idx="1"/>
          </p:nvPr>
        </p:nvSpPr>
        <p:spPr>
          <a:xfrm>
            <a:off x="164162" y="990600"/>
            <a:ext cx="8686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>
            <a:spLocks noGrp="1"/>
          </p:cNvSpPr>
          <p:nvPr>
            <p:ph type="title"/>
          </p:nvPr>
        </p:nvSpPr>
        <p:spPr>
          <a:xfrm>
            <a:off x="228600" y="609600"/>
            <a:ext cx="8686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body" idx="1"/>
          </p:nvPr>
        </p:nvSpPr>
        <p:spPr>
          <a:xfrm>
            <a:off x="228600" y="1219200"/>
            <a:ext cx="42672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  <a:defRPr sz="2800"/>
            </a:lvl1pPr>
            <a:lvl2pPr marL="914400" lvl="1" indent="-38100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19"/>
          <p:cNvSpPr txBox="1">
            <a:spLocks noGrp="1"/>
          </p:cNvSpPr>
          <p:nvPr>
            <p:ph type="body" idx="2"/>
          </p:nvPr>
        </p:nvSpPr>
        <p:spPr>
          <a:xfrm>
            <a:off x="4648200" y="1219200"/>
            <a:ext cx="42672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  <a:defRPr sz="2800"/>
            </a:lvl1pPr>
            <a:lvl2pPr marL="914400" lvl="1" indent="-38100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Google Shape;28;p2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 sz="2400"/>
            </a:lvl1pPr>
            <a:lvl2pPr marL="914400" lvl="1" indent="-355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9;p2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Google Shape;30;p2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 sz="2400"/>
            </a:lvl1pPr>
            <a:lvl2pPr marL="914400" lvl="1" indent="-355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  <a:defRPr sz="3200"/>
            </a:lvl1pPr>
            <a:lvl2pPr marL="914400" lvl="1" indent="-40640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Google Shape;37;p2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1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2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2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1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5"/>
          <p:cNvSpPr txBox="1">
            <a:spLocks noGrp="1"/>
          </p:cNvSpPr>
          <p:nvPr>
            <p:ph type="title"/>
          </p:nvPr>
        </p:nvSpPr>
        <p:spPr>
          <a:xfrm>
            <a:off x="228600" y="609600"/>
            <a:ext cx="8686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body" idx="1"/>
          </p:nvPr>
        </p:nvSpPr>
        <p:spPr>
          <a:xfrm rot="5400000">
            <a:off x="2133600" y="-685800"/>
            <a:ext cx="4876800" cy="86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228600" y="609600"/>
            <a:ext cx="8686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228600" y="1219200"/>
            <a:ext cx="8686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-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"/>
          <p:cNvSpPr txBox="1">
            <a:spLocks noGrp="1"/>
          </p:cNvSpPr>
          <p:nvPr>
            <p:ph type="ctrTitle"/>
          </p:nvPr>
        </p:nvSpPr>
        <p:spPr>
          <a:xfrm>
            <a:off x="838200" y="1265498"/>
            <a:ext cx="7772400" cy="3645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 3313</a:t>
            </a:r>
            <a:br>
              <a:rPr lang="en-US" dirty="0"/>
            </a:br>
            <a:r>
              <a:rPr lang="en-US" dirty="0"/>
              <a:t>Foundations of Computing: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Lab 9 – Asymptotic Notation</a:t>
            </a:r>
            <a:br>
              <a:rPr lang="en-US" dirty="0"/>
            </a:br>
            <a:endParaRPr b="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8EB503B-090A-644C-A774-7AF86759E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fld id="{C619B54A-4195-5745-A3E3-E6B0FABB566E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C68367C4-600C-FF45-B443-737D3E80EA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Exercise 2: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1" name="Rectangle 3">
                <a:extLst>
                  <a:ext uri="{FF2B5EF4-FFF2-40B4-BE49-F238E27FC236}">
                    <a16:creationId xmlns:a16="http://schemas.microsoft.com/office/drawing/2014/main" id="{C6EC3F3A-B26D-8048-8A2C-9CF3A9004158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Prove or disprove the following: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Ω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en-US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en-US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en-US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altLang="en-US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altLang="en-US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altLang="en-US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altLang="en-US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771" name="Rectangle 3">
                <a:extLst>
                  <a:ext uri="{FF2B5EF4-FFF2-40B4-BE49-F238E27FC236}">
                    <a16:creationId xmlns:a16="http://schemas.microsoft.com/office/drawing/2014/main" id="{C6EC3F3A-B26D-8048-8A2C-9CF3A90041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4511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D0D05-1200-5F48-B961-E21CF16BC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96" y="304800"/>
            <a:ext cx="8686800" cy="533400"/>
          </a:xfrm>
        </p:spPr>
        <p:txBody>
          <a:bodyPr/>
          <a:lstStyle/>
          <a:p>
            <a:r>
              <a:rPr lang="en-US" sz="2800" dirty="0"/>
              <a:t>Time Complexity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EE5A2-21DC-A649-8A97-353C55485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996" y="838200"/>
            <a:ext cx="8686800" cy="322847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programming, we want to minimize the time it takes for our algorithms to run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reducing the number of operations we need to compute, we see dramatic decreases in run-time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essential!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want things ASAP!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consider the following:</a:t>
            </a:r>
          </a:p>
          <a:p>
            <a:pPr marL="1143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0894D38-4857-506F-5F56-9ABBBCB0E5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2390026"/>
                  </p:ext>
                </p:extLst>
              </p:nvPr>
            </p:nvGraphicFramePr>
            <p:xfrm>
              <a:off x="2541430" y="3902970"/>
              <a:ext cx="406113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3713">
                      <a:extLst>
                        <a:ext uri="{9D8B030D-6E8A-4147-A177-3AD203B41FA5}">
                          <a16:colId xmlns:a16="http://schemas.microsoft.com/office/drawing/2014/main" val="208043038"/>
                        </a:ext>
                      </a:extLst>
                    </a:gridCol>
                    <a:gridCol w="1353713">
                      <a:extLst>
                        <a:ext uri="{9D8B030D-6E8A-4147-A177-3AD203B41FA5}">
                          <a16:colId xmlns:a16="http://schemas.microsoft.com/office/drawing/2014/main" val="2376793372"/>
                        </a:ext>
                      </a:extLst>
                    </a:gridCol>
                    <a:gridCol w="1353713">
                      <a:extLst>
                        <a:ext uri="{9D8B030D-6E8A-4147-A177-3AD203B41FA5}">
                          <a16:colId xmlns:a16="http://schemas.microsoft.com/office/drawing/2014/main" val="42922400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84715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50316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1,000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13060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1,000,000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19415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1,000,000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1,000,000,000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19033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0894D38-4857-506F-5F56-9ABBBCB0E5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2390026"/>
                  </p:ext>
                </p:extLst>
              </p:nvPr>
            </p:nvGraphicFramePr>
            <p:xfrm>
              <a:off x="2541430" y="3902970"/>
              <a:ext cx="406113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3713">
                      <a:extLst>
                        <a:ext uri="{9D8B030D-6E8A-4147-A177-3AD203B41FA5}">
                          <a16:colId xmlns:a16="http://schemas.microsoft.com/office/drawing/2014/main" val="208043038"/>
                        </a:ext>
                      </a:extLst>
                    </a:gridCol>
                    <a:gridCol w="1353713">
                      <a:extLst>
                        <a:ext uri="{9D8B030D-6E8A-4147-A177-3AD203B41FA5}">
                          <a16:colId xmlns:a16="http://schemas.microsoft.com/office/drawing/2014/main" val="2376793372"/>
                        </a:ext>
                      </a:extLst>
                    </a:gridCol>
                    <a:gridCol w="1353713">
                      <a:extLst>
                        <a:ext uri="{9D8B030D-6E8A-4147-A177-3AD203B41FA5}">
                          <a16:colId xmlns:a16="http://schemas.microsoft.com/office/drawing/2014/main" val="42922400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8" t="-1639" r="-201345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901" t="-1639" r="-102252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639" r="-1794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84715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50316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1,000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13060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1,000,000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19415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1,000,000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1,000,000,000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190337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6441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D0D05-1200-5F48-B961-E21CF16BC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96" y="304800"/>
            <a:ext cx="8686800" cy="533400"/>
          </a:xfrm>
        </p:spPr>
        <p:txBody>
          <a:bodyPr/>
          <a:lstStyle/>
          <a:p>
            <a:r>
              <a:rPr lang="en-US" sz="2800" dirty="0"/>
              <a:t>Asymptotic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EE5A2-21DC-A649-8A97-353C55485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996" y="838200"/>
            <a:ext cx="8686800" cy="322847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 compare programs, we look at them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asymptotically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because we are concerned with the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growth in time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our functions as our value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(the number of elements we have) increases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saw an example of this on the previous slide, where a higher power resulted in a higher growth rate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demonstrate this visually as well</a:t>
            </a:r>
          </a:p>
        </p:txBody>
      </p:sp>
      <p:pic>
        <p:nvPicPr>
          <p:cNvPr id="1026" name="Picture 2" descr="Big O notation- What is it good for? – The Craft of Coding">
            <a:extLst>
              <a:ext uri="{FF2B5EF4-FFF2-40B4-BE49-F238E27FC236}">
                <a16:creationId xmlns:a16="http://schemas.microsoft.com/office/drawing/2014/main" id="{68CF4438-C3D6-EAD0-E0EE-1A8F94A7E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899" y="3301999"/>
            <a:ext cx="3089897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D9D104-9CFD-F4E3-BEEA-968CA01E4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307" y="6161439"/>
            <a:ext cx="6031386" cy="45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98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8EB503B-090A-644C-A774-7AF86759E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fld id="{C619B54A-4195-5745-A3E3-E6B0FABB566E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C68367C4-600C-FF45-B443-737D3E80EA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Big-O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1" name="Rectangle 3">
                <a:extLst>
                  <a:ext uri="{FF2B5EF4-FFF2-40B4-BE49-F238E27FC236}">
                    <a16:creationId xmlns:a16="http://schemas.microsoft.com/office/drawing/2014/main" id="{C6EC3F3A-B26D-8048-8A2C-9CF3A9004158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Big-O Notation helps us describe how long an algorithm takes by setting an 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upper bound</a:t>
                </a:r>
                <a:endPara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example, if we take two functions, 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f(n) 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g(n)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can say:</a:t>
                </a:r>
              </a:p>
              <a:p>
                <a:pPr lvl="1"/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f(n) = O(g(n)) 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and only if there exists constants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≥1</m:t>
                    </m:r>
                  </m:oMath>
                </a14:m>
                <a:r>
                  <a:rPr lang="en-US" altLang="en-US" b="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b="0" dirty="0" err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s.t.</a:t>
                </a:r>
                <a:endParaRPr lang="en-US" altLang="en-US" b="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571500" lvl="1" indent="0" algn="ctr">
                  <a:buNone/>
                </a:pP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en-US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en-US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True or False: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+3=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?</m:t>
                    </m:r>
                  </m:oMath>
                </a14:m>
                <a:endParaRPr lang="en-US" altLang="en-US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+5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+3=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?</m:t>
                    </m:r>
                  </m:oMath>
                </a14:m>
                <a:endParaRPr lang="en-US" altLang="en-US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+5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+3=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?</m:t>
                    </m:r>
                  </m:oMath>
                </a14:m>
                <a:endParaRPr lang="en-US" altLang="en-US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+5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+3=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)?</m:t>
                    </m:r>
                  </m:oMath>
                </a14:m>
                <a:endParaRPr lang="en-US" altLang="en-US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?</m:t>
                    </m:r>
                  </m:oMath>
                </a14:m>
                <a:endParaRPr lang="en-US" altLang="en-US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altLang="en-US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altLang="en-US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771" name="Rectangle 3">
                <a:extLst>
                  <a:ext uri="{FF2B5EF4-FFF2-40B4-BE49-F238E27FC236}">
                    <a16:creationId xmlns:a16="http://schemas.microsoft.com/office/drawing/2014/main" id="{C6EC3F3A-B26D-8048-8A2C-9CF3A90041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r="-1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010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8EB503B-090A-644C-A774-7AF86759E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fld id="{C619B54A-4195-5745-A3E3-E6B0FABB566E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C68367C4-600C-FF45-B443-737D3E80EA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Big-O Notation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C6EC3F3A-B26D-8048-8A2C-9CF3A90041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that we have defined what Big-O means, how can we show that this holds true as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increases?</a:t>
            </a:r>
          </a:p>
          <a:p>
            <a:r>
              <a:rPr lang="en-US" altLang="en-US" b="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The trick to this is through </a:t>
            </a:r>
            <a:r>
              <a:rPr lang="en-US" alt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the induction proof technique</a:t>
            </a:r>
          </a:p>
          <a:p>
            <a:pPr lvl="1"/>
            <a:endParaRPr lang="en-US" altLang="en-US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en-US" b="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en-US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en-US" b="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8EB503B-090A-644C-A774-7AF86759E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fld id="{C619B54A-4195-5745-A3E3-E6B0FABB566E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C68367C4-600C-FF45-B443-737D3E80EA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Big-O Notation: Induction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1" name="Rectangle 3">
                <a:extLst>
                  <a:ext uri="{FF2B5EF4-FFF2-40B4-BE49-F238E27FC236}">
                    <a16:creationId xmlns:a16="http://schemas.microsoft.com/office/drawing/2014/main" id="{C6EC3F3A-B26D-8048-8A2C-9CF3A9004158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64162" y="990600"/>
                <a:ext cx="8686800" cy="5867400"/>
              </a:xfrm>
            </p:spPr>
            <p:txBody>
              <a:bodyPr/>
              <a:lstStyle/>
              <a:p>
                <a:r>
                  <a:rPr lang="en-US" alt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Let’s do the following example from the previous slide: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+5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+3=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en-US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+5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+3≤</m:t>
                    </m:r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𝑐𝑛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Now, we pick values for c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en-US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+5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+3≤</m:t>
                    </m:r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∀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en-US" altLang="en-US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Base case: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alt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alt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	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(1</m:t>
                    </m:r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+5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+3≤9(1</m:t>
                    </m:r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</m:oMath>
                </a14:m>
                <a:endParaRPr lang="en-US" altLang="en-US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2857500" lvl="6" indent="0">
                  <a:buNone/>
                </a:pPr>
                <a:r>
                  <a:rPr lang="en-US" alt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	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9≤9</m:t>
                    </m:r>
                  </m:oMath>
                </a14:m>
                <a:endParaRPr lang="en-US" altLang="en-US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Induction Hypothesis: Assume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+5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+3≤</m:t>
                    </m:r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holds for a value </a:t>
                </a:r>
                <a:r>
                  <a:rPr lang="en-US" altLang="en-US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n=k</a:t>
                </a:r>
              </a:p>
              <a:p>
                <a:pPr lvl="1"/>
                <a:r>
                  <a:rPr lang="en-US" alt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Induction: Demonstrate that the equality holds for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en-US" altLang="en-US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571500" lvl="1" indent="0">
                  <a:buNone/>
                </a:pPr>
                <a:r>
                  <a:rPr lang="en-US" altLang="en-US" b="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  <m:sSup>
                      <m:sSupPr>
                        <m:ctrlPr>
                          <a:rPr lang="en-US" alt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+5</m:t>
                    </m:r>
                    <m:d>
                      <m:dPr>
                        <m:ctrlPr>
                          <a:rPr lang="en-US" alt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d>
                    <m:r>
                      <a:rPr lang="en-US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+3         ≤9(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  <m:sSup>
                      <m:sSupPr>
                        <m:ctrlPr>
                          <a:rPr lang="en-US" alt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en-US" sz="18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571500" lvl="1" indent="0">
                  <a:buNone/>
                </a:pPr>
                <a:r>
                  <a:rPr lang="en-US" altLang="en-US" sz="18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+1)+</m:t>
                    </m:r>
                    <m:d>
                      <m:dPr>
                        <m:ctrlPr>
                          <a:rPr lang="en-US" alt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  <m:r>
                          <a:rPr lang="en-US" alt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+5</m:t>
                        </m:r>
                      </m:e>
                    </m:d>
                    <m:r>
                      <a:rPr lang="en-US" alt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+3≤9</m:t>
                    </m:r>
                    <m:d>
                      <m:dPr>
                        <m:ctrlPr>
                          <a:rPr lang="en-US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+2</m:t>
                        </m:r>
                        <m:r>
                          <a:rPr lang="en-US" alt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altLang="en-US" sz="1800" b="0" dirty="0"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571500" lvl="1" indent="0">
                  <a:buNone/>
                </a:pPr>
                <a:r>
                  <a:rPr lang="en-US" altLang="en-US" sz="18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7</m:t>
                    </m:r>
                    <m:r>
                      <a:rPr lang="en-US" alt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+9       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            ≤9</m:t>
                    </m:r>
                    <m:sSup>
                      <m:sSupPr>
                        <m:ctrlPr>
                          <a:rPr lang="en-US" alt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+18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+9</m:t>
                    </m:r>
                  </m:oMath>
                </a14:m>
                <a:endParaRPr lang="en-US" altLang="en-US" sz="1800" b="0" dirty="0"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571500" lvl="1" indent="0">
                  <a:buNone/>
                </a:pPr>
                <a:r>
                  <a:rPr lang="en-US" altLang="en-US" sz="18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                                        </m:t>
                    </m:r>
                    <m:r>
                      <a:rPr lang="en-US" alt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8</m:t>
                    </m:r>
                    <m:sSup>
                      <m:sSupPr>
                        <m:ctrlPr>
                          <a:rPr lang="en-US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altLang="en-US" sz="18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		</a:t>
                </a:r>
              </a:p>
              <a:p>
                <a:pPr marL="571500" lvl="1" indent="0">
                  <a:buNone/>
                </a:pPr>
                <a:r>
                  <a:rPr lang="en-US" altLang="en-US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Therefore, this is true, as we know </a:t>
                </a:r>
                <a14:m>
                  <m:oMath xmlns:m="http://schemas.openxmlformats.org/officeDocument/2006/math">
                    <m:r>
                      <a:rPr lang="en-US" alt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en-US" altLang="en-US" sz="18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571500" lvl="1" indent="0">
                  <a:buNone/>
                </a:pPr>
                <a:endParaRPr lang="en-US" altLang="en-US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771" name="Rectangle 3">
                <a:extLst>
                  <a:ext uri="{FF2B5EF4-FFF2-40B4-BE49-F238E27FC236}">
                    <a16:creationId xmlns:a16="http://schemas.microsoft.com/office/drawing/2014/main" id="{C6EC3F3A-B26D-8048-8A2C-9CF3A90041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4162" y="990600"/>
                <a:ext cx="8686800" cy="58674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988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8EB503B-090A-644C-A774-7AF86759E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fld id="{C619B54A-4195-5745-A3E3-E6B0FABB566E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C68367C4-600C-FF45-B443-737D3E80EA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Exercise 1: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1" name="Rectangle 3">
                <a:extLst>
                  <a:ext uri="{FF2B5EF4-FFF2-40B4-BE49-F238E27FC236}">
                    <a16:creationId xmlns:a16="http://schemas.microsoft.com/office/drawing/2014/main" id="{C6EC3F3A-B26D-8048-8A2C-9CF3A9004158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  <m:sSup>
                          <m:sSup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p>
                        </m:sSup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en-US" alt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  <m:sSup>
                          <m:sSup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}</m:t>
                            </m:r>
                          </m:e>
                          <m:sup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altLang="en-US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Give a 1-tape TM solution to solve this problem in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time</a:t>
                </a:r>
              </a:p>
              <a:p>
                <a:pPr lvl="1"/>
                <a:r>
                  <a:rPr lang="en-US" alt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Can we improve the time by having a 2-tape TM? If so, give a 2-tape TM solution and describe its time complexity</a:t>
                </a:r>
              </a:p>
              <a:p>
                <a:pPr lvl="1"/>
                <a:endParaRPr lang="en-US" altLang="en-US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771" name="Rectangle 3">
                <a:extLst>
                  <a:ext uri="{FF2B5EF4-FFF2-40B4-BE49-F238E27FC236}">
                    <a16:creationId xmlns:a16="http://schemas.microsoft.com/office/drawing/2014/main" id="{C6EC3F3A-B26D-8048-8A2C-9CF3A90041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8325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8EB503B-090A-644C-A774-7AF86759E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fld id="{C619B54A-4195-5745-A3E3-E6B0FABB566E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C68367C4-600C-FF45-B443-737D3E80EA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Big-Omega and Big-Theta (Big-</a:t>
            </a:r>
            <a:r>
              <a:rPr lang="el-GR" altLang="en-US" dirty="0"/>
              <a:t>Ω</a:t>
            </a:r>
            <a:r>
              <a:rPr lang="en-US" altLang="en-US" dirty="0"/>
              <a:t> and Big-</a:t>
            </a:r>
            <a:r>
              <a:rPr lang="el-GR" altLang="en-US" dirty="0"/>
              <a:t>θ</a:t>
            </a:r>
            <a:r>
              <a:rPr lang="en-US" alt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1" name="Rectangle 3">
                <a:extLst>
                  <a:ext uri="{FF2B5EF4-FFF2-40B4-BE49-F238E27FC236}">
                    <a16:creationId xmlns:a16="http://schemas.microsoft.com/office/drawing/2014/main" id="{C6EC3F3A-B26D-8048-8A2C-9CF3A9004158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Big-</a:t>
                </a:r>
                <a:r>
                  <a:rPr lang="el-GR" alt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Ω</a:t>
                </a:r>
                <a:r>
                  <a:rPr lang="en-US" alt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denotes the following relationship between functions </a:t>
                </a:r>
                <a:r>
                  <a:rPr lang="en-US" altLang="en-US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f(n) </a:t>
                </a:r>
                <a:r>
                  <a:rPr lang="en-US" alt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US" altLang="en-US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g(n)</a:t>
                </a:r>
                <a:r>
                  <a:rPr lang="en-US" alt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Ω</m:t>
                    </m:r>
                    <m:d>
                      <m:dPr>
                        <m:ctrlPr>
                          <a:rPr lang="en-US" alt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en-US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if and only if there exists constants </a:t>
                </a:r>
                <a14:m>
                  <m:oMath xmlns:m="http://schemas.openxmlformats.org/officeDocument/2006/math">
                    <m:r>
                      <a:rPr lang="en-US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en-US" altLang="en-US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altLang="en-US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18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s.t.</a:t>
                </a:r>
                <a:endParaRPr lang="en-US" altLang="en-US" sz="18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571500" lvl="1" indent="0" algn="ctr">
                  <a:buNone/>
                </a:pPr>
                <a14:m>
                  <m:oMath xmlns:m="http://schemas.openxmlformats.org/officeDocument/2006/math">
                    <m:r>
                      <a:rPr lang="en-US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en-US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en-US" sz="18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en-US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For example, </a:t>
                </a:r>
                <a14:m>
                  <m:oMath xmlns:m="http://schemas.openxmlformats.org/officeDocument/2006/math">
                    <m:r>
                      <a:rPr lang="en-US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sSup>
                      <m:sSupPr>
                        <m:ctrlPr>
                          <a:rPr lang="en-US" alt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Ω</m:t>
                    </m:r>
                    <m:d>
                      <m:dPr>
                        <m:ctrlPr>
                          <a:rPr lang="en-US" alt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en-US" sz="18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en-US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Big-</a:t>
                </a:r>
                <a:r>
                  <a:rPr lang="el-GR" alt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alt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denotes the following relationship between functions </a:t>
                </a:r>
                <a:r>
                  <a:rPr lang="en-US" altLang="en-US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f(n) </a:t>
                </a:r>
                <a:r>
                  <a:rPr lang="en-US" alt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US" altLang="en-US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g(n)</a:t>
                </a:r>
                <a:r>
                  <a:rPr lang="en-US" alt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l-GR" alt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d>
                      <m:dPr>
                        <m:ctrlPr>
                          <a:rPr lang="en-US" alt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en-US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if and only if there exists 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en-US" altLang="en-US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altLang="en-US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18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s.t.</a:t>
                </a:r>
                <a:endParaRPr lang="en-US" altLang="en-US" sz="18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571500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)≤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en-US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en-US" sz="18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en-US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For example, </a:t>
                </a:r>
                <a14:m>
                  <m:oMath xmlns:m="http://schemas.openxmlformats.org/officeDocument/2006/math">
                    <m:r>
                      <a:rPr lang="en-US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l-GR" alt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d>
                      <m:dPr>
                        <m:ctrlPr>
                          <a:rPr lang="en-US" alt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en-US" sz="16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771" name="Rectangle 3">
                <a:extLst>
                  <a:ext uri="{FF2B5EF4-FFF2-40B4-BE49-F238E27FC236}">
                    <a16:creationId xmlns:a16="http://schemas.microsoft.com/office/drawing/2014/main" id="{C6EC3F3A-B26D-8048-8A2C-9CF3A90041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30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8EB503B-090A-644C-A774-7AF86759E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fld id="{C619B54A-4195-5745-A3E3-E6B0FABB566E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C68367C4-600C-FF45-B443-737D3E80EA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Transformations Between Notations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C6EC3F3A-B26D-8048-8A2C-9CF3A90041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Here, we see that these relationships are connected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For example, if </a:t>
            </a:r>
            <a:r>
              <a:rPr lang="en-US" altLang="en-US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f(n) = O(g(n)), </a:t>
            </a:r>
            <a:r>
              <a:rPr lang="en-US" alt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then </a:t>
            </a:r>
            <a:r>
              <a:rPr lang="en-US" altLang="en-US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g(n) = </a:t>
            </a:r>
            <a:r>
              <a:rPr lang="el-GR" altLang="en-US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Ω</a:t>
            </a:r>
            <a:r>
              <a:rPr lang="en-US" altLang="en-US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(f(n))</a:t>
            </a:r>
          </a:p>
          <a:p>
            <a:pPr lvl="2"/>
            <a:r>
              <a:rPr lang="en-US" alt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Why is this?</a:t>
            </a:r>
          </a:p>
          <a:p>
            <a:pPr lvl="2"/>
            <a:endParaRPr lang="en-US" altLang="en-US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Additionally, if </a:t>
            </a:r>
            <a:r>
              <a:rPr lang="en-US" altLang="en-US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f(n) = O(g(n)) </a:t>
            </a:r>
            <a:r>
              <a:rPr lang="en-US" alt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and simultaneously </a:t>
            </a:r>
            <a:r>
              <a:rPr lang="en-US" altLang="en-US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f(n) = </a:t>
            </a:r>
            <a:r>
              <a:rPr lang="el-GR" altLang="en-US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Ω</a:t>
            </a:r>
            <a:r>
              <a:rPr lang="en-US" altLang="en-US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(g(n)), </a:t>
            </a:r>
            <a:r>
              <a:rPr lang="en-US" alt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then  </a:t>
            </a:r>
            <a:r>
              <a:rPr lang="en-US" altLang="en-US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f(n) = </a:t>
            </a:r>
            <a:r>
              <a:rPr lang="el-GR" altLang="en-US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θ</a:t>
            </a:r>
            <a:r>
              <a:rPr lang="en-US" altLang="en-US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(g(n))</a:t>
            </a:r>
          </a:p>
          <a:p>
            <a:pPr lvl="2"/>
            <a:r>
              <a:rPr lang="en-US" alt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Why is this?</a:t>
            </a:r>
          </a:p>
          <a:p>
            <a:pPr lvl="2"/>
            <a:endParaRPr lang="en-US" altLang="en-US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en-US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en-US" b="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11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ttPatel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53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ab7Notes" id="{D76B80E4-8218-C04E-95C0-B12A9744CCC5}" vid="{85B9D7BD-05DA-9D4F-8533-A6D624C04669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PattPatel</Template>
  <TotalTime>4042</TotalTime>
  <Words>1457</Words>
  <Application>Microsoft Macintosh PowerPoint</Application>
  <PresentationFormat>On-screen Show (4:3)</PresentationFormat>
  <Paragraphs>150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Calibri</vt:lpstr>
      <vt:lpstr>Cambria Math</vt:lpstr>
      <vt:lpstr>Garamond</vt:lpstr>
      <vt:lpstr>Noto Sans Symbols</vt:lpstr>
      <vt:lpstr>Arial</vt:lpstr>
      <vt:lpstr>Times New Roman</vt:lpstr>
      <vt:lpstr>Merriweather Sans</vt:lpstr>
      <vt:lpstr>PattPatel</vt:lpstr>
      <vt:lpstr>CS 3313 Foundations of Computing:  Lab 9 – Asymptotic Notation </vt:lpstr>
      <vt:lpstr>Time Complexity Background</vt:lpstr>
      <vt:lpstr>Asymptotic Notation</vt:lpstr>
      <vt:lpstr>Big-O Notation</vt:lpstr>
      <vt:lpstr>Big-O Notation</vt:lpstr>
      <vt:lpstr>Big-O Notation: Induction Proof</vt:lpstr>
      <vt:lpstr>Exercise 1:</vt:lpstr>
      <vt:lpstr>Big-Omega and Big-Theta (Big-Ω and Big-θ)</vt:lpstr>
      <vt:lpstr>Transformations Between Notations</vt:lpstr>
      <vt:lpstr>Exercise 2: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3313 Foundations of Computing:  Lab 8 </dc:title>
  <dc:creator>Carpenter, Ryah Marie</dc:creator>
  <cp:lastModifiedBy>Yerukhimovich, Arkady Boris</cp:lastModifiedBy>
  <cp:revision>10</cp:revision>
  <dcterms:created xsi:type="dcterms:W3CDTF">2023-03-17T16:05:51Z</dcterms:created>
  <dcterms:modified xsi:type="dcterms:W3CDTF">2023-04-06T17:05:13Z</dcterms:modified>
</cp:coreProperties>
</file>