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07A-AB8A-4636-89D3-24AB6D01CAD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58B7-BF9F-46E2-AD9C-B8636628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207A-AB8A-4636-89D3-24AB6D01CAD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58B7-BF9F-46E2-AD9C-B8636628F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C642A-EC26-4E4F-91E5-DEE61E6A8324}"/>
              </a:ext>
            </a:extLst>
          </p:cNvPr>
          <p:cNvSpPr/>
          <p:nvPr userDrawn="1"/>
        </p:nvSpPr>
        <p:spPr>
          <a:xfrm>
            <a:off x="1" y="-671"/>
            <a:ext cx="9143999" cy="944025"/>
          </a:xfrm>
          <a:prstGeom prst="rect">
            <a:avLst/>
          </a:prstGeom>
          <a:solidFill>
            <a:srgbClr val="2D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359B0C3-0506-ED45-BDD2-71B25E0A712F}"/>
              </a:ext>
            </a:extLst>
          </p:cNvPr>
          <p:cNvSpPr/>
          <p:nvPr userDrawn="1"/>
        </p:nvSpPr>
        <p:spPr>
          <a:xfrm rot="10800000">
            <a:off x="2045287" y="4674"/>
            <a:ext cx="6186487" cy="1074539"/>
          </a:xfrm>
          <a:prstGeom prst="parallelogram">
            <a:avLst>
              <a:gd name="adj" fmla="val 76856"/>
            </a:avLst>
          </a:prstGeom>
          <a:solidFill>
            <a:srgbClr val="797979"/>
          </a:solidFill>
          <a:ln>
            <a:solidFill>
              <a:srgbClr val="8C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7B94D-5507-4C43-8026-6395007443A4}"/>
              </a:ext>
            </a:extLst>
          </p:cNvPr>
          <p:cNvSpPr/>
          <p:nvPr userDrawn="1"/>
        </p:nvSpPr>
        <p:spPr>
          <a:xfrm>
            <a:off x="-2" y="840668"/>
            <a:ext cx="9144001" cy="114364"/>
          </a:xfrm>
          <a:prstGeom prst="rect">
            <a:avLst/>
          </a:prstGeom>
          <a:solidFill>
            <a:srgbClr val="60BA4B"/>
          </a:solidFill>
          <a:ln>
            <a:solidFill>
              <a:srgbClr val="60B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A20678-129B-FC46-AB05-8EBDC43F7B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18" y="230190"/>
            <a:ext cx="2419327" cy="3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github.com/glygener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18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hyperlink" Target="sparql.glygen.org" TargetMode="Externa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hyperlink" Target="api.glygen.org" TargetMode="External"/><Relationship Id="rId23" Type="http://schemas.openxmlformats.org/officeDocument/2006/relationships/image" Target="../media/image20.emf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hyperlink" Target="data.glygen.org" TargetMode="External"/><Relationship Id="rId22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13" y="3763242"/>
            <a:ext cx="4538153" cy="2256851"/>
          </a:xfrm>
          <a:prstGeom prst="rect">
            <a:avLst/>
          </a:prstGeom>
          <a:ln w="28575">
            <a:solidFill>
              <a:srgbClr val="2E78B7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176074" y="3763240"/>
            <a:ext cx="2011373" cy="165696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ounded Rectangle 9"/>
          <p:cNvSpPr/>
          <p:nvPr/>
        </p:nvSpPr>
        <p:spPr>
          <a:xfrm>
            <a:off x="1048043" y="1827577"/>
            <a:ext cx="2011373" cy="165696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/>
          <p:cNvSpPr/>
          <p:nvPr/>
        </p:nvSpPr>
        <p:spPr>
          <a:xfrm>
            <a:off x="3570573" y="1221019"/>
            <a:ext cx="2011373" cy="165696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ounded Rectangle 11"/>
          <p:cNvSpPr/>
          <p:nvPr/>
        </p:nvSpPr>
        <p:spPr>
          <a:xfrm>
            <a:off x="6095052" y="1819168"/>
            <a:ext cx="2011373" cy="165696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6958532" y="3763240"/>
            <a:ext cx="2011373" cy="165696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76074" y="3763241"/>
            <a:ext cx="2011373" cy="323165"/>
          </a:xfrm>
          <a:prstGeom prst="rect">
            <a:avLst/>
          </a:prstGeom>
          <a:solidFill>
            <a:srgbClr val="2E78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Quick Search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8042" y="1827578"/>
            <a:ext cx="2011373" cy="323165"/>
          </a:xfrm>
          <a:prstGeom prst="rect">
            <a:avLst/>
          </a:prstGeom>
          <a:solidFill>
            <a:srgbClr val="2E78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70572" y="1221020"/>
            <a:ext cx="2011373" cy="323165"/>
          </a:xfrm>
          <a:prstGeom prst="rect">
            <a:avLst/>
          </a:prstGeom>
          <a:solidFill>
            <a:srgbClr val="2E78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Search - Explore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5052" y="1815647"/>
            <a:ext cx="2011373" cy="323165"/>
          </a:xfrm>
          <a:prstGeom prst="rect">
            <a:avLst/>
          </a:prstGeom>
          <a:solidFill>
            <a:srgbClr val="2E78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Data Access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58532" y="3763241"/>
            <a:ext cx="2011373" cy="323165"/>
          </a:xfrm>
          <a:prstGeom prst="rect">
            <a:avLst/>
          </a:prstGeom>
          <a:solidFill>
            <a:srgbClr val="2E78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License and Repository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81" y="2277834"/>
            <a:ext cx="733836" cy="3962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77" y="2704582"/>
            <a:ext cx="644129" cy="1026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5" t="10834" r="8198" b="10642"/>
          <a:stretch/>
        </p:blipFill>
        <p:spPr>
          <a:xfrm>
            <a:off x="7022089" y="2407394"/>
            <a:ext cx="569828" cy="30550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32" y="2360421"/>
            <a:ext cx="384690" cy="3846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70570" y="1643861"/>
            <a:ext cx="2011373" cy="90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200" b="1" dirty="0"/>
              <a:t>Glycan Search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200" b="1" dirty="0"/>
              <a:t>Protein Search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200" b="1" dirty="0"/>
              <a:t>Glycoprotein Search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1F804DD-68E7-4A05-99F2-2BF3DFCBDA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3150"/>
          <a:stretch/>
        </p:blipFill>
        <p:spPr>
          <a:xfrm>
            <a:off x="4970556" y="1715898"/>
            <a:ext cx="543707" cy="1329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C4E396-A438-4D09-B492-7B7CDE1CE9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199" y="1929802"/>
            <a:ext cx="321763" cy="2410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32" y="2204196"/>
            <a:ext cx="270035" cy="23943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991" y="4266877"/>
            <a:ext cx="990913" cy="30580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41" y="4298038"/>
            <a:ext cx="939906" cy="25238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F77A5C5-C46C-46C0-8ECE-AFBCB98969D6}"/>
              </a:ext>
            </a:extLst>
          </p:cNvPr>
          <p:cNvSpPr txBox="1"/>
          <p:nvPr/>
        </p:nvSpPr>
        <p:spPr>
          <a:xfrm>
            <a:off x="6958528" y="4050709"/>
            <a:ext cx="9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u="sng" dirty="0">
                <a:solidFill>
                  <a:srgbClr val="002060"/>
                </a:solidFill>
              </a:rPr>
              <a:t>Data License</a:t>
            </a:r>
            <a:endParaRPr lang="en-US" sz="900" b="1" u="sng" dirty="0">
              <a:solidFill>
                <a:srgbClr val="002060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56F30F2-05A8-4BD0-B8FB-D748C901B0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6644" y="4695749"/>
            <a:ext cx="352956" cy="3955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F77A5C5-C46C-46C0-8ECE-AFBCB98969D6}"/>
              </a:ext>
            </a:extLst>
          </p:cNvPr>
          <p:cNvSpPr txBox="1"/>
          <p:nvPr/>
        </p:nvSpPr>
        <p:spPr>
          <a:xfrm>
            <a:off x="7302578" y="5051950"/>
            <a:ext cx="132109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hlinkClick r:id="rId13"/>
              </a:rPr>
              <a:t>https://github.com/glygener</a:t>
            </a:r>
            <a:endParaRPr lang="en-US" sz="100" b="1" u="sng" dirty="0">
              <a:solidFill>
                <a:srgbClr val="00206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77A5C5-C46C-46C0-8ECE-AFBCB98969D6}"/>
              </a:ext>
            </a:extLst>
          </p:cNvPr>
          <p:cNvSpPr txBox="1"/>
          <p:nvPr/>
        </p:nvSpPr>
        <p:spPr>
          <a:xfrm>
            <a:off x="7839641" y="4050709"/>
            <a:ext cx="118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u="sng" dirty="0">
                <a:solidFill>
                  <a:srgbClr val="002060"/>
                </a:solidFill>
              </a:rPr>
              <a:t>Source Code License</a:t>
            </a:r>
            <a:endParaRPr lang="en-US" sz="900" b="1" u="sng" dirty="0">
              <a:solidFill>
                <a:srgbClr val="00206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77A5C5-C46C-46C0-8ECE-AFBCB98969D6}"/>
              </a:ext>
            </a:extLst>
          </p:cNvPr>
          <p:cNvSpPr txBox="1"/>
          <p:nvPr/>
        </p:nvSpPr>
        <p:spPr>
          <a:xfrm>
            <a:off x="7388892" y="4535557"/>
            <a:ext cx="118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u="sng" dirty="0">
                <a:solidFill>
                  <a:srgbClr val="002060"/>
                </a:solidFill>
              </a:rPr>
              <a:t>GitHub Repository</a:t>
            </a:r>
            <a:endParaRPr lang="en-US" sz="900" b="1" u="sng" dirty="0">
              <a:solidFill>
                <a:srgbClr val="002060"/>
              </a:solidFill>
            </a:endParaRPr>
          </a:p>
        </p:txBody>
      </p:sp>
      <p:sp>
        <p:nvSpPr>
          <p:cNvPr id="61" name="Plus 60"/>
          <p:cNvSpPr/>
          <p:nvPr/>
        </p:nvSpPr>
        <p:spPr>
          <a:xfrm>
            <a:off x="7601549" y="2560938"/>
            <a:ext cx="126253" cy="1238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Plus 62"/>
          <p:cNvSpPr/>
          <p:nvPr/>
        </p:nvSpPr>
        <p:spPr>
          <a:xfrm>
            <a:off x="6879146" y="2560939"/>
            <a:ext cx="126253" cy="1238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/>
          <p:cNvSpPr/>
          <p:nvPr/>
        </p:nvSpPr>
        <p:spPr>
          <a:xfrm>
            <a:off x="120283" y="4852724"/>
            <a:ext cx="21166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Quick search to answer user specific questions in glycan, protein, glycoprotein and disease domain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95425" y="3152100"/>
            <a:ext cx="2116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900" dirty="0"/>
              <a:t>Data collection from multiple international resources with metadata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42434" y="2995959"/>
            <a:ext cx="21166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Data can be accessed via data page (</a:t>
            </a:r>
            <a:r>
              <a:rPr lang="en-US" sz="900" dirty="0">
                <a:hlinkClick r:id="rId14"/>
              </a:rPr>
              <a:t>data.glygen.org</a:t>
            </a:r>
            <a:r>
              <a:rPr lang="en-US" sz="900" dirty="0"/>
              <a:t>), APIs (</a:t>
            </a:r>
            <a:r>
              <a:rPr lang="en-US" sz="900" dirty="0">
                <a:hlinkClick r:id="rId15"/>
              </a:rPr>
              <a:t>api.glygen.org</a:t>
            </a:r>
            <a:r>
              <a:rPr lang="en-US" sz="900" dirty="0"/>
              <a:t>) and SPARQL endpoint (</a:t>
            </a:r>
            <a:r>
              <a:rPr lang="en-US" sz="900" dirty="0">
                <a:hlinkClick r:id="rId16"/>
              </a:rPr>
              <a:t>sparql.glygen.org</a:t>
            </a:r>
            <a:r>
              <a:rPr lang="en-US" sz="900" dirty="0"/>
              <a:t>)</a:t>
            </a:r>
            <a:endParaRPr lang="en-US" sz="300" dirty="0"/>
          </a:p>
        </p:txBody>
      </p:sp>
      <p:sp>
        <p:nvSpPr>
          <p:cNvPr id="82" name="Rectangle 81"/>
          <p:cNvSpPr/>
          <p:nvPr/>
        </p:nvSpPr>
        <p:spPr>
          <a:xfrm>
            <a:off x="2142879" y="6013441"/>
            <a:ext cx="50605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Funded by: NIH Common Funds </a:t>
            </a:r>
            <a:r>
              <a:rPr lang="en-US" sz="1100" b="1" dirty="0" err="1"/>
              <a:t>Glycoscience</a:t>
            </a:r>
            <a:r>
              <a:rPr lang="en-US" sz="1100" b="1" dirty="0"/>
              <a:t> Program Grant </a:t>
            </a:r>
            <a:r>
              <a:rPr lang="en-US" sz="1100" b="1" dirty="0">
                <a:solidFill>
                  <a:srgbClr val="0070C0"/>
                </a:solidFill>
                <a:latin typeface="Trebuchet MS" panose="020B0603020202020204" pitchFamily="34" charset="0"/>
              </a:rPr>
              <a:t>U01 GM125267-01</a:t>
            </a:r>
            <a:endParaRPr lang="en-US" sz="1100" dirty="0">
              <a:solidFill>
                <a:srgbClr val="0070C0"/>
              </a:solidFill>
            </a:endParaRPr>
          </a:p>
          <a:p>
            <a:endParaRPr lang="en-US" sz="1100" dirty="0"/>
          </a:p>
        </p:txBody>
      </p:sp>
      <p:sp>
        <p:nvSpPr>
          <p:cNvPr id="84" name="Rectangle 83"/>
          <p:cNvSpPr/>
          <p:nvPr/>
        </p:nvSpPr>
        <p:spPr>
          <a:xfrm>
            <a:off x="6958528" y="5187431"/>
            <a:ext cx="201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900" dirty="0"/>
              <a:t>Open license for data and source code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03260" y="2531320"/>
            <a:ext cx="2139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Searches by glycan/protein/glycoprotein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9189" y="4268806"/>
            <a:ext cx="1989235" cy="42939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64696" y="2148512"/>
            <a:ext cx="1178066" cy="109009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17872B2-3D63-434D-B577-E77C37A9525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5368" y="1201777"/>
            <a:ext cx="511051" cy="3924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FCBF76-E439-6341-8565-DA411836E3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2667" y="1201777"/>
            <a:ext cx="460584" cy="358233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1059143" y="1210402"/>
            <a:ext cx="1998321" cy="365760"/>
          </a:xfrm>
          <a:prstGeom prst="roundRect">
            <a:avLst>
              <a:gd name="adj" fmla="val 0"/>
            </a:avLst>
          </a:prstGeom>
          <a:noFill/>
          <a:ln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Rectangle 61"/>
          <p:cNvSpPr/>
          <p:nvPr/>
        </p:nvSpPr>
        <p:spPr>
          <a:xfrm>
            <a:off x="1059144" y="1187751"/>
            <a:ext cx="1998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PI: Raja </a:t>
            </a:r>
            <a:r>
              <a:rPr lang="en-US" sz="1000" b="1" dirty="0" err="1"/>
              <a:t>Mazumder</a:t>
            </a:r>
            <a:r>
              <a:rPr lang="en-US" sz="1000" b="1" dirty="0"/>
              <a:t> </a:t>
            </a:r>
          </a:p>
          <a:p>
            <a:pPr algn="ctr"/>
            <a:r>
              <a:rPr lang="en-US" sz="1000" i="1" dirty="0"/>
              <a:t>The George Washington University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6205721" y="1191004"/>
            <a:ext cx="170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PI: William York</a:t>
            </a:r>
            <a:endParaRPr lang="en-US" sz="1000" dirty="0"/>
          </a:p>
          <a:p>
            <a:pPr algn="ctr"/>
            <a:r>
              <a:rPr lang="en-US" sz="1000" dirty="0"/>
              <a:t>CCRC</a:t>
            </a:r>
            <a:r>
              <a:rPr lang="en-US" sz="1000" i="1" dirty="0"/>
              <a:t>, University of Georgia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803E0-403C-3D4C-A003-0F5A6692D27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8666" y="6409264"/>
            <a:ext cx="1901508" cy="290678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91C63BA-6D09-6C43-8050-64371F65A9D7}"/>
              </a:ext>
            </a:extLst>
          </p:cNvPr>
          <p:cNvSpPr/>
          <p:nvPr/>
        </p:nvSpPr>
        <p:spPr>
          <a:xfrm>
            <a:off x="6104747" y="1211205"/>
            <a:ext cx="1998321" cy="365760"/>
          </a:xfrm>
          <a:prstGeom prst="roundRect">
            <a:avLst>
              <a:gd name="adj" fmla="val 0"/>
            </a:avLst>
          </a:prstGeom>
          <a:noFill/>
          <a:ln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550D4BE-52D4-B24D-8B28-56DCD98CEB8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81601" y="6103848"/>
            <a:ext cx="1752600" cy="762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56AF05B-1164-7C42-94E1-249258879B58}"/>
              </a:ext>
            </a:extLst>
          </p:cNvPr>
          <p:cNvSpPr txBox="1"/>
          <p:nvPr/>
        </p:nvSpPr>
        <p:spPr>
          <a:xfrm>
            <a:off x="2902227" y="78977"/>
            <a:ext cx="4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Computational and Informatics Resources for Glycoscience</a:t>
            </a:r>
            <a:endParaRPr lang="en-US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97681A2-078B-5B42-97FB-9E7F8D13F1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78" y="6307048"/>
            <a:ext cx="5486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1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10316</TotalTime>
  <Words>136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Trebuchet MS</vt:lpstr>
      <vt:lpstr>Office Theme</vt:lpstr>
      <vt:lpstr>PowerPoint Presentation</vt:lpstr>
    </vt:vector>
  </TitlesOfParts>
  <Company>SMHS @ GW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1_slide_glygen</dc:title>
  <dc:creator>Vora, Jeet Kiran</dc:creator>
  <dc:description/>
  <cp:lastModifiedBy>Tatiana W</cp:lastModifiedBy>
  <cp:revision>36</cp:revision>
  <cp:lastPrinted>2019-06-25T18:25:52Z</cp:lastPrinted>
  <dcterms:created xsi:type="dcterms:W3CDTF">2019-04-29T18:36:52Z</dcterms:created>
  <dcterms:modified xsi:type="dcterms:W3CDTF">2019-06-25T18:37:15Z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1_slide_glygen</vt:lpwstr>
  </property>
  <property fmtid="{D5CDD505-2E9C-101B-9397-08002B2CF9AE}" pid="3" name="SlideDescription">
    <vt:lpwstr/>
  </property>
</Properties>
</file>