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70" r:id="rId3"/>
    <p:sldId id="265" r:id="rId4"/>
    <p:sldId id="268" r:id="rId5"/>
    <p:sldId id="267" r:id="rId6"/>
    <p:sldId id="266" r:id="rId7"/>
    <p:sldId id="269" r:id="rId8"/>
    <p:sldId id="271" r:id="rId9"/>
    <p:sldId id="272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5"/>
  </p:normalViewPr>
  <p:slideViewPr>
    <p:cSldViewPr snapToGrid="0" snapToObjects="1">
      <p:cViewPr>
        <p:scale>
          <a:sx n="84" d="100"/>
          <a:sy n="84" d="100"/>
        </p:scale>
        <p:origin x="110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3BAF-3C05-D642-B8D1-52EC2EB94867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AE341-6C35-7E4A-B8F2-92FAB50FB1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76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0.</a:t>
            </a:r>
            <a:r>
              <a:rPr kumimoji="1" lang="zh-CN" altLang="en-US" dirty="0" smtClean="0"/>
              <a:t>定义一个</a:t>
            </a:r>
            <a:r>
              <a:rPr kumimoji="1" lang="en-US" altLang="zh-CN" dirty="0" smtClean="0"/>
              <a:t>probability</a:t>
            </a:r>
            <a:r>
              <a:rPr kumimoji="1" lang="zh-CN" altLang="en-US" dirty="0" smtClean="0"/>
              <a:t>为一个阈值，如</a:t>
            </a:r>
            <a:r>
              <a:rPr kumimoji="1" lang="en-US" altLang="zh-CN" dirty="0" smtClean="0"/>
              <a:t>0.6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0.7</a:t>
            </a:r>
            <a:r>
              <a:rPr kumimoji="1" lang="zh-CN" altLang="en-US" dirty="0" smtClean="0"/>
              <a:t>，就是一个阈值。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康博希望知道在某个阈值上，有多少个样本是预测正确的。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因为如果是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，就代表股市发生了值得注意的波动，其中预测值为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的情况下的预测结果最重要，这在某种程度上代表着能输出的结果。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如果在某个阈值上，预测正确的数量比较多，而错误的预测的数量比较少，那就说明，预测效果是在一定程度上是有效的，是有实际价值的。就能得出，在</a:t>
            </a:r>
            <a:r>
              <a:rPr kumimoji="1" lang="en-US" altLang="zh-CN" dirty="0" smtClean="0"/>
              <a:t>70%</a:t>
            </a:r>
            <a:r>
              <a:rPr kumimoji="1" lang="zh-CN" altLang="en-US" dirty="0" smtClean="0"/>
              <a:t>的把握下，未来一个月会出现震荡，而这个预测精度是</a:t>
            </a:r>
            <a:r>
              <a:rPr kumimoji="1" lang="en-US" altLang="zh-CN" dirty="0" smtClean="0"/>
              <a:t>0.98</a:t>
            </a:r>
            <a:r>
              <a:rPr kumimoji="1" lang="zh-CN" altLang="en-US" dirty="0" smtClean="0"/>
              <a:t>，这就是有意义的结论。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60F84-FC60-8145-9EDD-1F475EAFDB2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57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AE341-6C35-7E4A-B8F2-92FAB50FB15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3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AE341-6C35-7E4A-B8F2-92FAB50FB15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0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AE341-6C35-7E4A-B8F2-92FAB50FB15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71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AE341-6C35-7E4A-B8F2-92FAB50FB15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0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15B-E8F3-8442-BA3E-776BBED9C6C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691-8B34-734D-ABE1-E2FE1B0F1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15B-E8F3-8442-BA3E-776BBED9C6C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691-8B34-734D-ABE1-E2FE1B0F1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72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15B-E8F3-8442-BA3E-776BBED9C6C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691-8B34-734D-ABE1-E2FE1B0F1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4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15B-E8F3-8442-BA3E-776BBED9C6C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691-8B34-734D-ABE1-E2FE1B0F1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03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15B-E8F3-8442-BA3E-776BBED9C6C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691-8B34-734D-ABE1-E2FE1B0F1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8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15B-E8F3-8442-BA3E-776BBED9C6C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691-8B34-734D-ABE1-E2FE1B0F1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24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15B-E8F3-8442-BA3E-776BBED9C6C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691-8B34-734D-ABE1-E2FE1B0F1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32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15B-E8F3-8442-BA3E-776BBED9C6C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691-8B34-734D-ABE1-E2FE1B0F1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19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15B-E8F3-8442-BA3E-776BBED9C6C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691-8B34-734D-ABE1-E2FE1B0F1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15B-E8F3-8442-BA3E-776BBED9C6C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691-8B34-734D-ABE1-E2FE1B0F1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73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15B-E8F3-8442-BA3E-776BBED9C6C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691-8B34-734D-ABE1-E2FE1B0F1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1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615B-E8F3-8442-BA3E-776BBED9C6C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71691-8B34-734D-ABE1-E2FE1B0F1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8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0611" y="1247869"/>
            <a:ext cx="10434918" cy="2387600"/>
          </a:xfrm>
        </p:spPr>
        <p:txBody>
          <a:bodyPr/>
          <a:lstStyle/>
          <a:p>
            <a:r>
              <a:rPr kumimoji="1" lang="zh-CN" altLang="en-US" dirty="0" smtClean="0"/>
              <a:t>基于机器学习的</a:t>
            </a:r>
            <a:r>
              <a:rPr kumimoji="1" lang="zh-CN" altLang="en-US" smtClean="0"/>
              <a:t>基金波动预测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8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19701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统计结果：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2534"/>
              </p:ext>
            </p:extLst>
          </p:nvPr>
        </p:nvGraphicFramePr>
        <p:xfrm>
          <a:off x="9441180" y="4575568"/>
          <a:ext cx="2423160" cy="7518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23160"/>
              </a:tblGrid>
              <a:tr h="15240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准确度</a:t>
                      </a:r>
                    </a:p>
                  </a:txBody>
                  <a:tcPr marL="50800" marR="50800" marT="50800" marB="50800"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is-IS" dirty="0">
                          <a:effectLst/>
                        </a:rPr>
                        <a:t>0.8662690988197911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86437"/>
              </p:ext>
            </p:extLst>
          </p:nvPr>
        </p:nvGraphicFramePr>
        <p:xfrm>
          <a:off x="1623060" y="655320"/>
          <a:ext cx="10241280" cy="4470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148"/>
                <a:gridCol w="1498724"/>
                <a:gridCol w="2747662"/>
                <a:gridCol w="2572808"/>
                <a:gridCol w="2422938"/>
              </a:tblGrid>
              <a:tr h="6779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阈值</a:t>
                      </a:r>
                      <a:endParaRPr lang="zh-CN" altLang="en-US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平均预测数量</a:t>
                      </a:r>
                      <a:endParaRPr lang="zh-CN" altLang="en-US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满足阈值条件的平均数量</a:t>
                      </a:r>
                      <a:endParaRPr lang="zh-CN" altLang="en-US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召回率</a:t>
                      </a:r>
                      <a:endParaRPr lang="zh-CN" altLang="en-US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精确率</a:t>
                      </a:r>
                      <a:endParaRPr lang="zh-CN" altLang="en-US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</a:tr>
              <a:tr h="540386">
                <a:tc>
                  <a:txBody>
                    <a:bodyPr/>
                    <a:lstStyle/>
                    <a:p>
                      <a:r>
                        <a:rPr lang="mr-IN" sz="2000" dirty="0">
                          <a:effectLst/>
                        </a:rPr>
                        <a:t>(1.0, </a:t>
                      </a:r>
                      <a:r>
                        <a:rPr lang="mr-IN" sz="2000" dirty="0" smtClean="0">
                          <a:effectLst/>
                        </a:rPr>
                        <a:t>1.</a:t>
                      </a:r>
                      <a:r>
                        <a:rPr lang="en-US" altLang="zh-CN" sz="2000" dirty="0" smtClean="0">
                          <a:effectLst/>
                        </a:rPr>
                        <a:t>0</a:t>
                      </a:r>
                      <a:r>
                        <a:rPr lang="mr-IN" sz="2000" dirty="0" smtClean="0">
                          <a:effectLst/>
                        </a:rPr>
                        <a:t>]</a:t>
                      </a:r>
                      <a:endParaRPr lang="mr-IN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>
                          <a:effectLst/>
                        </a:rPr>
                        <a:t>2098.1</a:t>
                      </a:r>
                      <a:endParaRPr lang="hr-HR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 dirty="0">
                          <a:effectLst/>
                        </a:rPr>
                        <a:t>    152.31666666666666</a:t>
                      </a:r>
                      <a:endParaRPr lang="is-IS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</a:rPr>
                        <a:t>0.26148225307984824</a:t>
                      </a:r>
                      <a:endParaRPr lang="is-IS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 dirty="0">
                          <a:effectLst/>
                        </a:rPr>
                        <a:t>0.9960361986833046</a:t>
                      </a:r>
                      <a:endParaRPr lang="is-IS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</a:tr>
              <a:tr h="540386">
                <a:tc>
                  <a:txBody>
                    <a:bodyPr/>
                    <a:lstStyle/>
                    <a:p>
                      <a:r>
                        <a:rPr lang="cs-CZ" sz="2000" dirty="0">
                          <a:effectLst/>
                        </a:rPr>
                        <a:t>(0.9, </a:t>
                      </a:r>
                      <a:r>
                        <a:rPr lang="cs-CZ" sz="2000" dirty="0" smtClean="0">
                          <a:effectLst/>
                        </a:rPr>
                        <a:t>1.</a:t>
                      </a:r>
                      <a:r>
                        <a:rPr lang="en-US" altLang="zh-CN" sz="2000" dirty="0" smtClean="0">
                          <a:effectLst/>
                        </a:rPr>
                        <a:t>0</a:t>
                      </a:r>
                      <a:r>
                        <a:rPr lang="cs-CZ" sz="2000" dirty="0" smtClean="0">
                          <a:effectLst/>
                        </a:rPr>
                        <a:t>]</a:t>
                      </a:r>
                      <a:endParaRPr lang="cs-CZ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>
                          <a:effectLst/>
                        </a:rPr>
                        <a:t>2098.1</a:t>
                      </a:r>
                      <a:endParaRPr lang="hr-HR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dirty="0">
                          <a:effectLst/>
                        </a:rPr>
                        <a:t>315.1</a:t>
                      </a:r>
                      <a:endParaRPr lang="nb-NO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tr-TR" sz="2000">
                          <a:effectLst/>
                        </a:rPr>
                        <a:t>0.5299212667265105</a:t>
                      </a:r>
                      <a:endParaRPr lang="tr-TR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</a:rPr>
                        <a:t>0.9885796916860896</a:t>
                      </a:r>
                      <a:endParaRPr lang="is-IS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</a:tr>
              <a:tr h="540386">
                <a:tc>
                  <a:txBody>
                    <a:bodyPr/>
                    <a:lstStyle/>
                    <a:p>
                      <a:r>
                        <a:rPr lang="mr-IN" sz="2000" dirty="0">
                          <a:effectLst/>
                        </a:rPr>
                        <a:t>(0.8, </a:t>
                      </a:r>
                      <a:r>
                        <a:rPr lang="mr-IN" sz="2000" dirty="0" smtClean="0">
                          <a:effectLst/>
                        </a:rPr>
                        <a:t>1.</a:t>
                      </a:r>
                      <a:r>
                        <a:rPr lang="en-US" altLang="zh-CN" sz="2000" dirty="0" smtClean="0">
                          <a:effectLst/>
                        </a:rPr>
                        <a:t>0</a:t>
                      </a:r>
                      <a:r>
                        <a:rPr lang="mr-IN" sz="2000" dirty="0" smtClean="0">
                          <a:effectLst/>
                        </a:rPr>
                        <a:t>]</a:t>
                      </a:r>
                      <a:endParaRPr lang="mr-IN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dirty="0">
                          <a:effectLst/>
                        </a:rPr>
                        <a:t>2098.1</a:t>
                      </a:r>
                      <a:endParaRPr lang="hr-HR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 dirty="0">
                          <a:effectLst/>
                        </a:rPr>
                        <a:t>      430.8666666666667</a:t>
                      </a:r>
                      <a:endParaRPr lang="is-IS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</a:rPr>
                        <a:t>0.7138594285999589</a:t>
                      </a:r>
                      <a:endParaRPr lang="is-IS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</a:rPr>
                        <a:t>0.980305511552128</a:t>
                      </a:r>
                      <a:endParaRPr lang="is-IS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</a:tr>
              <a:tr h="540386">
                <a:tc>
                  <a:txBody>
                    <a:bodyPr/>
                    <a:lstStyle/>
                    <a:p>
                      <a:r>
                        <a:rPr lang="mr-IN" sz="2000" dirty="0">
                          <a:effectLst/>
                        </a:rPr>
                        <a:t>(0.7, </a:t>
                      </a:r>
                      <a:r>
                        <a:rPr lang="mr-IN" sz="2000" dirty="0" smtClean="0">
                          <a:effectLst/>
                        </a:rPr>
                        <a:t>1.</a:t>
                      </a:r>
                      <a:r>
                        <a:rPr lang="en-US" altLang="zh-CN" sz="2000" dirty="0" smtClean="0">
                          <a:effectLst/>
                        </a:rPr>
                        <a:t>0</a:t>
                      </a:r>
                      <a:r>
                        <a:rPr lang="mr-IN" sz="2000" dirty="0" smtClean="0">
                          <a:effectLst/>
                        </a:rPr>
                        <a:t>]</a:t>
                      </a:r>
                      <a:endParaRPr lang="mr-IN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>
                          <a:effectLst/>
                        </a:rPr>
                        <a:t>2098.1</a:t>
                      </a:r>
                      <a:endParaRPr lang="hr-HR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 dirty="0">
                          <a:effectLst/>
                        </a:rPr>
                        <a:t>      513.1166666666667</a:t>
                      </a:r>
                      <a:endParaRPr lang="is-IS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</a:rPr>
                        <a:t>0.8333500270412306</a:t>
                      </a:r>
                      <a:endParaRPr lang="is-IS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 dirty="0">
                          <a:effectLst/>
                        </a:rPr>
                        <a:t>0.9652293174640605</a:t>
                      </a:r>
                      <a:endParaRPr lang="is-IS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</a:tr>
              <a:tr h="540386">
                <a:tc>
                  <a:txBody>
                    <a:bodyPr/>
                    <a:lstStyle/>
                    <a:p>
                      <a:r>
                        <a:rPr lang="cs-CZ" sz="2000" dirty="0">
                          <a:effectLst/>
                        </a:rPr>
                        <a:t>(0.6, </a:t>
                      </a:r>
                      <a:r>
                        <a:rPr lang="cs-CZ" sz="2000" dirty="0" smtClean="0">
                          <a:effectLst/>
                        </a:rPr>
                        <a:t>1.</a:t>
                      </a:r>
                      <a:r>
                        <a:rPr lang="en-US" altLang="zh-CN" sz="2000" dirty="0" smtClean="0">
                          <a:effectLst/>
                        </a:rPr>
                        <a:t>0</a:t>
                      </a:r>
                      <a:r>
                        <a:rPr lang="cs-CZ" sz="2000" dirty="0" smtClean="0">
                          <a:effectLst/>
                        </a:rPr>
                        <a:t>]</a:t>
                      </a:r>
                      <a:endParaRPr lang="cs-CZ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>
                          <a:effectLst/>
                        </a:rPr>
                        <a:t>2098.1</a:t>
                      </a:r>
                      <a:endParaRPr lang="hr-HR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>
                          <a:effectLst/>
                        </a:rPr>
                        <a:t>569.95</a:t>
                      </a:r>
                      <a:endParaRPr lang="hr-HR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</a:rPr>
                        <a:t>0.9011549012571971</a:t>
                      </a:r>
                      <a:endParaRPr lang="is-IS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</a:rPr>
                        <a:t>0.9423831390389003</a:t>
                      </a:r>
                      <a:endParaRPr lang="is-IS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</a:tr>
              <a:tr h="540386">
                <a:tc>
                  <a:txBody>
                    <a:bodyPr/>
                    <a:lstStyle/>
                    <a:p>
                      <a:r>
                        <a:rPr lang="mr-IN" sz="2000" dirty="0">
                          <a:effectLst/>
                        </a:rPr>
                        <a:t>(0.5, </a:t>
                      </a:r>
                      <a:r>
                        <a:rPr lang="mr-IN" sz="2000" dirty="0" smtClean="0">
                          <a:effectLst/>
                        </a:rPr>
                        <a:t>1.</a:t>
                      </a:r>
                      <a:r>
                        <a:rPr lang="en-US" altLang="zh-CN" sz="2000" dirty="0" smtClean="0">
                          <a:effectLst/>
                        </a:rPr>
                        <a:t>0</a:t>
                      </a:r>
                      <a:r>
                        <a:rPr lang="mr-IN" sz="2000" dirty="0" smtClean="0">
                          <a:effectLst/>
                        </a:rPr>
                        <a:t>]</a:t>
                      </a:r>
                      <a:endParaRPr lang="mr-IN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>
                          <a:effectLst/>
                        </a:rPr>
                        <a:t>2098.1</a:t>
                      </a:r>
                      <a:endParaRPr lang="hr-HR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>
                          <a:effectLst/>
                        </a:rPr>
                        <a:t>731.45</a:t>
                      </a:r>
                      <a:endParaRPr lang="nb-NO" sz="200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is-IS" sz="2000" dirty="0">
                          <a:effectLst/>
                        </a:rPr>
                        <a:t>1.2159282683797452</a:t>
                      </a:r>
                      <a:endParaRPr lang="is-IS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  <a:tc>
                  <a:txBody>
                    <a:bodyPr/>
                    <a:lstStyle/>
                    <a:p>
                      <a:r>
                        <a:rPr lang="fi-FI" sz="2000" dirty="0">
                          <a:effectLst/>
                        </a:rPr>
                        <a:t>0.9233805315187313</a:t>
                      </a:r>
                      <a:endParaRPr lang="fi-FI" sz="2000" dirty="0">
                        <a:effectLst/>
                        <a:latin typeface="+mn-lt"/>
                      </a:endParaRPr>
                    </a:p>
                  </a:txBody>
                  <a:tcPr marL="34155" marR="34155" marT="34155" marB="34155"/>
                </a:tc>
              </a:tr>
            </a:tbl>
          </a:graphicData>
        </a:graphic>
      </p:graphicFrame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7160" y="5327408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0.8</a:t>
            </a:r>
            <a:r>
              <a:rPr kumimoji="1" lang="zh-CN" altLang="en-US" dirty="0" smtClean="0"/>
              <a:t>的阈值下，召回率较高，精确率达</a:t>
            </a:r>
            <a:r>
              <a:rPr kumimoji="1" lang="en-US" altLang="zh-CN" dirty="0" smtClean="0"/>
              <a:t>0.98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可以认为，在</a:t>
            </a:r>
            <a:r>
              <a:rPr kumimoji="1" lang="en-US" altLang="zh-CN" dirty="0" smtClean="0"/>
              <a:t>0.8</a:t>
            </a:r>
            <a:r>
              <a:rPr kumimoji="1" lang="zh-CN" altLang="en-US" dirty="0" smtClean="0"/>
              <a:t>的置信区间下，能找到</a:t>
            </a:r>
            <a:r>
              <a:rPr kumimoji="1" lang="en-US" altLang="zh-CN" dirty="0" smtClean="0"/>
              <a:t>0.71</a:t>
            </a:r>
            <a:r>
              <a:rPr kumimoji="1" lang="zh-CN" altLang="en-US" dirty="0" smtClean="0"/>
              <a:t>的正例，精确率达</a:t>
            </a:r>
            <a:r>
              <a:rPr kumimoji="1" lang="en-US" altLang="zh-CN" dirty="0" smtClean="0"/>
              <a:t>0.98</a:t>
            </a:r>
            <a:r>
              <a:rPr kumimoji="1" lang="zh-CN" altLang="en-US" dirty="0" smtClean="0"/>
              <a:t>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184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希望结果：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2781"/>
            <a:ext cx="11353800" cy="3886243"/>
          </a:xfrm>
        </p:spPr>
        <p:txBody>
          <a:bodyPr>
            <a:normAutofit/>
          </a:bodyPr>
          <a:lstStyle/>
          <a:p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某基金有</a:t>
            </a:r>
            <a:r>
              <a:rPr kumimoji="1" lang="en-US" altLang="zh-CN" dirty="0" smtClean="0"/>
              <a:t>2098</a:t>
            </a:r>
            <a:r>
              <a:rPr kumimoji="1" lang="zh-CN" altLang="en-US" dirty="0" smtClean="0"/>
              <a:t>条；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阈值为</a:t>
            </a:r>
            <a:r>
              <a:rPr kumimoji="1" lang="en-US" altLang="zh-CN" dirty="0" smtClean="0"/>
              <a:t>0.8</a:t>
            </a:r>
            <a:r>
              <a:rPr kumimoji="1" lang="zh-CN" altLang="en-US" dirty="0" smtClean="0"/>
              <a:t>；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	符合该阈值条件（被预测为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）的样例数量为</a:t>
            </a:r>
            <a:r>
              <a:rPr kumimoji="1" lang="en-US" altLang="zh-CN" dirty="0" smtClean="0"/>
              <a:t>431</a:t>
            </a:r>
            <a:r>
              <a:rPr kumimoji="1" lang="zh-CN" altLang="en-US" dirty="0" smtClean="0"/>
              <a:t>条；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召回率：</a:t>
            </a:r>
            <a:r>
              <a:rPr kumimoji="1" lang="en-US" altLang="zh-CN" dirty="0" smtClean="0"/>
              <a:t>0.714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70%</a:t>
            </a:r>
            <a:r>
              <a:rPr kumimoji="1" lang="zh-CN" altLang="en-US" dirty="0" smtClean="0"/>
              <a:t>的波动被预测出来；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精确率：</a:t>
            </a:r>
            <a:r>
              <a:rPr kumimoji="1" lang="en-US" altLang="zh-CN" dirty="0" smtClean="0"/>
              <a:t>0.981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80%</a:t>
            </a:r>
            <a:r>
              <a:rPr kumimoji="1" lang="zh-CN" altLang="en-US" dirty="0" smtClean="0"/>
              <a:t>的把握认为预测出的波动的准确率是</a:t>
            </a:r>
            <a:r>
              <a:rPr kumimoji="1" lang="en-US" altLang="zh-CN" dirty="0" smtClean="0"/>
              <a:t>0.981</a:t>
            </a:r>
            <a:r>
              <a:rPr kumimoji="1" lang="zh-CN" altLang="en-US" dirty="0"/>
              <a:t>；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准确度：</a:t>
            </a:r>
            <a:r>
              <a:rPr kumimoji="1" lang="en-US" altLang="zh-CN" dirty="0" smtClean="0"/>
              <a:t>0.86:</a:t>
            </a:r>
            <a:r>
              <a:rPr kumimoji="1" lang="zh-CN" altLang="en-US" dirty="0" smtClean="0"/>
              <a:t>      总体的准确度为</a:t>
            </a:r>
            <a:r>
              <a:rPr kumimoji="1" lang="en-US" altLang="zh-CN" dirty="0" smtClean="0"/>
              <a:t>0.86</a:t>
            </a:r>
            <a:r>
              <a:rPr kumimoji="1" lang="zh-CN" altLang="en-US" dirty="0" smtClean="0"/>
              <a:t>；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582924" y="4549024"/>
          <a:ext cx="9511795" cy="168649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48813"/>
                <a:gridCol w="2081355"/>
                <a:gridCol w="2018915"/>
                <a:gridCol w="2018915"/>
                <a:gridCol w="2143797"/>
              </a:tblGrid>
              <a:tr h="924852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总的预测数量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在该阈值条件下的数量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召回率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精确率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准确度</a:t>
                      </a:r>
                    </a:p>
                  </a:txBody>
                  <a:tcPr marL="50800" marR="50800" marT="50800" marB="50800"/>
                </a:tc>
              </a:tr>
              <a:tr h="761641">
                <a:tc>
                  <a:txBody>
                    <a:bodyPr/>
                    <a:lstStyle/>
                    <a:p>
                      <a:pPr algn="r"/>
                      <a:r>
                        <a:rPr lang="is-IS" sz="2400">
                          <a:effectLst/>
                        </a:rPr>
                        <a:t>2098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effectLst/>
                        </a:rPr>
                        <a:t>431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s-IS" sz="2400" dirty="0" smtClean="0">
                          <a:effectLst/>
                        </a:rPr>
                        <a:t>0.714</a:t>
                      </a:r>
                      <a:endParaRPr lang="is-IS" sz="24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nb-NO" sz="2400" dirty="0" smtClean="0">
                          <a:effectLst/>
                        </a:rPr>
                        <a:t>0.981</a:t>
                      </a:r>
                      <a:endParaRPr lang="nb-NO" sz="24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s-IS" sz="2400" dirty="0" smtClean="0">
                          <a:effectLst/>
                        </a:rPr>
                        <a:t>0.</a:t>
                      </a:r>
                      <a:r>
                        <a:rPr lang="en-US" altLang="zh-CN" sz="2400" dirty="0" smtClean="0">
                          <a:effectLst/>
                        </a:rPr>
                        <a:t>86</a:t>
                      </a:r>
                      <a:endParaRPr lang="is-IS" sz="2400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262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 rot="16200000">
            <a:off x="8828699" y="3008653"/>
            <a:ext cx="307550" cy="91712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六边形 4"/>
          <p:cNvSpPr/>
          <p:nvPr/>
        </p:nvSpPr>
        <p:spPr>
          <a:xfrm>
            <a:off x="2236644" y="457199"/>
            <a:ext cx="2130114" cy="1095411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原始数据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2859" y="1868644"/>
            <a:ext cx="1584960" cy="91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选择一条基金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72249" y="1724282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5%</a:t>
            </a:r>
            <a:r>
              <a:rPr kumimoji="1" lang="zh-CN" altLang="en-US" sz="1600" dirty="0" smtClean="0"/>
              <a:t>：预测下个月涨幅是否会超过</a:t>
            </a:r>
            <a:r>
              <a:rPr kumimoji="1" lang="en-US" altLang="zh-CN" sz="1600" dirty="0" smtClean="0"/>
              <a:t>5%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2504891" y="3053987"/>
            <a:ext cx="1584960" cy="91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构建模型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4891" y="4329823"/>
            <a:ext cx="1584960" cy="91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效果评估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72249" y="2301863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10%</a:t>
            </a:r>
            <a:r>
              <a:rPr kumimoji="1" lang="zh-CN" altLang="en-US" sz="1600" dirty="0" smtClean="0"/>
              <a:t>：预测下个月涨幅是否会超过</a:t>
            </a:r>
            <a:r>
              <a:rPr kumimoji="1" lang="en-US" altLang="zh-CN" sz="1600" dirty="0" smtClean="0"/>
              <a:t>10%</a:t>
            </a:r>
            <a:endParaRPr kumimoji="1"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572249" y="2879444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15%</a:t>
            </a:r>
            <a:r>
              <a:rPr kumimoji="1" lang="zh-CN" altLang="en-US" sz="1600" dirty="0" smtClean="0"/>
              <a:t>：预测下个月涨幅是否会超过</a:t>
            </a:r>
            <a:r>
              <a:rPr kumimoji="1" lang="en-US" altLang="zh-CN" sz="1600" dirty="0" smtClean="0"/>
              <a:t>15%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572249" y="3467215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-5%</a:t>
            </a:r>
            <a:r>
              <a:rPr kumimoji="1" lang="zh-CN" altLang="en-US" sz="1600" dirty="0" smtClean="0"/>
              <a:t>：预测下个月减幅是否会超过</a:t>
            </a:r>
            <a:r>
              <a:rPr kumimoji="1" lang="en-US" altLang="zh-CN" sz="1600" dirty="0" smtClean="0"/>
              <a:t>-5%</a:t>
            </a:r>
            <a:endParaRPr kumimoji="1"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5572249" y="4054986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-10%</a:t>
            </a:r>
            <a:r>
              <a:rPr kumimoji="1" lang="zh-CN" altLang="en-US" sz="1600" dirty="0" smtClean="0"/>
              <a:t>：预测下个月减幅是否会超过</a:t>
            </a:r>
            <a:r>
              <a:rPr kumimoji="1" lang="en-US" altLang="zh-CN" sz="1600" dirty="0" smtClean="0"/>
              <a:t>-10%</a:t>
            </a:r>
            <a:endParaRPr kumimoji="1"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5572249" y="4685001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-15%</a:t>
            </a:r>
            <a:r>
              <a:rPr kumimoji="1" lang="zh-CN" altLang="en-US" sz="1600" dirty="0" smtClean="0"/>
              <a:t>：预测下个月减幅是否会超过</a:t>
            </a:r>
            <a:r>
              <a:rPr kumimoji="1" lang="en-US" altLang="zh-CN" sz="1600" dirty="0" smtClean="0"/>
              <a:t>-15%</a:t>
            </a:r>
            <a:endParaRPr kumimoji="1" lang="zh-CN" altLang="en-US" sz="1600" dirty="0"/>
          </a:p>
        </p:txBody>
      </p:sp>
      <p:sp>
        <p:nvSpPr>
          <p:cNvPr id="16" name="双大括号 15"/>
          <p:cNvSpPr/>
          <p:nvPr/>
        </p:nvSpPr>
        <p:spPr>
          <a:xfrm>
            <a:off x="4782251" y="1724282"/>
            <a:ext cx="3689581" cy="34599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4097819" y="3454255"/>
            <a:ext cx="628022" cy="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441036" y="1989467"/>
            <a:ext cx="1487160" cy="2955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9441036" y="2174992"/>
            <a:ext cx="1487160" cy="604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数据预处理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441036" y="3149382"/>
            <a:ext cx="1487160" cy="604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机器学习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441036" y="4103426"/>
            <a:ext cx="1487160" cy="604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预测结果</a:t>
            </a:r>
            <a:endParaRPr kumimoji="1" lang="zh-CN" altLang="en-US" dirty="0"/>
          </a:p>
        </p:txBody>
      </p:sp>
      <p:sp>
        <p:nvSpPr>
          <p:cNvPr id="30" name="左弧形箭头 29"/>
          <p:cNvSpPr/>
          <p:nvPr/>
        </p:nvSpPr>
        <p:spPr>
          <a:xfrm rot="10800000">
            <a:off x="1094164" y="1987430"/>
            <a:ext cx="1076220" cy="3098277"/>
          </a:xfrm>
          <a:prstGeom prst="curvedLeftArrow">
            <a:avLst>
              <a:gd name="adj1" fmla="val 25000"/>
              <a:gd name="adj2" fmla="val 69984"/>
              <a:gd name="adj3" fmla="val 25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3061151" y="1552610"/>
            <a:ext cx="472440" cy="316034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3061151" y="2782682"/>
            <a:ext cx="472440" cy="27130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061151" y="3964493"/>
            <a:ext cx="472440" cy="365330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>
            <a:off x="2232314" y="5605659"/>
            <a:ext cx="2130114" cy="1095411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统计效果</a:t>
            </a:r>
            <a:endParaRPr kumimoji="1" lang="zh-CN" altLang="en-US" dirty="0"/>
          </a:p>
        </p:txBody>
      </p:sp>
      <p:sp>
        <p:nvSpPr>
          <p:cNvPr id="36" name="下箭头 35"/>
          <p:cNvSpPr/>
          <p:nvPr/>
        </p:nvSpPr>
        <p:spPr>
          <a:xfrm>
            <a:off x="3061151" y="5240329"/>
            <a:ext cx="472440" cy="38052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下箭头 36"/>
          <p:cNvSpPr/>
          <p:nvPr/>
        </p:nvSpPr>
        <p:spPr>
          <a:xfrm rot="16200000">
            <a:off x="11388485" y="1997739"/>
            <a:ext cx="307550" cy="91712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-11984" y="-312149"/>
            <a:ext cx="1640540" cy="1325563"/>
          </a:xfrm>
        </p:spPr>
        <p:txBody>
          <a:bodyPr/>
          <a:lstStyle/>
          <a:p>
            <a:r>
              <a:rPr kumimoji="1" lang="zh-CN" altLang="en-US" dirty="0" smtClean="0"/>
              <a:t>框架：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2361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3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/>
        </p:nvSpPr>
        <p:spPr>
          <a:xfrm>
            <a:off x="194370" y="873814"/>
            <a:ext cx="2130114" cy="1292808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原始数据</a:t>
            </a:r>
            <a:endParaRPr kumimoji="1"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138825" y="5345739"/>
            <a:ext cx="2130114" cy="1231717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样例数据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62820"/>
              </p:ext>
            </p:extLst>
          </p:nvPr>
        </p:nvGraphicFramePr>
        <p:xfrm>
          <a:off x="2403516" y="993329"/>
          <a:ext cx="8932459" cy="8632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0458"/>
                <a:gridCol w="1280160"/>
                <a:gridCol w="1371600"/>
                <a:gridCol w="1310640"/>
                <a:gridCol w="1249680"/>
                <a:gridCol w="1356360"/>
                <a:gridCol w="1264920"/>
                <a:gridCol w="548641"/>
              </a:tblGrid>
              <a:tr h="4975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31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单圆角矩形 7"/>
          <p:cNvSpPr/>
          <p:nvPr/>
        </p:nvSpPr>
        <p:spPr>
          <a:xfrm>
            <a:off x="6869746" y="1520218"/>
            <a:ext cx="1188720" cy="28751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1.00</a:t>
            </a:r>
            <a:endParaRPr kumimoji="1"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868138" y="2305187"/>
            <a:ext cx="791193" cy="281440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预处理</a:t>
            </a:r>
            <a:endParaRPr kumimoji="1"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-11984" y="-312149"/>
            <a:ext cx="2145584" cy="1325563"/>
          </a:xfrm>
        </p:spPr>
        <p:txBody>
          <a:bodyPr/>
          <a:lstStyle/>
          <a:p>
            <a:r>
              <a:rPr kumimoji="1" lang="zh-CN" altLang="en-US" dirty="0" smtClean="0"/>
              <a:t>预处理：  </a:t>
            </a:r>
            <a:endParaRPr kumimoji="1" lang="zh-CN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47531"/>
              </p:ext>
            </p:extLst>
          </p:nvPr>
        </p:nvGraphicFramePr>
        <p:xfrm>
          <a:off x="2324484" y="5750117"/>
          <a:ext cx="8932459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0458"/>
                <a:gridCol w="1280160"/>
                <a:gridCol w="1371600"/>
                <a:gridCol w="1310640"/>
                <a:gridCol w="1249680"/>
                <a:gridCol w="1356360"/>
                <a:gridCol w="1264920"/>
                <a:gridCol w="548641"/>
              </a:tblGrid>
              <a:tr h="331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6932345" y="5738047"/>
            <a:ext cx="118872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49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双大括号 7"/>
          <p:cNvSpPr/>
          <p:nvPr/>
        </p:nvSpPr>
        <p:spPr>
          <a:xfrm>
            <a:off x="2624840" y="5628226"/>
            <a:ext cx="9326880" cy="627530"/>
          </a:xfrm>
          <a:prstGeom prst="bracePair">
            <a:avLst/>
          </a:prstGeom>
          <a:solidFill>
            <a:schemeClr val="accent1">
              <a:lumMod val="20000"/>
              <a:lumOff val="80000"/>
              <a:alpha val="73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/>
        </p:nvSpPr>
        <p:spPr>
          <a:xfrm rot="16200000">
            <a:off x="9541769" y="1648179"/>
            <a:ext cx="663924" cy="320131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 rot="5400000">
            <a:off x="4512128" y="996073"/>
            <a:ext cx="571545" cy="457290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60618" y="3070576"/>
            <a:ext cx="2017058" cy="4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</a:t>
            </a:r>
            <a:r>
              <a:rPr kumimoji="1" lang="en-US" altLang="zh-CN" dirty="0" smtClean="0"/>
              <a:t>90</a:t>
            </a:r>
            <a:r>
              <a:rPr kumimoji="1" lang="zh-CN" altLang="en-US" dirty="0" smtClean="0"/>
              <a:t>工作日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418319" y="3036884"/>
            <a:ext cx="2017058" cy="4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后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工作日</a:t>
            </a:r>
            <a:endParaRPr kumimoji="1"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8295935" y="3870960"/>
            <a:ext cx="1004932" cy="183599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标签化</a:t>
            </a:r>
            <a:endParaRPr kumimoji="1" lang="zh-CN" altLang="en-US" sz="16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8373"/>
              </p:ext>
            </p:extLst>
          </p:nvPr>
        </p:nvGraphicFramePr>
        <p:xfrm>
          <a:off x="2731517" y="5767711"/>
          <a:ext cx="8932459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0458"/>
                <a:gridCol w="1280160"/>
                <a:gridCol w="1371600"/>
                <a:gridCol w="1310640"/>
                <a:gridCol w="1249680"/>
                <a:gridCol w="1356360"/>
                <a:gridCol w="1264920"/>
                <a:gridCol w="548641"/>
              </a:tblGrid>
              <a:tr h="331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下箭头 14"/>
          <p:cNvSpPr/>
          <p:nvPr/>
        </p:nvSpPr>
        <p:spPr>
          <a:xfrm>
            <a:off x="6283348" y="3870960"/>
            <a:ext cx="1004932" cy="183599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缺失值填补</a:t>
            </a:r>
            <a:endParaRPr kumimoji="1"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7288280" y="5767711"/>
            <a:ext cx="1007655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79744"/>
              </p:ext>
            </p:extLst>
          </p:nvPr>
        </p:nvGraphicFramePr>
        <p:xfrm>
          <a:off x="2541927" y="1595769"/>
          <a:ext cx="8932459" cy="8632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0458"/>
                <a:gridCol w="1280160"/>
                <a:gridCol w="1371600"/>
                <a:gridCol w="1310640"/>
                <a:gridCol w="1249680"/>
                <a:gridCol w="1356360"/>
                <a:gridCol w="1264920"/>
                <a:gridCol w="548641"/>
              </a:tblGrid>
              <a:tr h="4975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31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六边形 18"/>
          <p:cNvSpPr/>
          <p:nvPr/>
        </p:nvSpPr>
        <p:spPr>
          <a:xfrm>
            <a:off x="124069" y="1272926"/>
            <a:ext cx="2130114" cy="1292808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原始数据</a:t>
            </a:r>
            <a:endParaRPr kumimoji="1" lang="zh-CN" altLang="en-US" dirty="0"/>
          </a:p>
        </p:txBody>
      </p:sp>
      <p:sp>
        <p:nvSpPr>
          <p:cNvPr id="20" name="六边形 19"/>
          <p:cNvSpPr/>
          <p:nvPr/>
        </p:nvSpPr>
        <p:spPr>
          <a:xfrm>
            <a:off x="124069" y="5326132"/>
            <a:ext cx="2130114" cy="1231717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样例数据</a:t>
            </a:r>
            <a:endParaRPr kumimoji="1" lang="zh-CN" altLang="en-US" dirty="0"/>
          </a:p>
        </p:txBody>
      </p:sp>
      <p:sp>
        <p:nvSpPr>
          <p:cNvPr id="22" name="单圆角矩形 21"/>
          <p:cNvSpPr/>
          <p:nvPr/>
        </p:nvSpPr>
        <p:spPr>
          <a:xfrm>
            <a:off x="7065554" y="2128600"/>
            <a:ext cx="1188720" cy="28751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1.00</a:t>
            </a:r>
            <a:endParaRPr kumimoji="1"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-11984" y="-312149"/>
            <a:ext cx="2636824" cy="1325563"/>
          </a:xfrm>
        </p:spPr>
        <p:txBody>
          <a:bodyPr/>
          <a:lstStyle/>
          <a:p>
            <a:r>
              <a:rPr kumimoji="1" lang="zh-CN" altLang="en-US" dirty="0" smtClean="0"/>
              <a:t>样例数据：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737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/>
        </p:nvSpPr>
        <p:spPr>
          <a:xfrm>
            <a:off x="194370" y="873814"/>
            <a:ext cx="2130114" cy="1292808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原始数据</a:t>
            </a:r>
            <a:endParaRPr kumimoji="1"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138825" y="5345739"/>
            <a:ext cx="2130114" cy="1231717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样例数据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60132"/>
              </p:ext>
            </p:extLst>
          </p:nvPr>
        </p:nvGraphicFramePr>
        <p:xfrm>
          <a:off x="2355259" y="621977"/>
          <a:ext cx="8932459" cy="8632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0458"/>
                <a:gridCol w="1280160"/>
                <a:gridCol w="1371600"/>
                <a:gridCol w="1310640"/>
                <a:gridCol w="1249680"/>
                <a:gridCol w="1356360"/>
                <a:gridCol w="1264920"/>
                <a:gridCol w="548641"/>
              </a:tblGrid>
              <a:tr h="4975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31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单圆角矩形 7"/>
          <p:cNvSpPr/>
          <p:nvPr/>
        </p:nvSpPr>
        <p:spPr>
          <a:xfrm>
            <a:off x="6915429" y="1137456"/>
            <a:ext cx="1188720" cy="28751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1.00</a:t>
            </a:r>
            <a:endParaRPr kumimoji="1"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868138" y="2305187"/>
            <a:ext cx="791193" cy="281440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预处理</a:t>
            </a:r>
            <a:endParaRPr kumimoji="1"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-11985" y="-312149"/>
            <a:ext cx="2273869" cy="1325563"/>
          </a:xfrm>
        </p:spPr>
        <p:txBody>
          <a:bodyPr/>
          <a:lstStyle/>
          <a:p>
            <a:r>
              <a:rPr kumimoji="1" lang="zh-CN" altLang="en-US" smtClean="0"/>
              <a:t>预处理：  </a:t>
            </a:r>
            <a:endParaRPr kumimoji="1" lang="zh-CN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70733"/>
              </p:ext>
            </p:extLst>
          </p:nvPr>
        </p:nvGraphicFramePr>
        <p:xfrm>
          <a:off x="2261885" y="5049077"/>
          <a:ext cx="8932459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0458"/>
                <a:gridCol w="1280160"/>
                <a:gridCol w="1371600"/>
                <a:gridCol w="1310640"/>
                <a:gridCol w="1249680"/>
                <a:gridCol w="1356360"/>
                <a:gridCol w="1264920"/>
                <a:gridCol w="548641"/>
              </a:tblGrid>
              <a:tr h="331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05505"/>
              </p:ext>
            </p:extLst>
          </p:nvPr>
        </p:nvGraphicFramePr>
        <p:xfrm>
          <a:off x="2261885" y="5421708"/>
          <a:ext cx="8932459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0458"/>
                <a:gridCol w="1280160"/>
                <a:gridCol w="1371600"/>
                <a:gridCol w="1310640"/>
                <a:gridCol w="1249680"/>
                <a:gridCol w="1356360"/>
                <a:gridCol w="1264920"/>
                <a:gridCol w="548641"/>
              </a:tblGrid>
              <a:tr h="331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0655"/>
              </p:ext>
            </p:extLst>
          </p:nvPr>
        </p:nvGraphicFramePr>
        <p:xfrm>
          <a:off x="2261885" y="5808609"/>
          <a:ext cx="8932459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0458"/>
                <a:gridCol w="1280160"/>
                <a:gridCol w="1371600"/>
                <a:gridCol w="1310640"/>
                <a:gridCol w="1249680"/>
                <a:gridCol w="1356360"/>
                <a:gridCol w="1264920"/>
                <a:gridCol w="548641"/>
              </a:tblGrid>
              <a:tr h="331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044774"/>
              </p:ext>
            </p:extLst>
          </p:nvPr>
        </p:nvGraphicFramePr>
        <p:xfrm>
          <a:off x="2261885" y="6211696"/>
          <a:ext cx="8932459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0458"/>
                <a:gridCol w="1280160"/>
                <a:gridCol w="1371600"/>
                <a:gridCol w="1310640"/>
                <a:gridCol w="1249680"/>
                <a:gridCol w="1356360"/>
                <a:gridCol w="1264920"/>
                <a:gridCol w="548641"/>
              </a:tblGrid>
              <a:tr h="3318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6869746" y="5037007"/>
            <a:ext cx="118872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69747" y="5407966"/>
            <a:ext cx="1188720" cy="379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869746" y="5803418"/>
            <a:ext cx="1188720" cy="3650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869746" y="6189570"/>
            <a:ext cx="1188720" cy="38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29578"/>
              </p:ext>
            </p:extLst>
          </p:nvPr>
        </p:nvGraphicFramePr>
        <p:xfrm>
          <a:off x="2355259" y="1496566"/>
          <a:ext cx="8932459" cy="9517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0458"/>
                <a:gridCol w="1280160"/>
                <a:gridCol w="1371600"/>
                <a:gridCol w="1310640"/>
                <a:gridCol w="1249680"/>
                <a:gridCol w="1356360"/>
                <a:gridCol w="1264920"/>
                <a:gridCol w="548641"/>
              </a:tblGrid>
              <a:tr h="4984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4532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单圆角矩形 51"/>
          <p:cNvSpPr/>
          <p:nvPr/>
        </p:nvSpPr>
        <p:spPr>
          <a:xfrm>
            <a:off x="6876800" y="2092936"/>
            <a:ext cx="1188720" cy="28751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1.00</a:t>
            </a:r>
            <a:endParaRPr kumimoji="1" lang="zh-CN" altLang="en-US" dirty="0"/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42103"/>
              </p:ext>
            </p:extLst>
          </p:nvPr>
        </p:nvGraphicFramePr>
        <p:xfrm>
          <a:off x="2355259" y="2420787"/>
          <a:ext cx="8932459" cy="9517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0458"/>
                <a:gridCol w="1280160"/>
                <a:gridCol w="1371600"/>
                <a:gridCol w="1310640"/>
                <a:gridCol w="1249680"/>
                <a:gridCol w="1356360"/>
                <a:gridCol w="1264920"/>
                <a:gridCol w="548641"/>
              </a:tblGrid>
              <a:tr h="4984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2001-11-25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4532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单圆角矩形 55"/>
          <p:cNvSpPr/>
          <p:nvPr/>
        </p:nvSpPr>
        <p:spPr>
          <a:xfrm>
            <a:off x="6876800" y="2999368"/>
            <a:ext cx="1188720" cy="28751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1.00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38350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 animBg="1"/>
      <p:bldP spid="43" grpId="0" animBg="1"/>
      <p:bldP spid="44" grpId="0" animBg="1"/>
      <p:bldP spid="45" grpId="0" animBg="1"/>
      <p:bldP spid="52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 rot="16200000">
            <a:off x="8828699" y="3008653"/>
            <a:ext cx="307550" cy="91712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六边形 4"/>
          <p:cNvSpPr/>
          <p:nvPr/>
        </p:nvSpPr>
        <p:spPr>
          <a:xfrm>
            <a:off x="2236644" y="457199"/>
            <a:ext cx="2130114" cy="1095411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原始数据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2859" y="1868644"/>
            <a:ext cx="1584960" cy="91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选择一条基金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72249" y="1724282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5%</a:t>
            </a:r>
            <a:r>
              <a:rPr kumimoji="1" lang="zh-CN" altLang="en-US" sz="1600" dirty="0" smtClean="0"/>
              <a:t>：预测下个月涨幅是否会超过</a:t>
            </a:r>
            <a:r>
              <a:rPr kumimoji="1" lang="en-US" altLang="zh-CN" sz="1600" dirty="0" smtClean="0"/>
              <a:t>5%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2504891" y="3053987"/>
            <a:ext cx="1584960" cy="91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构建模型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4891" y="4329823"/>
            <a:ext cx="1584960" cy="91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效果评估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72249" y="2301863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10%</a:t>
            </a:r>
            <a:r>
              <a:rPr kumimoji="1" lang="zh-CN" altLang="en-US" sz="1600" dirty="0" smtClean="0"/>
              <a:t>：预测下个月涨幅是否会超过</a:t>
            </a:r>
            <a:r>
              <a:rPr kumimoji="1" lang="en-US" altLang="zh-CN" sz="1600" dirty="0" smtClean="0"/>
              <a:t>10%</a:t>
            </a:r>
            <a:endParaRPr kumimoji="1"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572249" y="2879444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15%</a:t>
            </a:r>
            <a:r>
              <a:rPr kumimoji="1" lang="zh-CN" altLang="en-US" sz="1600" dirty="0" smtClean="0"/>
              <a:t>：预测下个月涨幅是否会超过</a:t>
            </a:r>
            <a:r>
              <a:rPr kumimoji="1" lang="en-US" altLang="zh-CN" sz="1600" dirty="0" smtClean="0"/>
              <a:t>15%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572249" y="3467215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-5%</a:t>
            </a:r>
            <a:r>
              <a:rPr kumimoji="1" lang="zh-CN" altLang="en-US" sz="1600" dirty="0" smtClean="0"/>
              <a:t>：预测下个月减幅是否会超过</a:t>
            </a:r>
            <a:r>
              <a:rPr kumimoji="1" lang="en-US" altLang="zh-CN" sz="1600" dirty="0" smtClean="0"/>
              <a:t>-5%</a:t>
            </a:r>
            <a:endParaRPr kumimoji="1"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5572249" y="4054986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-10%</a:t>
            </a:r>
            <a:r>
              <a:rPr kumimoji="1" lang="zh-CN" altLang="en-US" sz="1600" dirty="0" smtClean="0"/>
              <a:t>：预测下个月减幅是否会超过</a:t>
            </a:r>
            <a:r>
              <a:rPr kumimoji="1" lang="en-US" altLang="zh-CN" sz="1600" dirty="0" smtClean="0"/>
              <a:t>-10%</a:t>
            </a:r>
            <a:endParaRPr kumimoji="1"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5572249" y="4685001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-15%</a:t>
            </a:r>
            <a:r>
              <a:rPr kumimoji="1" lang="zh-CN" altLang="en-US" sz="1600" dirty="0" smtClean="0"/>
              <a:t>：预测下个月减幅是否会超过</a:t>
            </a:r>
            <a:r>
              <a:rPr kumimoji="1" lang="en-US" altLang="zh-CN" sz="1600" dirty="0" smtClean="0"/>
              <a:t>-15%</a:t>
            </a:r>
            <a:endParaRPr kumimoji="1" lang="zh-CN" altLang="en-US" sz="1600" dirty="0"/>
          </a:p>
        </p:txBody>
      </p:sp>
      <p:sp>
        <p:nvSpPr>
          <p:cNvPr id="16" name="双大括号 15"/>
          <p:cNvSpPr/>
          <p:nvPr/>
        </p:nvSpPr>
        <p:spPr>
          <a:xfrm>
            <a:off x="4782251" y="1724282"/>
            <a:ext cx="3689581" cy="34599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4097819" y="3454255"/>
            <a:ext cx="628022" cy="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441036" y="1989467"/>
            <a:ext cx="1487160" cy="2955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9441036" y="2174992"/>
            <a:ext cx="1487160" cy="604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数据预处理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441036" y="3149382"/>
            <a:ext cx="1487160" cy="604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机器学习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441036" y="4103426"/>
            <a:ext cx="1487160" cy="604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预测结果</a:t>
            </a:r>
            <a:endParaRPr kumimoji="1" lang="zh-CN" altLang="en-US" dirty="0"/>
          </a:p>
        </p:txBody>
      </p:sp>
      <p:sp>
        <p:nvSpPr>
          <p:cNvPr id="30" name="左弧形箭头 29"/>
          <p:cNvSpPr/>
          <p:nvPr/>
        </p:nvSpPr>
        <p:spPr>
          <a:xfrm rot="10800000">
            <a:off x="1094164" y="1987430"/>
            <a:ext cx="1076220" cy="3098277"/>
          </a:xfrm>
          <a:prstGeom prst="curvedLeftArrow">
            <a:avLst>
              <a:gd name="adj1" fmla="val 25000"/>
              <a:gd name="adj2" fmla="val 69984"/>
              <a:gd name="adj3" fmla="val 25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3061151" y="1552610"/>
            <a:ext cx="472440" cy="316034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3061151" y="2782682"/>
            <a:ext cx="472440" cy="27130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061151" y="3964493"/>
            <a:ext cx="472440" cy="365330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>
            <a:off x="2232314" y="5605659"/>
            <a:ext cx="2130114" cy="1095411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统计效果</a:t>
            </a:r>
            <a:endParaRPr kumimoji="1" lang="zh-CN" altLang="en-US" dirty="0"/>
          </a:p>
        </p:txBody>
      </p:sp>
      <p:sp>
        <p:nvSpPr>
          <p:cNvPr id="36" name="下箭头 35"/>
          <p:cNvSpPr/>
          <p:nvPr/>
        </p:nvSpPr>
        <p:spPr>
          <a:xfrm>
            <a:off x="3061151" y="5240329"/>
            <a:ext cx="472440" cy="38052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-8266" y="-320659"/>
            <a:ext cx="1640540" cy="1325563"/>
          </a:xfrm>
        </p:spPr>
        <p:txBody>
          <a:bodyPr/>
          <a:lstStyle/>
          <a:p>
            <a:r>
              <a:rPr kumimoji="1" lang="zh-CN" altLang="en-US" dirty="0" smtClean="0"/>
              <a:t>框架：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2387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310640" y="2919865"/>
            <a:ext cx="6874115" cy="1535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64946" y="2289628"/>
            <a:ext cx="2817740" cy="2601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1984" y="-312149"/>
            <a:ext cx="4279184" cy="1325563"/>
          </a:xfrm>
        </p:spPr>
        <p:txBody>
          <a:bodyPr/>
          <a:lstStyle/>
          <a:p>
            <a:r>
              <a:rPr kumimoji="1" lang="zh-CN" altLang="en-US" dirty="0" smtClean="0"/>
              <a:t>统计方法： 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6008" y="975268"/>
            <a:ext cx="1484272" cy="670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基金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1604" y="975268"/>
            <a:ext cx="1484272" cy="670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基金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67200" y="975268"/>
            <a:ext cx="1484272" cy="670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基金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6804" y="975268"/>
            <a:ext cx="1484272" cy="670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基金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66408" y="975268"/>
            <a:ext cx="1484272" cy="670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基金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516012" y="975268"/>
            <a:ext cx="1484272" cy="670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5346179" y="1645920"/>
            <a:ext cx="1100406" cy="128741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筛选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57113" y="2933337"/>
            <a:ext cx="1484272" cy="670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基金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86756" y="2933337"/>
            <a:ext cx="1484272" cy="670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基金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81489" y="2933337"/>
            <a:ext cx="1484272" cy="670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基金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73161" y="2919865"/>
            <a:ext cx="1484272" cy="670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基金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372600" y="2582817"/>
            <a:ext cx="1295400" cy="3737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5%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372600" y="3077754"/>
            <a:ext cx="1295400" cy="3737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10%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372600" y="3523751"/>
            <a:ext cx="1295400" cy="3737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15%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783927" y="2582817"/>
            <a:ext cx="1398759" cy="3737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-5%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783928" y="3077754"/>
            <a:ext cx="1408072" cy="3737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-10%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783928" y="3523751"/>
            <a:ext cx="1398758" cy="3737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-15%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4174262" y="4469133"/>
            <a:ext cx="1100406" cy="203018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得到统计结果</a:t>
            </a:r>
            <a:endParaRPr kumimoji="1"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331593" y="3617461"/>
            <a:ext cx="832208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＋</a:t>
            </a:r>
            <a:endParaRPr kumimoji="1"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0367823" y="4053206"/>
            <a:ext cx="832208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＋</a:t>
            </a:r>
            <a:endParaRPr kumimoji="1" lang="zh-CN" altLang="en-US" dirty="0"/>
          </a:p>
        </p:txBody>
      </p:sp>
      <p:sp>
        <p:nvSpPr>
          <p:cNvPr id="30" name="右箭头 29"/>
          <p:cNvSpPr/>
          <p:nvPr/>
        </p:nvSpPr>
        <p:spPr>
          <a:xfrm rot="10800000">
            <a:off x="8057433" y="2956560"/>
            <a:ext cx="1226688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501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 rot="16200000">
            <a:off x="8828699" y="3008653"/>
            <a:ext cx="307550" cy="91712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六边形 4"/>
          <p:cNvSpPr/>
          <p:nvPr/>
        </p:nvSpPr>
        <p:spPr>
          <a:xfrm>
            <a:off x="2236644" y="457199"/>
            <a:ext cx="2130114" cy="1095411"/>
          </a:xfrm>
          <a:prstGeom prst="hexag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原始数据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2859" y="1868644"/>
            <a:ext cx="1584960" cy="91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选择一条基金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72249" y="1724282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5%</a:t>
            </a:r>
            <a:r>
              <a:rPr kumimoji="1" lang="zh-CN" altLang="en-US" sz="1600" dirty="0" smtClean="0"/>
              <a:t>：预测下个月涨幅是否会超过</a:t>
            </a:r>
            <a:r>
              <a:rPr kumimoji="1" lang="en-US" altLang="zh-CN" sz="1600" dirty="0" smtClean="0"/>
              <a:t>5%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2504891" y="3053987"/>
            <a:ext cx="1584960" cy="91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构建模型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4891" y="4329823"/>
            <a:ext cx="1584960" cy="91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效果评估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72249" y="2301863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10%</a:t>
            </a:r>
            <a:r>
              <a:rPr kumimoji="1" lang="zh-CN" altLang="en-US" sz="1600" dirty="0" smtClean="0"/>
              <a:t>：预测下个月涨幅是否会超过</a:t>
            </a:r>
            <a:r>
              <a:rPr kumimoji="1" lang="en-US" altLang="zh-CN" sz="1600" dirty="0" smtClean="0"/>
              <a:t>10%</a:t>
            </a:r>
            <a:endParaRPr kumimoji="1"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572249" y="2879444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15%</a:t>
            </a:r>
            <a:r>
              <a:rPr kumimoji="1" lang="zh-CN" altLang="en-US" sz="1600" dirty="0" smtClean="0"/>
              <a:t>：预测下个月涨幅是否会超过</a:t>
            </a:r>
            <a:r>
              <a:rPr kumimoji="1" lang="en-US" altLang="zh-CN" sz="1600" dirty="0" smtClean="0"/>
              <a:t>15%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572249" y="3467215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-5%</a:t>
            </a:r>
            <a:r>
              <a:rPr kumimoji="1" lang="zh-CN" altLang="en-US" sz="1600" dirty="0" smtClean="0"/>
              <a:t>：预测下个月减幅是否会超过</a:t>
            </a:r>
            <a:r>
              <a:rPr kumimoji="1" lang="en-US" altLang="zh-CN" sz="1600" dirty="0" smtClean="0"/>
              <a:t>-5%</a:t>
            </a:r>
            <a:endParaRPr kumimoji="1"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5572249" y="4054986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-10%</a:t>
            </a:r>
            <a:r>
              <a:rPr kumimoji="1" lang="zh-CN" altLang="en-US" sz="1600" dirty="0" smtClean="0"/>
              <a:t>：预测下个月减幅是否会超过</a:t>
            </a:r>
            <a:r>
              <a:rPr kumimoji="1" lang="en-US" altLang="zh-CN" sz="1600" dirty="0" smtClean="0"/>
              <a:t>-10%</a:t>
            </a:r>
            <a:endParaRPr kumimoji="1"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5572249" y="4685001"/>
            <a:ext cx="2287646" cy="46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模型</a:t>
            </a:r>
            <a:r>
              <a:rPr kumimoji="1" lang="en-US" altLang="zh-CN" sz="1600" dirty="0" smtClean="0"/>
              <a:t>-15%</a:t>
            </a:r>
            <a:r>
              <a:rPr kumimoji="1" lang="zh-CN" altLang="en-US" sz="1600" dirty="0" smtClean="0"/>
              <a:t>：预测下个月减幅是否会超过</a:t>
            </a:r>
            <a:r>
              <a:rPr kumimoji="1" lang="en-US" altLang="zh-CN" sz="1600" dirty="0" smtClean="0"/>
              <a:t>-15%</a:t>
            </a:r>
            <a:endParaRPr kumimoji="1" lang="zh-CN" altLang="en-US" sz="1600" dirty="0"/>
          </a:p>
        </p:txBody>
      </p:sp>
      <p:sp>
        <p:nvSpPr>
          <p:cNvPr id="16" name="双大括号 15"/>
          <p:cNvSpPr/>
          <p:nvPr/>
        </p:nvSpPr>
        <p:spPr>
          <a:xfrm>
            <a:off x="4782251" y="1724282"/>
            <a:ext cx="3689581" cy="34599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4097819" y="3454255"/>
            <a:ext cx="628022" cy="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441036" y="1989467"/>
            <a:ext cx="1487160" cy="2955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9441036" y="2174992"/>
            <a:ext cx="1487160" cy="604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数据预处理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441036" y="3149382"/>
            <a:ext cx="1487160" cy="604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机器学习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441036" y="4103426"/>
            <a:ext cx="1487160" cy="604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预测结果</a:t>
            </a:r>
            <a:endParaRPr kumimoji="1" lang="zh-CN" altLang="en-US" dirty="0"/>
          </a:p>
        </p:txBody>
      </p:sp>
      <p:sp>
        <p:nvSpPr>
          <p:cNvPr id="30" name="左弧形箭头 29"/>
          <p:cNvSpPr/>
          <p:nvPr/>
        </p:nvSpPr>
        <p:spPr>
          <a:xfrm rot="10800000">
            <a:off x="1094164" y="1987430"/>
            <a:ext cx="1076220" cy="3098277"/>
          </a:xfrm>
          <a:prstGeom prst="curvedLeftArrow">
            <a:avLst>
              <a:gd name="adj1" fmla="val 25000"/>
              <a:gd name="adj2" fmla="val 69984"/>
              <a:gd name="adj3" fmla="val 25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3061151" y="1552610"/>
            <a:ext cx="472440" cy="316034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3061151" y="2782682"/>
            <a:ext cx="472440" cy="27130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061151" y="3964493"/>
            <a:ext cx="472440" cy="365330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>
            <a:off x="2232314" y="5605659"/>
            <a:ext cx="2130114" cy="1095411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统计效果</a:t>
            </a:r>
            <a:endParaRPr kumimoji="1" lang="zh-CN" altLang="en-US" dirty="0"/>
          </a:p>
        </p:txBody>
      </p:sp>
      <p:sp>
        <p:nvSpPr>
          <p:cNvPr id="36" name="下箭头 35"/>
          <p:cNvSpPr/>
          <p:nvPr/>
        </p:nvSpPr>
        <p:spPr>
          <a:xfrm>
            <a:off x="3061151" y="5240329"/>
            <a:ext cx="472440" cy="38052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-11984" y="-312149"/>
            <a:ext cx="1640540" cy="1325563"/>
          </a:xfrm>
        </p:spPr>
        <p:txBody>
          <a:bodyPr/>
          <a:lstStyle/>
          <a:p>
            <a:r>
              <a:rPr kumimoji="1" lang="zh-CN" altLang="en-US" dirty="0" smtClean="0"/>
              <a:t>框架：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76556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850</Words>
  <Application>Microsoft Macintosh PowerPoint</Application>
  <PresentationFormat>宽屏</PresentationFormat>
  <Paragraphs>271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宋体</vt:lpstr>
      <vt:lpstr>Office 主题</vt:lpstr>
      <vt:lpstr>基于机器学习的基金波动预测</vt:lpstr>
      <vt:lpstr>希望结果：</vt:lpstr>
      <vt:lpstr>框架：  </vt:lpstr>
      <vt:lpstr>预处理：  </vt:lpstr>
      <vt:lpstr>样例数据：  </vt:lpstr>
      <vt:lpstr>预处理：  </vt:lpstr>
      <vt:lpstr>框架：  </vt:lpstr>
      <vt:lpstr>统计方法：  </vt:lpstr>
      <vt:lpstr>框架：  </vt:lpstr>
      <vt:lpstr>统计结果：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基于机器学习的基金波动预测</dc:title>
  <dc:creator>Microsoft Office 用户</dc:creator>
  <cp:lastModifiedBy>Microsoft Office 用户</cp:lastModifiedBy>
  <cp:revision>40</cp:revision>
  <dcterms:created xsi:type="dcterms:W3CDTF">2018-05-10T14:59:34Z</dcterms:created>
  <dcterms:modified xsi:type="dcterms:W3CDTF">2018-08-08T02:40:05Z</dcterms:modified>
</cp:coreProperties>
</file>