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Lst>
  <p:sldIdLst>
    <p:sldId id="256" r:id="rId2"/>
    <p:sldId id="262" r:id="rId3"/>
    <p:sldId id="257" r:id="rId4"/>
    <p:sldId id="258" r:id="rId5"/>
    <p:sldId id="260" r:id="rId6"/>
    <p:sldId id="259" r:id="rId7"/>
    <p:sldId id="261" r:id="rId8"/>
    <p:sldId id="266" r:id="rId9"/>
    <p:sldId id="272" r:id="rId10"/>
    <p:sldId id="263" r:id="rId11"/>
    <p:sldId id="265" r:id="rId12"/>
    <p:sldId id="264" r:id="rId13"/>
    <p:sldId id="273" r:id="rId14"/>
    <p:sldId id="267" r:id="rId15"/>
    <p:sldId id="268" r:id="rId16"/>
    <p:sldId id="269" r:id="rId17"/>
    <p:sldId id="270" r:id="rId18"/>
    <p:sldId id="271" r:id="rId19"/>
    <p:sldId id="274"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4"/>
    <p:restoredTop sz="94635"/>
  </p:normalViewPr>
  <p:slideViewPr>
    <p:cSldViewPr snapToGrid="0" snapToObjects="1">
      <p:cViewPr varScale="1">
        <p:scale>
          <a:sx n="110" d="100"/>
          <a:sy n="110" d="100"/>
        </p:scale>
        <p:origin x="2128"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FD3E68A8-64A5-5C4D-9107-49EA85C972B4}" type="datetimeFigureOut">
              <a:rPr lang="en-US" smtClean="0"/>
              <a:t>4/2/18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3E68A8-64A5-5C4D-9107-49EA85C972B4}" type="datetimeFigureOut">
              <a:rPr lang="en-US" smtClean="0"/>
              <a:t>4/2/18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1937DF-92E7-3A4D-9736-BA66339ADABD}" type="slidenum">
              <a:rPr lang="en-US" smtClean="0"/>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FD3E68A8-64A5-5C4D-9107-49EA85C972B4}" type="datetimeFigureOut">
              <a:rPr lang="en-US" smtClean="0"/>
              <a:t>4/2/18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1937DF-92E7-3A4D-9736-BA66339ADABD}"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FD3E68A8-64A5-5C4D-9107-49EA85C972B4}" type="datetimeFigureOut">
              <a:rPr lang="en-US" smtClean="0"/>
              <a:t>4/2/18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1937DF-92E7-3A4D-9736-BA66339ADAB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FD3E68A8-64A5-5C4D-9107-49EA85C972B4}" type="datetimeFigureOut">
              <a:rPr lang="en-US" smtClean="0"/>
              <a:t>4/2/18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1937DF-92E7-3A4D-9736-BA66339ADAB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FD3E68A8-64A5-5C4D-9107-49EA85C972B4}" type="datetimeFigureOut">
              <a:rPr lang="en-US" smtClean="0"/>
              <a:t>4/2/18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1937DF-92E7-3A4D-9736-BA66339ADABD}"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3E68A8-64A5-5C4D-9107-49EA85C972B4}" type="datetimeFigureOut">
              <a:rPr lang="en-US" smtClean="0"/>
              <a:t>4/2/18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1937DF-92E7-3A4D-9736-BA66339ADAB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FD3E68A8-64A5-5C4D-9107-49EA85C972B4}" type="datetimeFigureOut">
              <a:rPr lang="en-US" smtClean="0"/>
              <a:t>4/2/18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1937DF-92E7-3A4D-9736-BA66339ADAB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FD3E68A8-64A5-5C4D-9107-49EA85C972B4}" type="datetimeFigureOut">
              <a:rPr lang="en-US" smtClean="0"/>
              <a:t>4/2/18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1937DF-92E7-3A4D-9736-BA66339ADAB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FD3E68A8-64A5-5C4D-9107-49EA85C972B4}" type="datetimeFigureOut">
              <a:rPr lang="en-US" smtClean="0"/>
              <a:t>4/2/18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1937DF-92E7-3A4D-9736-BA66339ADAB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3E68A8-64A5-5C4D-9107-49EA85C972B4}" type="datetimeFigureOut">
              <a:rPr lang="en-US" smtClean="0"/>
              <a:t>4/2/18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1937DF-92E7-3A4D-9736-BA66339ADAB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3E68A8-64A5-5C4D-9107-49EA85C972B4}" type="datetimeFigureOut">
              <a:rPr lang="en-US" smtClean="0"/>
              <a:t>4/2/18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FD3E68A8-64A5-5C4D-9107-49EA85C972B4}" type="datetimeFigureOut">
              <a:rPr lang="en-US" smtClean="0"/>
              <a:t>4/2/18</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741937DF-92E7-3A4D-9736-BA66339ADAB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Structures</a:t>
            </a:r>
            <a:endParaRPr lang="en-US" dirty="0"/>
          </a:p>
        </p:txBody>
      </p:sp>
      <p:sp>
        <p:nvSpPr>
          <p:cNvPr id="4" name="TextBox 3"/>
          <p:cNvSpPr txBox="1"/>
          <p:nvPr/>
        </p:nvSpPr>
        <p:spPr>
          <a:xfrm>
            <a:off x="1457137" y="6383731"/>
            <a:ext cx="6363942" cy="369332"/>
          </a:xfrm>
          <a:prstGeom prst="rect">
            <a:avLst/>
          </a:prstGeom>
          <a:noFill/>
        </p:spPr>
        <p:txBody>
          <a:bodyPr wrap="none" rtlCol="0">
            <a:spAutoFit/>
          </a:bodyPr>
          <a:lstStyle/>
          <a:p>
            <a:r>
              <a:rPr lang="en-US" dirty="0"/>
              <a:t>http://</a:t>
            </a:r>
            <a:r>
              <a:rPr lang="en-US" dirty="0" err="1"/>
              <a:t>lxr.free-electrons.com</a:t>
            </a:r>
            <a:r>
              <a:rPr lang="en-US" dirty="0"/>
              <a:t>/source/include/</a:t>
            </a:r>
            <a:r>
              <a:rPr lang="en-US" dirty="0" err="1"/>
              <a:t>linux</a:t>
            </a:r>
            <a:r>
              <a:rPr lang="en-US" dirty="0"/>
              <a:t>/</a:t>
            </a:r>
            <a:r>
              <a:rPr lang="en-US" dirty="0" err="1"/>
              <a:t>list.h</a:t>
            </a:r>
            <a:endParaRPr lang="en-US" dirty="0"/>
          </a:p>
        </p:txBody>
      </p:sp>
    </p:spTree>
    <p:extLst>
      <p:ext uri="{BB962C8B-B14F-4D97-AF65-F5344CB8AC3E}">
        <p14:creationId xmlns:p14="http://schemas.microsoft.com/office/powerpoint/2010/main" val="2713133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Queues</a:t>
            </a:r>
            <a:endParaRPr lang="en-US" dirty="0"/>
          </a:p>
        </p:txBody>
      </p:sp>
      <p:sp>
        <p:nvSpPr>
          <p:cNvPr id="3" name="Content Placeholder 2"/>
          <p:cNvSpPr>
            <a:spLocks noGrp="1"/>
          </p:cNvSpPr>
          <p:nvPr>
            <p:ph idx="1"/>
          </p:nvPr>
        </p:nvSpPr>
        <p:spPr/>
        <p:txBody>
          <a:bodyPr/>
          <a:lstStyle/>
          <a:p>
            <a:pPr marL="0" indent="0">
              <a:buNone/>
            </a:pPr>
            <a:r>
              <a:rPr lang="en-US" dirty="0" smtClean="0"/>
              <a:t>A queue is a particular kind of abstract data type or collection in which the entities in the collection are kept n order and the principal operations on the collection are the addition of entities to the rear terminal position, known as </a:t>
            </a:r>
            <a:r>
              <a:rPr lang="en-US" dirty="0" err="1" smtClean="0"/>
              <a:t>enqueue</a:t>
            </a:r>
            <a:r>
              <a:rPr lang="en-US" dirty="0" smtClean="0"/>
              <a:t>, and removal of </a:t>
            </a:r>
            <a:r>
              <a:rPr lang="en-US" dirty="0" err="1" smtClean="0"/>
              <a:t>enetities</a:t>
            </a:r>
            <a:r>
              <a:rPr lang="en-US" dirty="0" smtClean="0"/>
              <a:t> from the from on the terminal position known as </a:t>
            </a:r>
            <a:r>
              <a:rPr lang="en-US" dirty="0" err="1" smtClean="0"/>
              <a:t>dequeue</a:t>
            </a:r>
            <a:r>
              <a:rPr lang="en-US" dirty="0" smtClean="0"/>
              <a:t>.</a:t>
            </a:r>
          </a:p>
          <a:p>
            <a:pPr marL="0" indent="0">
              <a:buNone/>
            </a:pPr>
            <a:endParaRPr lang="en-US" dirty="0"/>
          </a:p>
          <a:p>
            <a:pPr marL="0" indent="0">
              <a:buNone/>
            </a:pPr>
            <a:r>
              <a:rPr lang="en-US" dirty="0" smtClean="0"/>
              <a:t>A queue is First-In-First-Out (FIFO) data structure</a:t>
            </a:r>
            <a:endParaRPr lang="en-US" dirty="0"/>
          </a:p>
        </p:txBody>
      </p:sp>
      <p:sp>
        <p:nvSpPr>
          <p:cNvPr id="4" name="TextBox 3"/>
          <p:cNvSpPr txBox="1"/>
          <p:nvPr/>
        </p:nvSpPr>
        <p:spPr>
          <a:xfrm>
            <a:off x="1378930" y="6488668"/>
            <a:ext cx="6382966" cy="369332"/>
          </a:xfrm>
          <a:prstGeom prst="rect">
            <a:avLst/>
          </a:prstGeom>
          <a:noFill/>
        </p:spPr>
        <p:txBody>
          <a:bodyPr wrap="none" rtlCol="0">
            <a:spAutoFit/>
          </a:bodyPr>
          <a:lstStyle/>
          <a:p>
            <a:r>
              <a:rPr lang="en-US" smtClean="0"/>
              <a:t>https</a:t>
            </a:r>
            <a:r>
              <a:rPr lang="en-US" dirty="0"/>
              <a:t>://</a:t>
            </a:r>
            <a:r>
              <a:rPr lang="en-US" dirty="0" err="1"/>
              <a:t>en.wikipedia.org</a:t>
            </a:r>
            <a:r>
              <a:rPr lang="en-US" dirty="0"/>
              <a:t>/wiki/Queue_(</a:t>
            </a:r>
            <a:r>
              <a:rPr lang="en-US" dirty="0" err="1"/>
              <a:t>abstract_data_type</a:t>
            </a:r>
            <a:r>
              <a:rPr lang="en-US" dirty="0"/>
              <a:t>)</a:t>
            </a:r>
          </a:p>
        </p:txBody>
      </p:sp>
    </p:spTree>
    <p:extLst>
      <p:ext uri="{BB962C8B-B14F-4D97-AF65-F5344CB8AC3E}">
        <p14:creationId xmlns:p14="http://schemas.microsoft.com/office/powerpoint/2010/main" val="751541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Uses of Queues</a:t>
            </a:r>
            <a:endParaRPr lang="en-US" dirty="0"/>
          </a:p>
        </p:txBody>
      </p:sp>
      <p:pic>
        <p:nvPicPr>
          <p:cNvPr id="4" name="Picture 3"/>
          <p:cNvPicPr>
            <a:picLocks noChangeAspect="1"/>
          </p:cNvPicPr>
          <p:nvPr/>
        </p:nvPicPr>
        <p:blipFill>
          <a:blip r:embed="rId2"/>
          <a:stretch>
            <a:fillRect/>
          </a:stretch>
        </p:blipFill>
        <p:spPr>
          <a:xfrm>
            <a:off x="125539" y="2276378"/>
            <a:ext cx="4275231" cy="3303588"/>
          </a:xfrm>
          <a:prstGeom prst="rect">
            <a:avLst/>
          </a:prstGeom>
        </p:spPr>
      </p:pic>
      <p:pic>
        <p:nvPicPr>
          <p:cNvPr id="5" name="Picture 4"/>
          <p:cNvPicPr>
            <a:picLocks noChangeAspect="1"/>
          </p:cNvPicPr>
          <p:nvPr/>
        </p:nvPicPr>
        <p:blipFill rotWithShape="1">
          <a:blip r:embed="rId3"/>
          <a:srcRect r="22008"/>
          <a:stretch/>
        </p:blipFill>
        <p:spPr>
          <a:xfrm>
            <a:off x="4631689" y="2424836"/>
            <a:ext cx="4347314" cy="3155129"/>
          </a:xfrm>
          <a:prstGeom prst="rect">
            <a:avLst/>
          </a:prstGeom>
        </p:spPr>
      </p:pic>
    </p:spTree>
    <p:extLst>
      <p:ext uri="{BB962C8B-B14F-4D97-AF65-F5344CB8AC3E}">
        <p14:creationId xmlns:p14="http://schemas.microsoft.com/office/powerpoint/2010/main" val="2046195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a:t>
            </a:r>
            <a:endParaRPr lang="en-US" dirty="0"/>
          </a:p>
        </p:txBody>
      </p:sp>
      <p:sp>
        <p:nvSpPr>
          <p:cNvPr id="3" name="Content Placeholder 2"/>
          <p:cNvSpPr>
            <a:spLocks noGrp="1"/>
          </p:cNvSpPr>
          <p:nvPr>
            <p:ph idx="1"/>
          </p:nvPr>
        </p:nvSpPr>
        <p:spPr/>
        <p:txBody>
          <a:bodyPr/>
          <a:lstStyle/>
          <a:p>
            <a:pPr marL="0" indent="0">
              <a:buNone/>
            </a:pPr>
            <a:r>
              <a:rPr lang="en-US" dirty="0" smtClean="0"/>
              <a:t>A stack is an abstract data type that serves as a collection of elements, with two principal operations push, which adds an element to the collection, and pop, which removes the last element that was added.</a:t>
            </a:r>
          </a:p>
          <a:p>
            <a:pPr marL="0" indent="0">
              <a:buNone/>
            </a:pPr>
            <a:endParaRPr lang="en-US" dirty="0"/>
          </a:p>
          <a:p>
            <a:pPr marL="0" indent="0">
              <a:buNone/>
            </a:pPr>
            <a:r>
              <a:rPr lang="en-US" dirty="0" smtClean="0"/>
              <a:t>A stack is a </a:t>
            </a:r>
          </a:p>
          <a:p>
            <a:pPr marL="0" indent="0">
              <a:buNone/>
            </a:pPr>
            <a:r>
              <a:rPr lang="en-US" dirty="0" smtClean="0"/>
              <a:t>Last-In-Fist-Out (LIFO) </a:t>
            </a:r>
          </a:p>
          <a:p>
            <a:pPr marL="0" indent="0">
              <a:buNone/>
            </a:pPr>
            <a:r>
              <a:rPr lang="en-US" dirty="0" smtClean="0"/>
              <a:t>Data structure</a:t>
            </a:r>
          </a:p>
        </p:txBody>
      </p:sp>
      <p:pic>
        <p:nvPicPr>
          <p:cNvPr id="4" name="Picture 3" descr="stack.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9551" y="3206829"/>
            <a:ext cx="4572000" cy="3149600"/>
          </a:xfrm>
          <a:prstGeom prst="rect">
            <a:avLst/>
          </a:prstGeom>
        </p:spPr>
      </p:pic>
      <p:sp>
        <p:nvSpPr>
          <p:cNvPr id="5" name="TextBox 4"/>
          <p:cNvSpPr txBox="1"/>
          <p:nvPr/>
        </p:nvSpPr>
        <p:spPr>
          <a:xfrm>
            <a:off x="1430226" y="6488668"/>
            <a:ext cx="6280374" cy="369332"/>
          </a:xfrm>
          <a:prstGeom prst="rect">
            <a:avLst/>
          </a:prstGeom>
          <a:noFill/>
        </p:spPr>
        <p:txBody>
          <a:bodyPr wrap="none" rtlCol="0">
            <a:spAutoFit/>
          </a:bodyPr>
          <a:lstStyle/>
          <a:p>
            <a:r>
              <a:rPr lang="en-US" smtClean="0"/>
              <a:t>https</a:t>
            </a:r>
            <a:r>
              <a:rPr lang="en-US" dirty="0"/>
              <a:t>://</a:t>
            </a:r>
            <a:r>
              <a:rPr lang="en-US" dirty="0" err="1"/>
              <a:t>en.wikipedia.org</a:t>
            </a:r>
            <a:r>
              <a:rPr lang="en-US" dirty="0"/>
              <a:t>/wiki/Stack_(</a:t>
            </a:r>
            <a:r>
              <a:rPr lang="en-US" dirty="0" err="1"/>
              <a:t>abstract_data_type</a:t>
            </a:r>
            <a:r>
              <a:rPr lang="en-US" dirty="0"/>
              <a:t>)</a:t>
            </a:r>
          </a:p>
        </p:txBody>
      </p:sp>
    </p:spTree>
    <p:extLst>
      <p:ext uri="{BB962C8B-B14F-4D97-AF65-F5344CB8AC3E}">
        <p14:creationId xmlns:p14="http://schemas.microsoft.com/office/powerpoint/2010/main" val="1579768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Queues vs. Stacks Big O</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56695972"/>
              </p:ext>
            </p:extLst>
          </p:nvPr>
        </p:nvGraphicFramePr>
        <p:xfrm>
          <a:off x="2111267" y="2160129"/>
          <a:ext cx="5459253" cy="3634125"/>
        </p:xfrm>
        <a:graphic>
          <a:graphicData uri="http://schemas.openxmlformats.org/drawingml/2006/table">
            <a:tbl>
              <a:tblPr firstRow="1" bandRow="1">
                <a:tableStyleId>{5C22544A-7EE6-4342-B048-85BDC9FD1C3A}</a:tableStyleId>
              </a:tblPr>
              <a:tblGrid>
                <a:gridCol w="1819751"/>
                <a:gridCol w="1819751"/>
                <a:gridCol w="1819751"/>
              </a:tblGrid>
              <a:tr h="726825">
                <a:tc>
                  <a:txBody>
                    <a:bodyPr/>
                    <a:lstStyle/>
                    <a:p>
                      <a:endParaRPr lang="en-US" dirty="0"/>
                    </a:p>
                  </a:txBody>
                  <a:tcPr/>
                </a:tc>
                <a:tc>
                  <a:txBody>
                    <a:bodyPr/>
                    <a:lstStyle/>
                    <a:p>
                      <a:r>
                        <a:rPr lang="en-US" dirty="0" smtClean="0"/>
                        <a:t>Queue</a:t>
                      </a:r>
                      <a:endParaRPr lang="en-US" dirty="0"/>
                    </a:p>
                  </a:txBody>
                  <a:tcPr/>
                </a:tc>
                <a:tc>
                  <a:txBody>
                    <a:bodyPr/>
                    <a:lstStyle/>
                    <a:p>
                      <a:r>
                        <a:rPr lang="en-US" dirty="0" smtClean="0"/>
                        <a:t>Stack</a:t>
                      </a:r>
                      <a:endParaRPr lang="en-US" dirty="0"/>
                    </a:p>
                  </a:txBody>
                  <a:tcPr/>
                </a:tc>
              </a:tr>
              <a:tr h="726825">
                <a:tc>
                  <a:txBody>
                    <a:bodyPr/>
                    <a:lstStyle/>
                    <a:p>
                      <a:r>
                        <a:rPr lang="en-US" dirty="0" smtClean="0"/>
                        <a:t>Access</a:t>
                      </a:r>
                      <a:endParaRPr lang="en-US" dirty="0"/>
                    </a:p>
                  </a:txBody>
                  <a:tcPr/>
                </a:tc>
                <a:tc>
                  <a:txBody>
                    <a:bodyPr/>
                    <a:lstStyle/>
                    <a:p>
                      <a:r>
                        <a:rPr lang="en-US" dirty="0" smtClean="0"/>
                        <a:t>O(n)</a:t>
                      </a:r>
                      <a:endParaRPr lang="en-US" dirty="0"/>
                    </a:p>
                  </a:txBody>
                  <a:tcPr/>
                </a:tc>
                <a:tc>
                  <a:txBody>
                    <a:bodyPr/>
                    <a:lstStyle/>
                    <a:p>
                      <a:r>
                        <a:rPr lang="en-US" dirty="0" smtClean="0"/>
                        <a:t>O(n)</a:t>
                      </a:r>
                      <a:endParaRPr lang="en-US" dirty="0"/>
                    </a:p>
                  </a:txBody>
                  <a:tcPr/>
                </a:tc>
              </a:tr>
              <a:tr h="726825">
                <a:tc>
                  <a:txBody>
                    <a:bodyPr/>
                    <a:lstStyle/>
                    <a:p>
                      <a:r>
                        <a:rPr lang="en-US" dirty="0" smtClean="0"/>
                        <a:t>Search</a:t>
                      </a:r>
                      <a:endParaRPr lang="en-US" dirty="0"/>
                    </a:p>
                  </a:txBody>
                  <a:tcPr/>
                </a:tc>
                <a:tc>
                  <a:txBody>
                    <a:bodyPr/>
                    <a:lstStyle/>
                    <a:p>
                      <a:r>
                        <a:rPr lang="en-US" dirty="0" smtClean="0"/>
                        <a:t>O(n)</a:t>
                      </a:r>
                      <a:endParaRPr lang="en-US" dirty="0"/>
                    </a:p>
                  </a:txBody>
                  <a:tcPr/>
                </a:tc>
                <a:tc>
                  <a:txBody>
                    <a:bodyPr/>
                    <a:lstStyle/>
                    <a:p>
                      <a:r>
                        <a:rPr lang="en-US" dirty="0" smtClean="0"/>
                        <a:t>O(n)</a:t>
                      </a:r>
                      <a:endParaRPr lang="en-US" dirty="0"/>
                    </a:p>
                  </a:txBody>
                  <a:tcPr/>
                </a:tc>
              </a:tr>
              <a:tr h="726825">
                <a:tc>
                  <a:txBody>
                    <a:bodyPr/>
                    <a:lstStyle/>
                    <a:p>
                      <a:r>
                        <a:rPr lang="en-US" dirty="0" smtClean="0"/>
                        <a:t>Insertion</a:t>
                      </a:r>
                      <a:endParaRPr lang="en-US" dirty="0"/>
                    </a:p>
                  </a:txBody>
                  <a:tcPr/>
                </a:tc>
                <a:tc>
                  <a:txBody>
                    <a:bodyPr/>
                    <a:lstStyle/>
                    <a:p>
                      <a:r>
                        <a:rPr lang="en-US" dirty="0" smtClean="0"/>
                        <a:t>O(1)</a:t>
                      </a:r>
                      <a:endParaRPr lang="en-US" dirty="0"/>
                    </a:p>
                  </a:txBody>
                  <a:tcPr/>
                </a:tc>
                <a:tc>
                  <a:txBody>
                    <a:bodyPr/>
                    <a:lstStyle/>
                    <a:p>
                      <a:r>
                        <a:rPr lang="en-US" dirty="0" smtClean="0"/>
                        <a:t>O(1)</a:t>
                      </a:r>
                      <a:endParaRPr lang="en-US" dirty="0"/>
                    </a:p>
                  </a:txBody>
                  <a:tcPr/>
                </a:tc>
              </a:tr>
              <a:tr h="726825">
                <a:tc>
                  <a:txBody>
                    <a:bodyPr/>
                    <a:lstStyle/>
                    <a:p>
                      <a:r>
                        <a:rPr lang="en-US" dirty="0" smtClean="0"/>
                        <a:t>Deletion</a:t>
                      </a:r>
                      <a:endParaRPr lang="en-US" dirty="0"/>
                    </a:p>
                  </a:txBody>
                  <a:tcPr/>
                </a:tc>
                <a:tc>
                  <a:txBody>
                    <a:bodyPr/>
                    <a:lstStyle/>
                    <a:p>
                      <a:r>
                        <a:rPr lang="en-US" dirty="0" smtClean="0"/>
                        <a:t>O(1)</a:t>
                      </a:r>
                      <a:endParaRPr lang="en-US" dirty="0"/>
                    </a:p>
                  </a:txBody>
                  <a:tcPr/>
                </a:tc>
                <a:tc>
                  <a:txBody>
                    <a:bodyPr/>
                    <a:lstStyle/>
                    <a:p>
                      <a:r>
                        <a:rPr lang="en-US" dirty="0" smtClean="0"/>
                        <a:t>O(1)</a:t>
                      </a:r>
                      <a:endParaRPr lang="en-US" dirty="0"/>
                    </a:p>
                  </a:txBody>
                  <a:tcPr/>
                </a:tc>
              </a:tr>
            </a:tbl>
          </a:graphicData>
        </a:graphic>
      </p:graphicFrame>
      <p:sp>
        <p:nvSpPr>
          <p:cNvPr id="5" name="TextBox 4"/>
          <p:cNvSpPr txBox="1"/>
          <p:nvPr/>
        </p:nvSpPr>
        <p:spPr>
          <a:xfrm>
            <a:off x="3018450" y="1470452"/>
            <a:ext cx="3559613" cy="430887"/>
          </a:xfrm>
          <a:prstGeom prst="rect">
            <a:avLst/>
          </a:prstGeom>
          <a:noFill/>
        </p:spPr>
        <p:txBody>
          <a:bodyPr wrap="none" rtlCol="0">
            <a:spAutoFit/>
          </a:bodyPr>
          <a:lstStyle/>
          <a:p>
            <a:r>
              <a:rPr lang="en-US" sz="2200" dirty="0" smtClean="0"/>
              <a:t>Average Time Complexity</a:t>
            </a:r>
            <a:endParaRPr lang="en-US" sz="2200" dirty="0"/>
          </a:p>
        </p:txBody>
      </p:sp>
    </p:spTree>
    <p:extLst>
      <p:ext uri="{BB962C8B-B14F-4D97-AF65-F5344CB8AC3E}">
        <p14:creationId xmlns:p14="http://schemas.microsoft.com/office/powerpoint/2010/main" val="2739016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Radix Trees</a:t>
            </a:r>
            <a:endParaRPr lang="en-US" dirty="0"/>
          </a:p>
        </p:txBody>
      </p:sp>
      <p:sp>
        <p:nvSpPr>
          <p:cNvPr id="3" name="Content Placeholder 2"/>
          <p:cNvSpPr>
            <a:spLocks noGrp="1"/>
          </p:cNvSpPr>
          <p:nvPr>
            <p:ph idx="1"/>
          </p:nvPr>
        </p:nvSpPr>
        <p:spPr/>
        <p:txBody>
          <a:bodyPr/>
          <a:lstStyle/>
          <a:p>
            <a:pPr marL="0" indent="0">
              <a:buNone/>
            </a:pPr>
            <a:r>
              <a:rPr lang="en-US" dirty="0" smtClean="0"/>
              <a:t>A radix tree is a data structure that represents a space-optimized </a:t>
            </a:r>
            <a:r>
              <a:rPr lang="en-US" dirty="0" err="1" smtClean="0"/>
              <a:t>trie</a:t>
            </a:r>
            <a:r>
              <a:rPr lang="en-US" dirty="0" smtClean="0"/>
              <a:t> (pronounced tree) in which each node that is the only child is merged with its parent. The result is that the number of children of every internal node is at least the radix r of the radix </a:t>
            </a:r>
            <a:r>
              <a:rPr lang="en-US" dirty="0" err="1" smtClean="0"/>
              <a:t>trie</a:t>
            </a:r>
            <a:r>
              <a:rPr lang="en-US" dirty="0" smtClean="0"/>
              <a:t>, where r is a positive integer and a power of x of 2 having x&gt;= 1.</a:t>
            </a:r>
            <a:endParaRPr lang="en-US" dirty="0"/>
          </a:p>
        </p:txBody>
      </p:sp>
      <p:pic>
        <p:nvPicPr>
          <p:cNvPr id="4" name="Picture 3"/>
          <p:cNvPicPr>
            <a:picLocks noChangeAspect="1"/>
          </p:cNvPicPr>
          <p:nvPr/>
        </p:nvPicPr>
        <p:blipFill>
          <a:blip r:embed="rId2"/>
          <a:stretch>
            <a:fillRect/>
          </a:stretch>
        </p:blipFill>
        <p:spPr>
          <a:xfrm>
            <a:off x="4090574" y="3969328"/>
            <a:ext cx="3997794" cy="2498621"/>
          </a:xfrm>
          <a:prstGeom prst="rect">
            <a:avLst/>
          </a:prstGeom>
        </p:spPr>
      </p:pic>
      <p:sp>
        <p:nvSpPr>
          <p:cNvPr id="5" name="TextBox 4"/>
          <p:cNvSpPr txBox="1"/>
          <p:nvPr/>
        </p:nvSpPr>
        <p:spPr>
          <a:xfrm>
            <a:off x="2321816" y="6467949"/>
            <a:ext cx="4497193" cy="369332"/>
          </a:xfrm>
          <a:prstGeom prst="rect">
            <a:avLst/>
          </a:prstGeom>
          <a:noFill/>
        </p:spPr>
        <p:txBody>
          <a:bodyPr wrap="none" rtlCol="0">
            <a:spAutoFit/>
          </a:bodyPr>
          <a:lstStyle/>
          <a:p>
            <a:r>
              <a:rPr lang="en-US" smtClean="0"/>
              <a:t>https</a:t>
            </a:r>
            <a:r>
              <a:rPr lang="en-US" dirty="0"/>
              <a:t>://</a:t>
            </a:r>
            <a:r>
              <a:rPr lang="en-US" dirty="0" err="1"/>
              <a:t>en.wikipedia.org</a:t>
            </a:r>
            <a:r>
              <a:rPr lang="en-US" dirty="0"/>
              <a:t>/wiki/</a:t>
            </a:r>
            <a:r>
              <a:rPr lang="en-US" dirty="0" err="1"/>
              <a:t>Radix_tree</a:t>
            </a:r>
            <a:endParaRPr lang="en-US" dirty="0"/>
          </a:p>
        </p:txBody>
      </p:sp>
    </p:spTree>
    <p:extLst>
      <p:ext uri="{BB962C8B-B14F-4D97-AF65-F5344CB8AC3E}">
        <p14:creationId xmlns:p14="http://schemas.microsoft.com/office/powerpoint/2010/main" val="1003043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Are Radix Tries Used?</a:t>
            </a:r>
            <a:endParaRPr lang="en-US" dirty="0"/>
          </a:p>
        </p:txBody>
      </p:sp>
      <p:pic>
        <p:nvPicPr>
          <p:cNvPr id="5" name="Picture 4"/>
          <p:cNvPicPr>
            <a:picLocks noChangeAspect="1"/>
          </p:cNvPicPr>
          <p:nvPr/>
        </p:nvPicPr>
        <p:blipFill>
          <a:blip r:embed="rId2"/>
          <a:stretch>
            <a:fillRect/>
          </a:stretch>
        </p:blipFill>
        <p:spPr>
          <a:xfrm>
            <a:off x="447259" y="2276381"/>
            <a:ext cx="8342220" cy="3299014"/>
          </a:xfrm>
          <a:prstGeom prst="rect">
            <a:avLst/>
          </a:prstGeom>
        </p:spPr>
      </p:pic>
    </p:spTree>
    <p:extLst>
      <p:ext uri="{BB962C8B-B14F-4D97-AF65-F5344CB8AC3E}">
        <p14:creationId xmlns:p14="http://schemas.microsoft.com/office/powerpoint/2010/main" val="98936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8483" y="2155653"/>
            <a:ext cx="8042276" cy="1336956"/>
          </a:xfrm>
        </p:spPr>
        <p:txBody>
          <a:bodyPr/>
          <a:lstStyle/>
          <a:p>
            <a:r>
              <a:rPr lang="en-US" dirty="0" smtClean="0"/>
              <a:t>Composite OS</a:t>
            </a:r>
            <a:br>
              <a:rPr lang="en-US" dirty="0" smtClean="0"/>
            </a:br>
            <a:r>
              <a:rPr lang="en-US" sz="2400" dirty="0" smtClean="0"/>
              <a:t>http://</a:t>
            </a:r>
            <a:r>
              <a:rPr lang="en-US" sz="2400" dirty="0" err="1" smtClean="0"/>
              <a:t>composite.seas.gwu.edu</a:t>
            </a:r>
            <a:endParaRPr lang="en-US" sz="2400" dirty="0"/>
          </a:p>
        </p:txBody>
      </p:sp>
      <p:pic>
        <p:nvPicPr>
          <p:cNvPr id="5" name="Picture 4"/>
          <p:cNvPicPr>
            <a:picLocks noChangeAspect="1"/>
          </p:cNvPicPr>
          <p:nvPr/>
        </p:nvPicPr>
        <p:blipFill rotWithShape="1">
          <a:blip r:embed="rId2"/>
          <a:srcRect l="25795" r="25502"/>
          <a:stretch/>
        </p:blipFill>
        <p:spPr>
          <a:xfrm>
            <a:off x="5119516" y="889185"/>
            <a:ext cx="3803874" cy="5206847"/>
          </a:xfrm>
          <a:prstGeom prst="rect">
            <a:avLst/>
          </a:prstGeom>
        </p:spPr>
      </p:pic>
    </p:spTree>
    <p:extLst>
      <p:ext uri="{BB962C8B-B14F-4D97-AF65-F5344CB8AC3E}">
        <p14:creationId xmlns:p14="http://schemas.microsoft.com/office/powerpoint/2010/main" val="3675784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Maps</a:t>
            </a:r>
            <a:endParaRPr lang="en-US" dirty="0"/>
          </a:p>
        </p:txBody>
      </p:sp>
      <p:sp>
        <p:nvSpPr>
          <p:cNvPr id="3" name="Content Placeholder 2"/>
          <p:cNvSpPr>
            <a:spLocks noGrp="1"/>
          </p:cNvSpPr>
          <p:nvPr>
            <p:ph idx="1"/>
          </p:nvPr>
        </p:nvSpPr>
        <p:spPr/>
        <p:txBody>
          <a:bodyPr/>
          <a:lstStyle/>
          <a:p>
            <a:pPr marL="0" indent="0" algn="ctr">
              <a:buNone/>
            </a:pPr>
            <a:r>
              <a:rPr lang="en-US" dirty="0" smtClean="0"/>
              <a:t>I want hash browns instead.</a:t>
            </a:r>
            <a:endParaRPr lang="en-US" dirty="0"/>
          </a:p>
        </p:txBody>
      </p:sp>
      <p:pic>
        <p:nvPicPr>
          <p:cNvPr id="5" name="Picture 4"/>
          <p:cNvPicPr>
            <a:picLocks noChangeAspect="1"/>
          </p:cNvPicPr>
          <p:nvPr/>
        </p:nvPicPr>
        <p:blipFill>
          <a:blip r:embed="rId2"/>
          <a:stretch>
            <a:fillRect/>
          </a:stretch>
        </p:blipFill>
        <p:spPr>
          <a:xfrm>
            <a:off x="796687" y="2292875"/>
            <a:ext cx="7342951" cy="4130410"/>
          </a:xfrm>
          <a:prstGeom prst="rect">
            <a:avLst/>
          </a:prstGeom>
        </p:spPr>
      </p:pic>
    </p:spTree>
    <p:extLst>
      <p:ext uri="{BB962C8B-B14F-4D97-AF65-F5344CB8AC3E}">
        <p14:creationId xmlns:p14="http://schemas.microsoft.com/office/powerpoint/2010/main" val="2727319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Maps</a:t>
            </a:r>
            <a:endParaRPr lang="en-US" dirty="0"/>
          </a:p>
        </p:txBody>
      </p:sp>
      <p:sp>
        <p:nvSpPr>
          <p:cNvPr id="3" name="Content Placeholder 2"/>
          <p:cNvSpPr>
            <a:spLocks noGrp="1"/>
          </p:cNvSpPr>
          <p:nvPr>
            <p:ph idx="1"/>
          </p:nvPr>
        </p:nvSpPr>
        <p:spPr/>
        <p:txBody>
          <a:bodyPr/>
          <a:lstStyle/>
          <a:p>
            <a:pPr marL="0" indent="0">
              <a:buNone/>
            </a:pPr>
            <a:r>
              <a:rPr lang="en-US" dirty="0" smtClean="0"/>
              <a:t>A hash map or hash table is a data structure used to implement an associative array, a structure that can map keys to values. A hash table uses a hash function to compute an index into an array of buckets or slots, from which the desired value can be found.</a:t>
            </a:r>
          </a:p>
          <a:p>
            <a:pPr marL="0" indent="0">
              <a:buNone/>
            </a:pPr>
            <a:endParaRPr lang="en-US" dirty="0"/>
          </a:p>
          <a:p>
            <a:pPr marL="0" indent="0">
              <a:buNone/>
            </a:pPr>
            <a:r>
              <a:rPr lang="en-US" dirty="0" smtClean="0"/>
              <a:t>Ideally the hash function will assign each key to a unique bucket, but it is possible that two keys will generate an identical hash causing both keys to point to the same bucket.</a:t>
            </a:r>
            <a:endParaRPr lang="en-US" dirty="0"/>
          </a:p>
        </p:txBody>
      </p:sp>
      <p:sp>
        <p:nvSpPr>
          <p:cNvPr id="4" name="TextBox 3"/>
          <p:cNvSpPr txBox="1"/>
          <p:nvPr/>
        </p:nvSpPr>
        <p:spPr>
          <a:xfrm>
            <a:off x="2286775" y="6400501"/>
            <a:ext cx="4567276" cy="369332"/>
          </a:xfrm>
          <a:prstGeom prst="rect">
            <a:avLst/>
          </a:prstGeom>
          <a:noFill/>
        </p:spPr>
        <p:txBody>
          <a:bodyPr wrap="none" rtlCol="0">
            <a:spAutoFit/>
          </a:bodyPr>
          <a:lstStyle/>
          <a:p>
            <a:r>
              <a:rPr lang="en-US" smtClean="0"/>
              <a:t>https</a:t>
            </a:r>
            <a:r>
              <a:rPr lang="en-US" dirty="0"/>
              <a:t>://</a:t>
            </a:r>
            <a:r>
              <a:rPr lang="en-US" dirty="0" err="1"/>
              <a:t>en.wikipedia.org</a:t>
            </a:r>
            <a:r>
              <a:rPr lang="en-US" dirty="0"/>
              <a:t>/wiki/</a:t>
            </a:r>
            <a:r>
              <a:rPr lang="en-US" dirty="0" err="1"/>
              <a:t>Hash_table</a:t>
            </a:r>
            <a:endParaRPr lang="en-US" dirty="0"/>
          </a:p>
        </p:txBody>
      </p:sp>
    </p:spTree>
    <p:extLst>
      <p:ext uri="{BB962C8B-B14F-4D97-AF65-F5344CB8AC3E}">
        <p14:creationId xmlns:p14="http://schemas.microsoft.com/office/powerpoint/2010/main" val="709797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Table Big O</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43284081"/>
              </p:ext>
            </p:extLst>
          </p:nvPr>
        </p:nvGraphicFramePr>
        <p:xfrm>
          <a:off x="1589976" y="1946460"/>
          <a:ext cx="6096000" cy="3645504"/>
        </p:xfrm>
        <a:graphic>
          <a:graphicData uri="http://schemas.openxmlformats.org/drawingml/2006/table">
            <a:tbl>
              <a:tblPr firstRow="1" bandRow="1">
                <a:tableStyleId>{5C22544A-7EE6-4342-B048-85BDC9FD1C3A}</a:tableStyleId>
              </a:tblPr>
              <a:tblGrid>
                <a:gridCol w="2032000"/>
                <a:gridCol w="2032000"/>
                <a:gridCol w="2032000"/>
              </a:tblGrid>
              <a:tr h="911376">
                <a:tc>
                  <a:txBody>
                    <a:bodyPr/>
                    <a:lstStyle/>
                    <a:p>
                      <a:endParaRPr lang="en-US" dirty="0"/>
                    </a:p>
                  </a:txBody>
                  <a:tcPr/>
                </a:tc>
                <a:tc>
                  <a:txBody>
                    <a:bodyPr/>
                    <a:lstStyle/>
                    <a:p>
                      <a:r>
                        <a:rPr lang="en-US" dirty="0" smtClean="0"/>
                        <a:t>Average Case</a:t>
                      </a:r>
                      <a:endParaRPr lang="en-US" dirty="0"/>
                    </a:p>
                  </a:txBody>
                  <a:tcPr/>
                </a:tc>
                <a:tc>
                  <a:txBody>
                    <a:bodyPr/>
                    <a:lstStyle/>
                    <a:p>
                      <a:r>
                        <a:rPr lang="en-US" dirty="0" smtClean="0"/>
                        <a:t>Worst Case</a:t>
                      </a:r>
                      <a:endParaRPr lang="en-US" dirty="0"/>
                    </a:p>
                  </a:txBody>
                  <a:tcPr/>
                </a:tc>
              </a:tr>
              <a:tr h="911376">
                <a:tc>
                  <a:txBody>
                    <a:bodyPr/>
                    <a:lstStyle/>
                    <a:p>
                      <a:r>
                        <a:rPr lang="en-US" dirty="0" smtClean="0"/>
                        <a:t>Search</a:t>
                      </a:r>
                      <a:endParaRPr lang="en-US" dirty="0"/>
                    </a:p>
                  </a:txBody>
                  <a:tcPr/>
                </a:tc>
                <a:tc>
                  <a:txBody>
                    <a:bodyPr/>
                    <a:lstStyle/>
                    <a:p>
                      <a:r>
                        <a:rPr lang="en-US" dirty="0" smtClean="0"/>
                        <a:t>O(1)</a:t>
                      </a:r>
                      <a:endParaRPr lang="en-US" dirty="0"/>
                    </a:p>
                  </a:txBody>
                  <a:tcPr/>
                </a:tc>
                <a:tc>
                  <a:txBody>
                    <a:bodyPr/>
                    <a:lstStyle/>
                    <a:p>
                      <a:r>
                        <a:rPr lang="en-US" dirty="0" smtClean="0"/>
                        <a:t>O(n)</a:t>
                      </a:r>
                      <a:endParaRPr lang="en-US" dirty="0"/>
                    </a:p>
                  </a:txBody>
                  <a:tcPr/>
                </a:tc>
              </a:tr>
              <a:tr h="911376">
                <a:tc>
                  <a:txBody>
                    <a:bodyPr/>
                    <a:lstStyle/>
                    <a:p>
                      <a:r>
                        <a:rPr lang="en-US" dirty="0" smtClean="0"/>
                        <a:t>Insertion</a:t>
                      </a:r>
                      <a:endParaRPr lang="en-US" dirty="0"/>
                    </a:p>
                  </a:txBody>
                  <a:tcPr/>
                </a:tc>
                <a:tc>
                  <a:txBody>
                    <a:bodyPr/>
                    <a:lstStyle/>
                    <a:p>
                      <a:r>
                        <a:rPr lang="en-US" dirty="0" smtClean="0"/>
                        <a:t>O(1)</a:t>
                      </a:r>
                      <a:endParaRPr lang="en-US" dirty="0"/>
                    </a:p>
                  </a:txBody>
                  <a:tcPr/>
                </a:tc>
                <a:tc>
                  <a:txBody>
                    <a:bodyPr/>
                    <a:lstStyle/>
                    <a:p>
                      <a:r>
                        <a:rPr lang="en-US" dirty="0" smtClean="0"/>
                        <a:t>O(n)</a:t>
                      </a:r>
                      <a:endParaRPr lang="en-US" dirty="0"/>
                    </a:p>
                  </a:txBody>
                  <a:tcPr/>
                </a:tc>
              </a:tr>
              <a:tr h="911376">
                <a:tc>
                  <a:txBody>
                    <a:bodyPr/>
                    <a:lstStyle/>
                    <a:p>
                      <a:r>
                        <a:rPr lang="en-US" dirty="0" smtClean="0"/>
                        <a:t>Deletion</a:t>
                      </a:r>
                      <a:endParaRPr lang="en-US" dirty="0"/>
                    </a:p>
                  </a:txBody>
                  <a:tcPr/>
                </a:tc>
                <a:tc>
                  <a:txBody>
                    <a:bodyPr/>
                    <a:lstStyle/>
                    <a:p>
                      <a:r>
                        <a:rPr lang="en-US" dirty="0" smtClean="0"/>
                        <a:t>O(1)</a:t>
                      </a:r>
                      <a:endParaRPr lang="en-US" dirty="0"/>
                    </a:p>
                  </a:txBody>
                  <a:tcPr/>
                </a:tc>
                <a:tc>
                  <a:txBody>
                    <a:bodyPr/>
                    <a:lstStyle/>
                    <a:p>
                      <a:r>
                        <a:rPr lang="en-US" dirty="0" smtClean="0"/>
                        <a:t>O(n)</a:t>
                      </a:r>
                      <a:endParaRPr lang="en-US" dirty="0"/>
                    </a:p>
                  </a:txBody>
                  <a:tcPr/>
                </a:tc>
              </a:tr>
            </a:tbl>
          </a:graphicData>
        </a:graphic>
      </p:graphicFrame>
    </p:spTree>
    <p:extLst>
      <p:ext uri="{BB962C8B-B14F-4D97-AF65-F5344CB8AC3E}">
        <p14:creationId xmlns:p14="http://schemas.microsoft.com/office/powerpoint/2010/main" val="133506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70000" y="1041400"/>
            <a:ext cx="6604000" cy="4762500"/>
          </a:xfrm>
          <a:prstGeom prst="rect">
            <a:avLst/>
          </a:prstGeom>
        </p:spPr>
      </p:pic>
    </p:spTree>
    <p:extLst>
      <p:ext uri="{BB962C8B-B14F-4D97-AF65-F5344CB8AC3E}">
        <p14:creationId xmlns:p14="http://schemas.microsoft.com/office/powerpoint/2010/main" val="4090366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Structures Covered</a:t>
            </a:r>
            <a:endParaRPr lang="en-US" dirty="0"/>
          </a:p>
        </p:txBody>
      </p:sp>
      <p:sp>
        <p:nvSpPr>
          <p:cNvPr id="3" name="Content Placeholder 2"/>
          <p:cNvSpPr>
            <a:spLocks noGrp="1"/>
          </p:cNvSpPr>
          <p:nvPr>
            <p:ph idx="1"/>
          </p:nvPr>
        </p:nvSpPr>
        <p:spPr/>
        <p:txBody>
          <a:bodyPr/>
          <a:lstStyle/>
          <a:p>
            <a:r>
              <a:rPr lang="en-US" dirty="0" smtClean="0"/>
              <a:t>Arrays</a:t>
            </a:r>
          </a:p>
          <a:p>
            <a:r>
              <a:rPr lang="en-US" dirty="0" smtClean="0"/>
              <a:t>Linked List</a:t>
            </a:r>
          </a:p>
          <a:p>
            <a:r>
              <a:rPr lang="en-US" dirty="0" smtClean="0"/>
              <a:t>Queues</a:t>
            </a:r>
          </a:p>
          <a:p>
            <a:r>
              <a:rPr lang="en-US" dirty="0" smtClean="0"/>
              <a:t>Stacks</a:t>
            </a:r>
          </a:p>
          <a:p>
            <a:r>
              <a:rPr lang="en-US" dirty="0"/>
              <a:t>Radix </a:t>
            </a:r>
            <a:r>
              <a:rPr lang="en-US" dirty="0" smtClean="0"/>
              <a:t>Tree</a:t>
            </a:r>
          </a:p>
          <a:p>
            <a:r>
              <a:rPr lang="en-US" dirty="0" smtClean="0"/>
              <a:t>Hash Maps</a:t>
            </a:r>
          </a:p>
        </p:txBody>
      </p:sp>
      <p:pic>
        <p:nvPicPr>
          <p:cNvPr id="4" name="Picture 3"/>
          <p:cNvPicPr>
            <a:picLocks noChangeAspect="1"/>
          </p:cNvPicPr>
          <p:nvPr/>
        </p:nvPicPr>
        <p:blipFill>
          <a:blip r:embed="rId2"/>
          <a:stretch>
            <a:fillRect/>
          </a:stretch>
        </p:blipFill>
        <p:spPr>
          <a:xfrm>
            <a:off x="3198556" y="1530880"/>
            <a:ext cx="5513803" cy="4198286"/>
          </a:xfrm>
          <a:prstGeom prst="rect">
            <a:avLst/>
          </a:prstGeom>
        </p:spPr>
      </p:pic>
    </p:spTree>
    <p:extLst>
      <p:ext uri="{BB962C8B-B14F-4D97-AF65-F5344CB8AC3E}">
        <p14:creationId xmlns:p14="http://schemas.microsoft.com/office/powerpoint/2010/main" val="1798001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Data Structures?</a:t>
            </a:r>
            <a:endParaRPr lang="en-US" dirty="0"/>
          </a:p>
        </p:txBody>
      </p:sp>
      <p:sp>
        <p:nvSpPr>
          <p:cNvPr id="3" name="Content Placeholder 2"/>
          <p:cNvSpPr>
            <a:spLocks noGrp="1"/>
          </p:cNvSpPr>
          <p:nvPr>
            <p:ph idx="1"/>
          </p:nvPr>
        </p:nvSpPr>
        <p:spPr/>
        <p:txBody>
          <a:bodyPr/>
          <a:lstStyle/>
          <a:p>
            <a:r>
              <a:rPr lang="en-US" dirty="0" smtClean="0"/>
              <a:t>Storage</a:t>
            </a:r>
          </a:p>
          <a:p>
            <a:r>
              <a:rPr lang="en-US" dirty="0" smtClean="0"/>
              <a:t>Searching</a:t>
            </a:r>
          </a:p>
          <a:p>
            <a:r>
              <a:rPr lang="en-US" dirty="0" smtClean="0"/>
              <a:t>Sorting</a:t>
            </a:r>
          </a:p>
          <a:p>
            <a:pPr marL="0" indent="0">
              <a:buNone/>
            </a:pPr>
            <a:endParaRPr lang="en-US" dirty="0"/>
          </a:p>
        </p:txBody>
      </p:sp>
      <p:pic>
        <p:nvPicPr>
          <p:cNvPr id="4" name="Picture 3"/>
          <p:cNvPicPr>
            <a:picLocks noChangeAspect="1"/>
          </p:cNvPicPr>
          <p:nvPr/>
        </p:nvPicPr>
        <p:blipFill>
          <a:blip r:embed="rId2"/>
          <a:stretch>
            <a:fillRect/>
          </a:stretch>
        </p:blipFill>
        <p:spPr>
          <a:xfrm>
            <a:off x="2357912" y="2670216"/>
            <a:ext cx="6596512" cy="3890865"/>
          </a:xfrm>
          <a:prstGeom prst="rect">
            <a:avLst/>
          </a:prstGeom>
        </p:spPr>
      </p:pic>
    </p:spTree>
    <p:extLst>
      <p:ext uri="{BB962C8B-B14F-4D97-AF65-F5344CB8AC3E}">
        <p14:creationId xmlns:p14="http://schemas.microsoft.com/office/powerpoint/2010/main" val="15831446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a:t>
            </a:r>
            <a:endParaRPr lang="en-US" dirty="0"/>
          </a:p>
        </p:txBody>
      </p:sp>
      <p:sp>
        <p:nvSpPr>
          <p:cNvPr id="3" name="Content Placeholder 2"/>
          <p:cNvSpPr>
            <a:spLocks noGrp="1"/>
          </p:cNvSpPr>
          <p:nvPr>
            <p:ph idx="1"/>
          </p:nvPr>
        </p:nvSpPr>
        <p:spPr/>
        <p:txBody>
          <a:bodyPr/>
          <a:lstStyle/>
          <a:p>
            <a:pPr marL="0" indent="0" algn="just">
              <a:buNone/>
            </a:pPr>
            <a:r>
              <a:rPr lang="en-US" dirty="0" smtClean="0"/>
              <a:t>An array is a container object that holds a fixed number of values of a single type. The length of an array is established when the array is created. After creation, its length is fixed.</a:t>
            </a:r>
            <a:endParaRPr lang="en-US" dirty="0"/>
          </a:p>
        </p:txBody>
      </p:sp>
      <p:sp>
        <p:nvSpPr>
          <p:cNvPr id="4" name="Rectangle 3"/>
          <p:cNvSpPr/>
          <p:nvPr/>
        </p:nvSpPr>
        <p:spPr>
          <a:xfrm>
            <a:off x="727618" y="6385289"/>
            <a:ext cx="7685590" cy="369332"/>
          </a:xfrm>
          <a:prstGeom prst="rect">
            <a:avLst/>
          </a:prstGeom>
        </p:spPr>
        <p:txBody>
          <a:bodyPr wrap="square">
            <a:spAutoFit/>
          </a:bodyPr>
          <a:lstStyle/>
          <a:p>
            <a:r>
              <a:rPr lang="en-US" smtClean="0"/>
              <a:t>https</a:t>
            </a:r>
            <a:r>
              <a:rPr lang="en-US" dirty="0"/>
              <a:t>://</a:t>
            </a:r>
            <a:r>
              <a:rPr lang="en-US" dirty="0" err="1"/>
              <a:t>docs.oracle.com</a:t>
            </a:r>
            <a:r>
              <a:rPr lang="en-US" dirty="0"/>
              <a:t>/</a:t>
            </a:r>
            <a:r>
              <a:rPr lang="en-US" dirty="0" err="1"/>
              <a:t>javase</a:t>
            </a:r>
            <a:r>
              <a:rPr lang="en-US" dirty="0"/>
              <a:t>/tutorial/java/</a:t>
            </a:r>
            <a:r>
              <a:rPr lang="en-US" dirty="0" err="1"/>
              <a:t>nutsandbolts</a:t>
            </a:r>
            <a:r>
              <a:rPr lang="en-US" dirty="0"/>
              <a:t>/</a:t>
            </a:r>
            <a:r>
              <a:rPr lang="en-US" dirty="0" err="1"/>
              <a:t>arrays.html</a:t>
            </a:r>
            <a:endParaRPr lang="en-US" dirty="0"/>
          </a:p>
        </p:txBody>
      </p:sp>
      <p:pic>
        <p:nvPicPr>
          <p:cNvPr id="5" name="Picture 4" descr="array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5767" y="3768112"/>
            <a:ext cx="4406900" cy="2146300"/>
          </a:xfrm>
          <a:prstGeom prst="rect">
            <a:avLst/>
          </a:prstGeom>
        </p:spPr>
      </p:pic>
    </p:spTree>
    <p:extLst>
      <p:ext uri="{BB962C8B-B14F-4D97-AF65-F5344CB8AC3E}">
        <p14:creationId xmlns:p14="http://schemas.microsoft.com/office/powerpoint/2010/main" val="10632009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 List</a:t>
            </a:r>
            <a:endParaRPr lang="en-US" dirty="0"/>
          </a:p>
        </p:txBody>
      </p:sp>
      <p:sp>
        <p:nvSpPr>
          <p:cNvPr id="3" name="Content Placeholder 2"/>
          <p:cNvSpPr>
            <a:spLocks noGrp="1"/>
          </p:cNvSpPr>
          <p:nvPr>
            <p:ph idx="1"/>
          </p:nvPr>
        </p:nvSpPr>
        <p:spPr/>
        <p:txBody>
          <a:bodyPr/>
          <a:lstStyle/>
          <a:p>
            <a:pPr marL="0" indent="0">
              <a:buNone/>
            </a:pPr>
            <a:r>
              <a:rPr lang="en-US" dirty="0" smtClean="0"/>
              <a:t>A linked list is a linear data structure where each element is a separate object.</a:t>
            </a:r>
          </a:p>
          <a:p>
            <a:pPr marL="0" indent="0">
              <a:buNone/>
            </a:pPr>
            <a:endParaRPr lang="en-US" dirty="0"/>
          </a:p>
          <a:p>
            <a:pPr marL="0" indent="0">
              <a:buNone/>
            </a:pPr>
            <a:endParaRPr lang="en-US" dirty="0"/>
          </a:p>
        </p:txBody>
      </p:sp>
      <p:pic>
        <p:nvPicPr>
          <p:cNvPr id="4" name="Picture 3" descr="linkedlis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646" y="3282442"/>
            <a:ext cx="7162800" cy="1435100"/>
          </a:xfrm>
          <a:prstGeom prst="rect">
            <a:avLst/>
          </a:prstGeom>
        </p:spPr>
      </p:pic>
      <p:sp>
        <p:nvSpPr>
          <p:cNvPr id="5" name="TextBox 4"/>
          <p:cNvSpPr txBox="1"/>
          <p:nvPr/>
        </p:nvSpPr>
        <p:spPr>
          <a:xfrm>
            <a:off x="1424254" y="6211669"/>
            <a:ext cx="5821498" cy="646331"/>
          </a:xfrm>
          <a:prstGeom prst="rect">
            <a:avLst/>
          </a:prstGeom>
          <a:noFill/>
        </p:spPr>
        <p:txBody>
          <a:bodyPr wrap="square" rtlCol="0">
            <a:spAutoFit/>
          </a:bodyPr>
          <a:lstStyle/>
          <a:p>
            <a:r>
              <a:rPr lang="en-US" smtClean="0"/>
              <a:t>https</a:t>
            </a:r>
            <a:r>
              <a:rPr lang="en-US" dirty="0"/>
              <a:t>://</a:t>
            </a:r>
            <a:r>
              <a:rPr lang="en-US" dirty="0" err="1"/>
              <a:t>www.cs.cmu.edu</a:t>
            </a:r>
            <a:r>
              <a:rPr lang="en-US" dirty="0"/>
              <a:t>/~</a:t>
            </a:r>
            <a:r>
              <a:rPr lang="en-US" dirty="0" err="1"/>
              <a:t>adamchik</a:t>
            </a:r>
            <a:r>
              <a:rPr lang="en-US" dirty="0"/>
              <a:t>/15-121/lectures/Linked%20Lists/linked%20lists.html</a:t>
            </a:r>
          </a:p>
        </p:txBody>
      </p:sp>
    </p:spTree>
    <p:extLst>
      <p:ext uri="{BB962C8B-B14F-4D97-AF65-F5344CB8AC3E}">
        <p14:creationId xmlns:p14="http://schemas.microsoft.com/office/powerpoint/2010/main" val="24023478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Linked Lists</a:t>
            </a:r>
            <a:endParaRPr lang="en-US" dirty="0"/>
          </a:p>
        </p:txBody>
      </p:sp>
      <p:sp>
        <p:nvSpPr>
          <p:cNvPr id="3" name="Content Placeholder 2"/>
          <p:cNvSpPr>
            <a:spLocks noGrp="1"/>
          </p:cNvSpPr>
          <p:nvPr>
            <p:ph idx="1"/>
          </p:nvPr>
        </p:nvSpPr>
        <p:spPr/>
        <p:txBody>
          <a:bodyPr/>
          <a:lstStyle/>
          <a:p>
            <a:r>
              <a:rPr lang="en-US" dirty="0" smtClean="0"/>
              <a:t>Singly linked list</a:t>
            </a:r>
          </a:p>
          <a:p>
            <a:pPr marL="0" indent="0">
              <a:buNone/>
            </a:pPr>
            <a:endParaRPr lang="en-US" dirty="0" smtClean="0"/>
          </a:p>
          <a:p>
            <a:r>
              <a:rPr lang="en-US" dirty="0" smtClean="0"/>
              <a:t>Doubly linked list</a:t>
            </a:r>
          </a:p>
          <a:p>
            <a:endParaRPr lang="en-US" dirty="0" smtClean="0"/>
          </a:p>
          <a:p>
            <a:r>
              <a:rPr lang="en-US" dirty="0" smtClean="0"/>
              <a:t>Singly Circular Linked List</a:t>
            </a:r>
          </a:p>
          <a:p>
            <a:endParaRPr lang="en-US" dirty="0" smtClean="0"/>
          </a:p>
          <a:p>
            <a:r>
              <a:rPr lang="en-US" dirty="0" smtClean="0"/>
              <a:t>Doubly Circular Linked List</a:t>
            </a:r>
            <a:endParaRPr lang="en-US" dirty="0"/>
          </a:p>
        </p:txBody>
      </p:sp>
      <p:pic>
        <p:nvPicPr>
          <p:cNvPr id="5" name="Picture 4" descr="linkedlis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4597" y="1600200"/>
            <a:ext cx="4464272" cy="894438"/>
          </a:xfrm>
          <a:prstGeom prst="rect">
            <a:avLst/>
          </a:prstGeom>
        </p:spPr>
      </p:pic>
      <p:pic>
        <p:nvPicPr>
          <p:cNvPr id="6" name="Picture 5" descr="singlycirclis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4597" y="4468237"/>
            <a:ext cx="4888698" cy="793822"/>
          </a:xfrm>
          <a:prstGeom prst="rect">
            <a:avLst/>
          </a:prstGeom>
        </p:spPr>
      </p:pic>
      <p:pic>
        <p:nvPicPr>
          <p:cNvPr id="7" name="Picture 6" descr="doublylinkelis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4597" y="2697836"/>
            <a:ext cx="5066656" cy="1045366"/>
          </a:xfrm>
          <a:prstGeom prst="rect">
            <a:avLst/>
          </a:prstGeom>
        </p:spPr>
      </p:pic>
      <p:pic>
        <p:nvPicPr>
          <p:cNvPr id="8" name="Picture 7"/>
          <p:cNvPicPr>
            <a:picLocks noChangeAspect="1"/>
          </p:cNvPicPr>
          <p:nvPr/>
        </p:nvPicPr>
        <p:blipFill>
          <a:blip r:embed="rId5"/>
          <a:stretch>
            <a:fillRect/>
          </a:stretch>
        </p:blipFill>
        <p:spPr>
          <a:xfrm>
            <a:off x="4468295" y="5763682"/>
            <a:ext cx="4445000" cy="927100"/>
          </a:xfrm>
          <a:prstGeom prst="rect">
            <a:avLst/>
          </a:prstGeom>
        </p:spPr>
      </p:pic>
      <p:sp>
        <p:nvSpPr>
          <p:cNvPr id="9" name="Rectangle 8"/>
          <p:cNvSpPr/>
          <p:nvPr/>
        </p:nvSpPr>
        <p:spPr>
          <a:xfrm>
            <a:off x="49573" y="5922585"/>
            <a:ext cx="4572000" cy="923330"/>
          </a:xfrm>
          <a:prstGeom prst="rect">
            <a:avLst/>
          </a:prstGeom>
        </p:spPr>
        <p:txBody>
          <a:bodyPr>
            <a:spAutoFit/>
          </a:bodyPr>
          <a:lstStyle/>
          <a:p>
            <a:r>
              <a:rPr lang="en-US" smtClean="0"/>
              <a:t>https</a:t>
            </a:r>
            <a:r>
              <a:rPr lang="en-US" dirty="0"/>
              <a:t>://</a:t>
            </a:r>
            <a:r>
              <a:rPr lang="en-US" dirty="0" err="1"/>
              <a:t>www.cs.cmu.edu</a:t>
            </a:r>
            <a:r>
              <a:rPr lang="en-US" dirty="0"/>
              <a:t>/~</a:t>
            </a:r>
            <a:r>
              <a:rPr lang="en-US" dirty="0" err="1"/>
              <a:t>adamchik</a:t>
            </a:r>
            <a:r>
              <a:rPr lang="en-US" dirty="0"/>
              <a:t>/15-121/lectures/Linked%20Lists/linked%20lists.html</a:t>
            </a:r>
          </a:p>
        </p:txBody>
      </p:sp>
    </p:spTree>
    <p:extLst>
      <p:ext uri="{BB962C8B-B14F-4D97-AF65-F5344CB8AC3E}">
        <p14:creationId xmlns:p14="http://schemas.microsoft.com/office/powerpoint/2010/main" val="3840154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 and Arrays</a:t>
            </a:r>
            <a:endParaRPr lang="en-US" dirty="0"/>
          </a:p>
        </p:txBody>
      </p:sp>
      <p:sp>
        <p:nvSpPr>
          <p:cNvPr id="3" name="Content Placeholder 2"/>
          <p:cNvSpPr>
            <a:spLocks noGrp="1"/>
          </p:cNvSpPr>
          <p:nvPr>
            <p:ph idx="1"/>
          </p:nvPr>
        </p:nvSpPr>
        <p:spPr/>
        <p:txBody>
          <a:bodyPr/>
          <a:lstStyle/>
          <a:p>
            <a:pPr marL="0" indent="0">
              <a:buNone/>
            </a:pPr>
            <a:r>
              <a:rPr lang="en-US" dirty="0" smtClean="0"/>
              <a:t>Lists and Arrays are two of the most fundamental data structures in Computer Science used to implement many other abstract structures such as stacks, queues, and trees.</a:t>
            </a:r>
            <a:endParaRPr lang="en-US" dirty="0"/>
          </a:p>
        </p:txBody>
      </p:sp>
      <p:sp>
        <p:nvSpPr>
          <p:cNvPr id="4" name="TextBox 3"/>
          <p:cNvSpPr txBox="1"/>
          <p:nvPr/>
        </p:nvSpPr>
        <p:spPr>
          <a:xfrm>
            <a:off x="2028794" y="4097835"/>
            <a:ext cx="5512747" cy="1200329"/>
          </a:xfrm>
          <a:prstGeom prst="rect">
            <a:avLst/>
          </a:prstGeom>
          <a:noFill/>
        </p:spPr>
        <p:txBody>
          <a:bodyPr wrap="non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7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No Meme </a:t>
            </a:r>
            <a:r>
              <a:rPr lang="en-US" sz="7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sym typeface="Wingdings"/>
              </a:rPr>
              <a:t></a:t>
            </a:r>
            <a:endParaRPr lang="en-US" sz="7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373852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vs. Linked List Big O</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06747933"/>
              </p:ext>
            </p:extLst>
          </p:nvPr>
        </p:nvGraphicFramePr>
        <p:xfrm>
          <a:off x="2111267" y="2160129"/>
          <a:ext cx="5459253" cy="3634125"/>
        </p:xfrm>
        <a:graphic>
          <a:graphicData uri="http://schemas.openxmlformats.org/drawingml/2006/table">
            <a:tbl>
              <a:tblPr firstRow="1" bandRow="1">
                <a:tableStyleId>{5C22544A-7EE6-4342-B048-85BDC9FD1C3A}</a:tableStyleId>
              </a:tblPr>
              <a:tblGrid>
                <a:gridCol w="1819751"/>
                <a:gridCol w="1819751"/>
                <a:gridCol w="1819751"/>
              </a:tblGrid>
              <a:tr h="726825">
                <a:tc>
                  <a:txBody>
                    <a:bodyPr/>
                    <a:lstStyle/>
                    <a:p>
                      <a:endParaRPr lang="en-US" dirty="0"/>
                    </a:p>
                  </a:txBody>
                  <a:tcPr/>
                </a:tc>
                <a:tc>
                  <a:txBody>
                    <a:bodyPr/>
                    <a:lstStyle/>
                    <a:p>
                      <a:r>
                        <a:rPr lang="en-US" dirty="0" smtClean="0"/>
                        <a:t>Arrays</a:t>
                      </a:r>
                      <a:endParaRPr lang="en-US" dirty="0"/>
                    </a:p>
                  </a:txBody>
                  <a:tcPr/>
                </a:tc>
                <a:tc>
                  <a:txBody>
                    <a:bodyPr/>
                    <a:lstStyle/>
                    <a:p>
                      <a:r>
                        <a:rPr lang="en-US" dirty="0" smtClean="0"/>
                        <a:t>Linked List</a:t>
                      </a:r>
                      <a:endParaRPr lang="en-US" dirty="0"/>
                    </a:p>
                  </a:txBody>
                  <a:tcPr/>
                </a:tc>
              </a:tr>
              <a:tr h="726825">
                <a:tc>
                  <a:txBody>
                    <a:bodyPr/>
                    <a:lstStyle/>
                    <a:p>
                      <a:r>
                        <a:rPr lang="en-US" dirty="0" smtClean="0"/>
                        <a:t>Access</a:t>
                      </a:r>
                      <a:endParaRPr lang="en-US" dirty="0"/>
                    </a:p>
                  </a:txBody>
                  <a:tcPr/>
                </a:tc>
                <a:tc>
                  <a:txBody>
                    <a:bodyPr/>
                    <a:lstStyle/>
                    <a:p>
                      <a:r>
                        <a:rPr lang="en-US" dirty="0" smtClean="0"/>
                        <a:t>O(1)</a:t>
                      </a:r>
                      <a:endParaRPr lang="en-US" dirty="0"/>
                    </a:p>
                  </a:txBody>
                  <a:tcPr/>
                </a:tc>
                <a:tc>
                  <a:txBody>
                    <a:bodyPr/>
                    <a:lstStyle/>
                    <a:p>
                      <a:r>
                        <a:rPr lang="en-US" dirty="0" smtClean="0"/>
                        <a:t>O(n)</a:t>
                      </a:r>
                      <a:endParaRPr lang="en-US" dirty="0"/>
                    </a:p>
                  </a:txBody>
                  <a:tcPr/>
                </a:tc>
              </a:tr>
              <a:tr h="726825">
                <a:tc>
                  <a:txBody>
                    <a:bodyPr/>
                    <a:lstStyle/>
                    <a:p>
                      <a:r>
                        <a:rPr lang="en-US" dirty="0" smtClean="0"/>
                        <a:t>Search</a:t>
                      </a:r>
                      <a:endParaRPr lang="en-US" dirty="0"/>
                    </a:p>
                  </a:txBody>
                  <a:tcPr/>
                </a:tc>
                <a:tc>
                  <a:txBody>
                    <a:bodyPr/>
                    <a:lstStyle/>
                    <a:p>
                      <a:r>
                        <a:rPr lang="en-US" dirty="0" smtClean="0"/>
                        <a:t>O(n)</a:t>
                      </a:r>
                      <a:endParaRPr lang="en-US" dirty="0"/>
                    </a:p>
                  </a:txBody>
                  <a:tcPr/>
                </a:tc>
                <a:tc>
                  <a:txBody>
                    <a:bodyPr/>
                    <a:lstStyle/>
                    <a:p>
                      <a:r>
                        <a:rPr lang="en-US" dirty="0" smtClean="0"/>
                        <a:t>O(n)</a:t>
                      </a:r>
                      <a:endParaRPr lang="en-US" dirty="0"/>
                    </a:p>
                  </a:txBody>
                  <a:tcPr/>
                </a:tc>
              </a:tr>
              <a:tr h="726825">
                <a:tc>
                  <a:txBody>
                    <a:bodyPr/>
                    <a:lstStyle/>
                    <a:p>
                      <a:r>
                        <a:rPr lang="en-US" dirty="0" smtClean="0"/>
                        <a:t>Insertion</a:t>
                      </a:r>
                      <a:endParaRPr lang="en-US" dirty="0"/>
                    </a:p>
                  </a:txBody>
                  <a:tcPr/>
                </a:tc>
                <a:tc>
                  <a:txBody>
                    <a:bodyPr/>
                    <a:lstStyle/>
                    <a:p>
                      <a:r>
                        <a:rPr lang="en-US" dirty="0" smtClean="0"/>
                        <a:t>O(n)</a:t>
                      </a:r>
                      <a:endParaRPr lang="en-US" dirty="0"/>
                    </a:p>
                  </a:txBody>
                  <a:tcPr/>
                </a:tc>
                <a:tc>
                  <a:txBody>
                    <a:bodyPr/>
                    <a:lstStyle/>
                    <a:p>
                      <a:r>
                        <a:rPr lang="en-US" dirty="0" smtClean="0"/>
                        <a:t>O(1)</a:t>
                      </a:r>
                      <a:endParaRPr lang="en-US" dirty="0"/>
                    </a:p>
                  </a:txBody>
                  <a:tcPr/>
                </a:tc>
              </a:tr>
              <a:tr h="726825">
                <a:tc>
                  <a:txBody>
                    <a:bodyPr/>
                    <a:lstStyle/>
                    <a:p>
                      <a:r>
                        <a:rPr lang="en-US" dirty="0" smtClean="0"/>
                        <a:t>Deletion</a:t>
                      </a:r>
                      <a:endParaRPr lang="en-US" dirty="0"/>
                    </a:p>
                  </a:txBody>
                  <a:tcPr/>
                </a:tc>
                <a:tc>
                  <a:txBody>
                    <a:bodyPr/>
                    <a:lstStyle/>
                    <a:p>
                      <a:r>
                        <a:rPr lang="en-US" dirty="0" smtClean="0"/>
                        <a:t>O(n)</a:t>
                      </a:r>
                      <a:endParaRPr lang="en-US" dirty="0"/>
                    </a:p>
                  </a:txBody>
                  <a:tcPr/>
                </a:tc>
                <a:tc>
                  <a:txBody>
                    <a:bodyPr/>
                    <a:lstStyle/>
                    <a:p>
                      <a:r>
                        <a:rPr lang="en-US" dirty="0" smtClean="0"/>
                        <a:t>O(1)</a:t>
                      </a:r>
                      <a:endParaRPr lang="en-US" dirty="0"/>
                    </a:p>
                  </a:txBody>
                  <a:tcPr/>
                </a:tc>
              </a:tr>
            </a:tbl>
          </a:graphicData>
        </a:graphic>
      </p:graphicFrame>
      <p:sp>
        <p:nvSpPr>
          <p:cNvPr id="5" name="TextBox 4"/>
          <p:cNvSpPr txBox="1"/>
          <p:nvPr/>
        </p:nvSpPr>
        <p:spPr>
          <a:xfrm>
            <a:off x="3018450" y="1470452"/>
            <a:ext cx="3559613" cy="430887"/>
          </a:xfrm>
          <a:prstGeom prst="rect">
            <a:avLst/>
          </a:prstGeom>
          <a:noFill/>
        </p:spPr>
        <p:txBody>
          <a:bodyPr wrap="none" rtlCol="0">
            <a:spAutoFit/>
          </a:bodyPr>
          <a:lstStyle/>
          <a:p>
            <a:r>
              <a:rPr lang="en-US" sz="2200" dirty="0" smtClean="0"/>
              <a:t>Average Time Complexity</a:t>
            </a:r>
            <a:endParaRPr lang="en-US" sz="2200" dirty="0"/>
          </a:p>
        </p:txBody>
      </p:sp>
    </p:spTree>
    <p:extLst>
      <p:ext uri="{BB962C8B-B14F-4D97-AF65-F5344CB8AC3E}">
        <p14:creationId xmlns:p14="http://schemas.microsoft.com/office/powerpoint/2010/main" val="16950285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261</TotalTime>
  <Words>561</Words>
  <Application>Microsoft Macintosh PowerPoint</Application>
  <PresentationFormat>On-screen Show (4:3)</PresentationFormat>
  <Paragraphs>100</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News Gothic MT</vt:lpstr>
      <vt:lpstr>Wingdings</vt:lpstr>
      <vt:lpstr>Wingdings 2</vt:lpstr>
      <vt:lpstr>Breeze</vt:lpstr>
      <vt:lpstr>Data Structures</vt:lpstr>
      <vt:lpstr>PowerPoint Presentation</vt:lpstr>
      <vt:lpstr>Data Structures Covered</vt:lpstr>
      <vt:lpstr>Why Data Structures?</vt:lpstr>
      <vt:lpstr>Arrays</vt:lpstr>
      <vt:lpstr>Linked List</vt:lpstr>
      <vt:lpstr>Types of Linked Lists</vt:lpstr>
      <vt:lpstr>Lists and Arrays</vt:lpstr>
      <vt:lpstr>Arrays vs. Linked List Big O</vt:lpstr>
      <vt:lpstr>Queues</vt:lpstr>
      <vt:lpstr>Common Uses of Queues</vt:lpstr>
      <vt:lpstr>Stack</vt:lpstr>
      <vt:lpstr>Queues vs. Stacks Big O</vt:lpstr>
      <vt:lpstr>Radix Trees</vt:lpstr>
      <vt:lpstr>Where Are Radix Tries Used?</vt:lpstr>
      <vt:lpstr>Composite OS http://composite.seas.gwu.edu</vt:lpstr>
      <vt:lpstr>Hash Maps</vt:lpstr>
      <vt:lpstr>Hash Maps</vt:lpstr>
      <vt:lpstr>Hash Table Big O</vt:lpstr>
    </vt:vector>
  </TitlesOfParts>
  <Company>Northrop Grumman</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dc:title>
  <dc:creator>Beshoi Genidy</dc:creator>
  <cp:lastModifiedBy>Microsoft Office User</cp:lastModifiedBy>
  <cp:revision>41</cp:revision>
  <dcterms:created xsi:type="dcterms:W3CDTF">2015-11-04T19:22:43Z</dcterms:created>
  <dcterms:modified xsi:type="dcterms:W3CDTF">2018-04-03T03:36:58Z</dcterms:modified>
</cp:coreProperties>
</file>