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4c096003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4c096003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4c0960030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4c0960030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c0960030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c0960030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15133" r="13514" t="0"/>
          <a:stretch/>
        </p:blipFill>
        <p:spPr>
          <a:xfrm>
            <a:off x="3713875" y="219950"/>
            <a:ext cx="5430125" cy="47035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0" y="3324675"/>
            <a:ext cx="4058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Did NYC’s Congestion Pricing Policy Reduce Traffic Accidents and Injuries?</a:t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56" name="Google Shape;56;p13" title="Screenshot 2025-04-16 at 10.52.07 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600" y="1263175"/>
            <a:ext cx="3207541" cy="110866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235450" y="2425488"/>
            <a:ext cx="1187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Credit: Patch News 2024</a:t>
            </a:r>
            <a:endParaRPr sz="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158186" cy="2571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825" y="2571750"/>
            <a:ext cx="4158174" cy="2571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571742"/>
            <a:ext cx="4158174" cy="2571758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413825" y="577875"/>
            <a:ext cx="3706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Method</a:t>
            </a:r>
            <a:r>
              <a:rPr lang="en" sz="1600">
                <a:solidFill>
                  <a:schemeClr val="dk2"/>
                </a:solidFill>
              </a:rPr>
              <a:t>: Difference in Differences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Treatment:</a:t>
            </a:r>
            <a:r>
              <a:rPr lang="en" sz="1600">
                <a:solidFill>
                  <a:schemeClr val="dk2"/>
                </a:solidFill>
              </a:rPr>
              <a:t> NYC Congestion Zone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2"/>
                </a:solidFill>
              </a:rPr>
              <a:t>Policy Date</a:t>
            </a:r>
            <a:r>
              <a:rPr lang="en" sz="1600">
                <a:solidFill>
                  <a:schemeClr val="dk2"/>
                </a:solidFill>
              </a:rPr>
              <a:t>: 01/05/2025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Control: </a:t>
            </a:r>
            <a:r>
              <a:rPr lang="en" sz="1600">
                <a:solidFill>
                  <a:schemeClr val="dk2"/>
                </a:solidFill>
              </a:rPr>
              <a:t>Boston, Chicago, San Diego, Seattle, DC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8259300" y="4868925"/>
            <a:ext cx="884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Credit: US DOT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0" y="1648200"/>
            <a:ext cx="46203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At this rate the zone will see: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1140</a:t>
            </a:r>
            <a:r>
              <a:rPr lang="en" sz="1800">
                <a:solidFill>
                  <a:schemeClr val="dk2"/>
                </a:solidFill>
              </a:rPr>
              <a:t> fewer crashes (21%, underestimate)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675 fewer casualties (21%)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$152 million averted damages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(Weekdays, annualized)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67100"/>
            <a:ext cx="4218901" cy="2609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