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2" r:id="rId6"/>
    <p:sldId id="263" r:id="rId7"/>
    <p:sldId id="265" r:id="rId8"/>
    <p:sldId id="264"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varScale="1">
        <p:scale>
          <a:sx n="144" d="100"/>
          <a:sy n="144" d="100"/>
        </p:scale>
        <p:origin x="144"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4D20-9FAF-4DA1-BD9E-9BFD9265E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F2586-7821-4F49-B3CD-07A063B58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5EDF1-8E93-4A9A-B755-58AFD99FF6CA}"/>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5" name="Footer Placeholder 4">
            <a:extLst>
              <a:ext uri="{FF2B5EF4-FFF2-40B4-BE49-F238E27FC236}">
                <a16:creationId xmlns:a16="http://schemas.microsoft.com/office/drawing/2014/main" id="{5EFF27F1-D6A7-4426-A778-B52FC0249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8D5F6-962B-41DA-923E-E8CA57D675A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13731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DE5F-4361-4948-9450-9657FE14D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660D7-5E19-4ACF-B42A-B568BDC5B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36036-B0F0-4CE5-A700-8F0416BD0015}"/>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5" name="Footer Placeholder 4">
            <a:extLst>
              <a:ext uri="{FF2B5EF4-FFF2-40B4-BE49-F238E27FC236}">
                <a16:creationId xmlns:a16="http://schemas.microsoft.com/office/drawing/2014/main" id="{D18B3496-0EAB-494F-BCB8-804559388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A98A3-894A-4865-8628-98FB9873CB1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17287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F68F0-464C-4200-A2AA-A94FE404E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2025E-9203-48C6-B533-F8903DC14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F6502-D54C-47CA-A600-C1FAB36A011D}"/>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5" name="Footer Placeholder 4">
            <a:extLst>
              <a:ext uri="{FF2B5EF4-FFF2-40B4-BE49-F238E27FC236}">
                <a16:creationId xmlns:a16="http://schemas.microsoft.com/office/drawing/2014/main" id="{07412A59-63B0-4560-B438-6DD921D16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6B6BF-2982-4313-BC4F-064908CE631D}"/>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14612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7F70-2C7C-4BE3-8C53-486598D9C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C7331-2105-48FD-A887-D40D7C7FF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C42F-6D2D-4862-9707-0004AC25E840}"/>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5" name="Footer Placeholder 4">
            <a:extLst>
              <a:ext uri="{FF2B5EF4-FFF2-40B4-BE49-F238E27FC236}">
                <a16:creationId xmlns:a16="http://schemas.microsoft.com/office/drawing/2014/main" id="{29499C34-9546-4ED6-9A12-0C3BA4A25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4E0D3-85A8-4CF0-8145-E90CADB314AC}"/>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3465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6536-A3CA-4142-914D-660BD3B8B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8528B-3863-4321-A646-EC896D600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A00EA-5D0E-4129-86DE-5C61C466E98F}"/>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5" name="Footer Placeholder 4">
            <a:extLst>
              <a:ext uri="{FF2B5EF4-FFF2-40B4-BE49-F238E27FC236}">
                <a16:creationId xmlns:a16="http://schemas.microsoft.com/office/drawing/2014/main" id="{B99D872F-7FAB-49DF-9B1F-22F924C22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FF7F7-4601-4EED-AEC7-1BD7CC13FDD9}"/>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42044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F-92DE-427C-9C7D-FF87F78C4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69895-7587-4E97-BAFF-75E5BE774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E1389-3F74-4A35-AAB6-0345B2CA0E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5D2F4-9A1B-4B4B-A9DC-FBB254822192}"/>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6" name="Footer Placeholder 5">
            <a:extLst>
              <a:ext uri="{FF2B5EF4-FFF2-40B4-BE49-F238E27FC236}">
                <a16:creationId xmlns:a16="http://schemas.microsoft.com/office/drawing/2014/main" id="{5AC79FBA-F95C-4B3A-A5F2-294DB5F44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1DBD7-4ED0-4812-9123-ECD07FFD1CBE}"/>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23988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FE52-88A3-4BCB-BDEA-C930FCB4C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1F8428-CFBE-4B8A-879E-DF25CDE04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6760B-9C53-4363-8652-7F177B10C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664F0-5840-4A39-9700-AB392FF31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DDE8C-23DA-427E-8307-120DBD9F7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BA288-626E-497B-B7D7-0D6B4A768715}"/>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8" name="Footer Placeholder 7">
            <a:extLst>
              <a:ext uri="{FF2B5EF4-FFF2-40B4-BE49-F238E27FC236}">
                <a16:creationId xmlns:a16="http://schemas.microsoft.com/office/drawing/2014/main" id="{94B1399B-0B91-40C6-B61B-0A2DFB0D42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43FDB5-0B4D-4D4A-913F-58F1DDB7B0CC}"/>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17737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2C81-2816-49CD-8AAB-D9E91C3E0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FCECA8-DDB1-47CF-9343-5DE59A55D080}"/>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4" name="Footer Placeholder 3">
            <a:extLst>
              <a:ext uri="{FF2B5EF4-FFF2-40B4-BE49-F238E27FC236}">
                <a16:creationId xmlns:a16="http://schemas.microsoft.com/office/drawing/2014/main" id="{99A7B50B-3BDA-4E18-A381-F46F61614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C903D-EC3E-4B4A-AE6C-C250B6149687}"/>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384775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EB865-35B5-4E82-82D0-34B030C69C86}"/>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3" name="Footer Placeholder 2">
            <a:extLst>
              <a:ext uri="{FF2B5EF4-FFF2-40B4-BE49-F238E27FC236}">
                <a16:creationId xmlns:a16="http://schemas.microsoft.com/office/drawing/2014/main" id="{026DBF25-8192-4205-8869-811DEE8EA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850D2C-1715-4871-9B9A-D52FCBC1AC98}"/>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06092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9C71-CEC2-40F0-A156-C2F580850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2B70A8-23F4-465B-875B-C3E2D43D1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4459B-157B-4426-AD2E-0446FFA8E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D5543-8164-4E5F-B29F-477548FFAF75}"/>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6" name="Footer Placeholder 5">
            <a:extLst>
              <a:ext uri="{FF2B5EF4-FFF2-40B4-BE49-F238E27FC236}">
                <a16:creationId xmlns:a16="http://schemas.microsoft.com/office/drawing/2014/main" id="{78AFD308-44C3-4284-BDBE-B504F8CE0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8D4EA-2246-4907-8649-32D1A3972D5B}"/>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03102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31A4-D512-45D6-9BCA-19B4644E6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DE65F-8A23-4D43-A407-9BFDCE133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0BD12-DAC8-42B0-9AFF-2265E1D0B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DE603-A217-4639-A528-308C3E2B9DB1}"/>
              </a:ext>
            </a:extLst>
          </p:cNvPr>
          <p:cNvSpPr>
            <a:spLocks noGrp="1"/>
          </p:cNvSpPr>
          <p:nvPr>
            <p:ph type="dt" sz="half" idx="10"/>
          </p:nvPr>
        </p:nvSpPr>
        <p:spPr/>
        <p:txBody>
          <a:bodyPr/>
          <a:lstStyle/>
          <a:p>
            <a:fld id="{7D73451E-3555-4E54-A796-44CD2CEB71E5}" type="datetimeFigureOut">
              <a:rPr lang="en-US" smtClean="0"/>
              <a:t>1/18/2021</a:t>
            </a:fld>
            <a:endParaRPr lang="en-US"/>
          </a:p>
        </p:txBody>
      </p:sp>
      <p:sp>
        <p:nvSpPr>
          <p:cNvPr id="6" name="Footer Placeholder 5">
            <a:extLst>
              <a:ext uri="{FF2B5EF4-FFF2-40B4-BE49-F238E27FC236}">
                <a16:creationId xmlns:a16="http://schemas.microsoft.com/office/drawing/2014/main" id="{8FE0BC9A-860E-403E-BD3D-EA5234FA5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DC17F-AD1A-4165-8434-4BD752816809}"/>
              </a:ext>
            </a:extLst>
          </p:cNvPr>
          <p:cNvSpPr>
            <a:spLocks noGrp="1"/>
          </p:cNvSpPr>
          <p:nvPr>
            <p:ph type="sldNum" sz="quarter" idx="12"/>
          </p:nvPr>
        </p:nvSpPr>
        <p:spPr/>
        <p:txBody>
          <a:bodyPr/>
          <a:lstStyle/>
          <a:p>
            <a:fld id="{308F0B43-FED7-49AA-9048-B19CB19F4D78}" type="slidenum">
              <a:rPr lang="en-US" smtClean="0"/>
              <a:t>‹#›</a:t>
            </a:fld>
            <a:endParaRPr lang="en-US"/>
          </a:p>
        </p:txBody>
      </p:sp>
    </p:spTree>
    <p:extLst>
      <p:ext uri="{BB962C8B-B14F-4D97-AF65-F5344CB8AC3E}">
        <p14:creationId xmlns:p14="http://schemas.microsoft.com/office/powerpoint/2010/main" val="18480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3095-DCA0-4558-AA67-3B0F3606E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FCC00-C49E-46D7-8A9A-6626AC078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1C5FE-4C25-42D7-8C0A-723FCA93A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3451E-3555-4E54-A796-44CD2CEB71E5}" type="datetimeFigureOut">
              <a:rPr lang="en-US" smtClean="0"/>
              <a:t>1/18/2021</a:t>
            </a:fld>
            <a:endParaRPr lang="en-US"/>
          </a:p>
        </p:txBody>
      </p:sp>
      <p:sp>
        <p:nvSpPr>
          <p:cNvPr id="5" name="Footer Placeholder 4">
            <a:extLst>
              <a:ext uri="{FF2B5EF4-FFF2-40B4-BE49-F238E27FC236}">
                <a16:creationId xmlns:a16="http://schemas.microsoft.com/office/drawing/2014/main" id="{22179E54-3A29-4FEB-A839-0AEAC6C38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2AC71-BFFB-4061-807E-8A64CD2FA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F0B43-FED7-49AA-9048-B19CB19F4D78}" type="slidenum">
              <a:rPr lang="en-US" smtClean="0"/>
              <a:t>‹#›</a:t>
            </a:fld>
            <a:endParaRPr lang="en-US"/>
          </a:p>
        </p:txBody>
      </p:sp>
    </p:spTree>
    <p:extLst>
      <p:ext uri="{BB962C8B-B14F-4D97-AF65-F5344CB8AC3E}">
        <p14:creationId xmlns:p14="http://schemas.microsoft.com/office/powerpoint/2010/main" val="206740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dirty="0"/>
              <a:t>The Challenge</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895597" y="1951367"/>
            <a:ext cx="10400805" cy="2074367"/>
          </a:xfrm>
        </p:spPr>
        <p:txBody>
          <a:bodyPr>
            <a:normAutofit fontScale="62500" lnSpcReduction="20000"/>
          </a:bodyPr>
          <a:lstStyle/>
          <a:p>
            <a:r>
              <a:rPr lang="en-US" dirty="0"/>
              <a:t>Use a steady state flow model, build in Excel, to show the following: </a:t>
            </a:r>
          </a:p>
          <a:p>
            <a:r>
              <a:rPr lang="en-US" dirty="0"/>
              <a:t>Based on the flux with depth, show that the model is steady state. Repeat this for a homogeneous and for a heterogeneous column.</a:t>
            </a:r>
          </a:p>
          <a:p>
            <a:r>
              <a:rPr lang="en-US" dirty="0"/>
              <a:t>Show that the steady state flux agrees with the direct calculation based on the harmonic mean average K. Write the equation defining the direct calculation of the flux.</a:t>
            </a:r>
          </a:p>
          <a:p>
            <a:r>
              <a:rPr lang="en-US" dirty="0"/>
              <a:t>Show the steady state head profile for a column with approximately equal-thickness layers that have different K values.</a:t>
            </a:r>
            <a:br>
              <a:rPr lang="en-US" dirty="0"/>
            </a:br>
            <a:r>
              <a:rPr lang="en-US" dirty="0"/>
              <a:t>Use the head profile to explain WHY the equivalent hydraulic conductivity, Keq, is closer to the lower of the two K values.</a:t>
            </a:r>
          </a:p>
        </p:txBody>
      </p:sp>
    </p:spTree>
    <p:extLst>
      <p:ext uri="{BB962C8B-B14F-4D97-AF65-F5344CB8AC3E}">
        <p14:creationId xmlns:p14="http://schemas.microsoft.com/office/powerpoint/2010/main" val="26863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dirty="0"/>
              <a:t>More discussion points</a:t>
            </a:r>
          </a:p>
        </p:txBody>
      </p:sp>
      <p:sp>
        <p:nvSpPr>
          <p:cNvPr id="4" name="Subtitle 2">
            <a:extLst>
              <a:ext uri="{FF2B5EF4-FFF2-40B4-BE49-F238E27FC236}">
                <a16:creationId xmlns:a16="http://schemas.microsoft.com/office/drawing/2014/main" id="{88EF93FA-D019-4926-9335-B33C95308FD8}"/>
              </a:ext>
            </a:extLst>
          </p:cNvPr>
          <p:cNvSpPr txBox="1">
            <a:spLocks/>
          </p:cNvSpPr>
          <p:nvPr/>
        </p:nvSpPr>
        <p:spPr>
          <a:xfrm>
            <a:off x="895596" y="1570383"/>
            <a:ext cx="10400805" cy="5009321"/>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u="sng" dirty="0"/>
              <a:t>Room 1:</a:t>
            </a:r>
            <a:r>
              <a:rPr lang="en-US" dirty="0"/>
              <a:t> What is an iterative solution? Can you explain it to a hydrologist who is not a modeler? Can you describe (or imagine) how Excel finds the solution?</a:t>
            </a:r>
          </a:p>
          <a:p>
            <a:pPr algn="l"/>
            <a:endParaRPr lang="en-US" dirty="0"/>
          </a:p>
          <a:p>
            <a:pPr algn="l"/>
            <a:r>
              <a:rPr lang="en-US" u="sng" dirty="0"/>
              <a:t>Room 2:</a:t>
            </a:r>
            <a:r>
              <a:rPr lang="en-US" dirty="0"/>
              <a:t> Why does flow in series result in an equivalent K that is closer to the lower K value?</a:t>
            </a:r>
          </a:p>
          <a:p>
            <a:pPr algn="l"/>
            <a:endParaRPr lang="en-US" dirty="0"/>
          </a:p>
          <a:p>
            <a:pPr algn="l"/>
            <a:r>
              <a:rPr lang="en-US" u="sng" dirty="0"/>
              <a:t>Room 3:</a:t>
            </a:r>
            <a:r>
              <a:rPr lang="en-US" dirty="0"/>
              <a:t> What are boundary conditions? Answer this both conceptually and mathematically.  What does it mean for how you would describe a real system that the boundary condition for the Excel model was in the middle of a cell?</a:t>
            </a:r>
          </a:p>
          <a:p>
            <a:pPr algn="l"/>
            <a:endParaRPr lang="en-US" dirty="0"/>
          </a:p>
          <a:p>
            <a:pPr algn="l"/>
            <a:r>
              <a:rPr lang="en-US" u="sng" dirty="0"/>
              <a:t>Room 4:</a:t>
            </a:r>
            <a:r>
              <a:rPr lang="en-US" dirty="0"/>
              <a:t> What (dis)advantages of a direct solution compared to an iterative (numerical) solution?</a:t>
            </a:r>
          </a:p>
          <a:p>
            <a:pPr algn="l"/>
            <a:endParaRPr lang="en-US" dirty="0"/>
          </a:p>
          <a:p>
            <a:pPr algn="l"/>
            <a:r>
              <a:rPr lang="en-US" u="sng" dirty="0"/>
              <a:t>Further discussion:</a:t>
            </a:r>
          </a:p>
          <a:p>
            <a:pPr algn="l"/>
            <a:r>
              <a:rPr lang="en-US" dirty="0"/>
              <a:t>Someone record in The Questions: what are steady state conditions and how can they be identified from the Excel model results?</a:t>
            </a:r>
          </a:p>
          <a:p>
            <a:pPr algn="l"/>
            <a:r>
              <a:rPr lang="en-US" dirty="0"/>
              <a:t>Can you imagine how the model inputs could be stored in separate files rather than other spreadsheet cells? Describe the flow of information from a file that describes the other files that contain model-specific information about the system.</a:t>
            </a:r>
          </a:p>
          <a:p>
            <a:pPr algn="l"/>
            <a:r>
              <a:rPr lang="en-US" dirty="0"/>
              <a:t>What are model parameters? How do they (and don't they) represent the actual subsurface?</a:t>
            </a:r>
          </a:p>
          <a:p>
            <a:pPr algn="l"/>
            <a:endParaRPr lang="en-US" dirty="0"/>
          </a:p>
        </p:txBody>
      </p:sp>
    </p:spTree>
    <p:extLst>
      <p:ext uri="{BB962C8B-B14F-4D97-AF65-F5344CB8AC3E}">
        <p14:creationId xmlns:p14="http://schemas.microsoft.com/office/powerpoint/2010/main" val="409860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dirty="0"/>
              <a:t>Directions</a:t>
            </a:r>
          </a:p>
        </p:txBody>
      </p:sp>
      <p:sp>
        <p:nvSpPr>
          <p:cNvPr id="4" name="Subtitle 2">
            <a:extLst>
              <a:ext uri="{FF2B5EF4-FFF2-40B4-BE49-F238E27FC236}">
                <a16:creationId xmlns:a16="http://schemas.microsoft.com/office/drawing/2014/main" id="{88EF93FA-D019-4926-9335-B33C95308FD8}"/>
              </a:ext>
            </a:extLst>
          </p:cNvPr>
          <p:cNvSpPr txBox="1">
            <a:spLocks/>
          </p:cNvSpPr>
          <p:nvPr/>
        </p:nvSpPr>
        <p:spPr>
          <a:xfrm>
            <a:off x="895596" y="1570383"/>
            <a:ext cx="10400805" cy="50093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Please assign yourself to a breakout room by topic.  But, limit each room to two people.  </a:t>
            </a:r>
          </a:p>
          <a:p>
            <a:pPr algn="l"/>
            <a:endParaRPr lang="en-US" dirty="0"/>
          </a:p>
          <a:p>
            <a:pPr algn="l"/>
            <a:r>
              <a:rPr lang="en-US" dirty="0"/>
              <a:t>You have ten minutes to discuss your assigned topic.  Write your ideas in the shared Questions document.  For example, under boundary conditions:</a:t>
            </a:r>
          </a:p>
          <a:p>
            <a:pPr algn="l"/>
            <a:endParaRPr lang="en-US" dirty="0"/>
          </a:p>
          <a:p>
            <a:pPr lvl="3" algn="l"/>
            <a:r>
              <a:rPr lang="en-US" sz="1200" dirty="0"/>
              <a:t>Luis and David: </a:t>
            </a:r>
          </a:p>
          <a:p>
            <a:pPr marL="1714500" lvl="3" indent="-342900" algn="l">
              <a:buFont typeface="Arial" panose="020B0604020202020204" pitchFamily="34" charset="0"/>
              <a:buChar char="•"/>
            </a:pPr>
            <a:r>
              <a:rPr lang="en-US" sz="1200" dirty="0"/>
              <a:t>Conceptually, boundary conditions are …</a:t>
            </a:r>
          </a:p>
          <a:p>
            <a:pPr marL="1714500" lvl="3" indent="-342900" algn="l">
              <a:buFont typeface="Arial" panose="020B0604020202020204" pitchFamily="34" charset="0"/>
              <a:buChar char="•"/>
            </a:pPr>
            <a:r>
              <a:rPr lang="en-US" sz="1200" dirty="0"/>
              <a:t>The impact of nodal boundary conditions could be …</a:t>
            </a:r>
          </a:p>
          <a:p>
            <a:pPr marL="342900" indent="-342900" algn="l">
              <a:buFont typeface="Arial" panose="020B0604020202020204" pitchFamily="34" charset="0"/>
              <a:buChar char="•"/>
            </a:pPr>
            <a:endParaRPr lang="en-US" dirty="0"/>
          </a:p>
          <a:p>
            <a:pPr algn="l"/>
            <a:r>
              <a:rPr lang="en-US" dirty="0"/>
              <a:t>Also think of other questions that you have for the lead group.</a:t>
            </a:r>
          </a:p>
          <a:p>
            <a:pPr algn="l"/>
            <a:endParaRPr lang="en-US" dirty="0"/>
          </a:p>
          <a:p>
            <a:pPr algn="l"/>
            <a:r>
              <a:rPr lang="en-US" dirty="0"/>
              <a:t>We will regroup and discuss your ideas and questions! </a:t>
            </a:r>
          </a:p>
          <a:p>
            <a:pPr algn="l"/>
            <a:endParaRPr lang="en-US" dirty="0"/>
          </a:p>
        </p:txBody>
      </p:sp>
    </p:spTree>
    <p:extLst>
      <p:ext uri="{BB962C8B-B14F-4D97-AF65-F5344CB8AC3E}">
        <p14:creationId xmlns:p14="http://schemas.microsoft.com/office/powerpoint/2010/main" val="119240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dirty="0"/>
              <a:t>The Challenge</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895597" y="1951367"/>
            <a:ext cx="10400805" cy="2074367"/>
          </a:xfrm>
        </p:spPr>
        <p:txBody>
          <a:bodyPr>
            <a:normAutofit fontScale="62500" lnSpcReduction="20000"/>
          </a:bodyPr>
          <a:lstStyle/>
          <a:p>
            <a:r>
              <a:rPr lang="en-US" dirty="0"/>
              <a:t>Use a steady state flow model, build in Excel, to show the following: </a:t>
            </a:r>
          </a:p>
          <a:p>
            <a:r>
              <a:rPr lang="en-US" dirty="0"/>
              <a:t>Based on the flux with depth, show that the model is steady state. Repeat this for a homogeneous and for a heterogeneous column.</a:t>
            </a:r>
          </a:p>
          <a:p>
            <a:r>
              <a:rPr lang="en-US" dirty="0"/>
              <a:t>Show that the steady state flux agrees with the direct calculation based on the harmonic mean average K. Write the equation defining the direct calculation of the flux.</a:t>
            </a:r>
          </a:p>
          <a:p>
            <a:r>
              <a:rPr lang="en-US" dirty="0"/>
              <a:t>Show the steady state head profile for a column with approximately equal-thickness layers that have different K values.</a:t>
            </a:r>
            <a:br>
              <a:rPr lang="en-US" dirty="0"/>
            </a:br>
            <a:r>
              <a:rPr lang="en-US" dirty="0"/>
              <a:t>Use the head profile to explain WHY the equivalent hydraulic conductivity, Keq, is closer to the lower of the two K values.</a:t>
            </a:r>
          </a:p>
        </p:txBody>
      </p:sp>
      <p:sp>
        <p:nvSpPr>
          <p:cNvPr id="4" name="Subtitle 2">
            <a:extLst>
              <a:ext uri="{FF2B5EF4-FFF2-40B4-BE49-F238E27FC236}">
                <a16:creationId xmlns:a16="http://schemas.microsoft.com/office/drawing/2014/main" id="{88EF93FA-D019-4926-9335-B33C95308FD8}"/>
              </a:ext>
            </a:extLst>
          </p:cNvPr>
          <p:cNvSpPr txBox="1">
            <a:spLocks/>
          </p:cNvSpPr>
          <p:nvPr/>
        </p:nvSpPr>
        <p:spPr>
          <a:xfrm>
            <a:off x="895596" y="4282889"/>
            <a:ext cx="10400805" cy="2074367"/>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Other suggested points for consideration were:</a:t>
            </a:r>
          </a:p>
          <a:p>
            <a:r>
              <a:rPr lang="en-US" dirty="0"/>
              <a:t>What are boundary conditions? Answer this both conceptually and mathematically.</a:t>
            </a:r>
          </a:p>
          <a:p>
            <a:r>
              <a:rPr lang="en-US" dirty="0"/>
              <a:t>What are model parameters? How do they (and don't they) represent the actual subsurface?</a:t>
            </a:r>
          </a:p>
          <a:p>
            <a:r>
              <a:rPr lang="en-US" dirty="0"/>
              <a:t>What are steady state conditions and how can they be identified from the Excel model results?</a:t>
            </a:r>
          </a:p>
          <a:p>
            <a:r>
              <a:rPr lang="en-US" dirty="0"/>
              <a:t>Can you imagine how the model inputs could be stored in separate files rather than other spreadsheet cells? Describe the flow of information from a file that describes the other files that contain model-specific information about the system.</a:t>
            </a:r>
          </a:p>
          <a:p>
            <a:r>
              <a:rPr lang="en-US" dirty="0"/>
              <a:t>What is an iterative solution? Can you explain it to a hydrologist who is not a modeler? Can you describe (or imagine) how Excel finds the solution?</a:t>
            </a:r>
          </a:p>
          <a:p>
            <a:r>
              <a:rPr lang="en-US" dirty="0"/>
              <a:t>What is a direct solution? What are its (dis)advantages compared to an iterative (numerical) solution?</a:t>
            </a:r>
          </a:p>
        </p:txBody>
      </p:sp>
    </p:spTree>
    <p:extLst>
      <p:ext uri="{BB962C8B-B14F-4D97-AF65-F5344CB8AC3E}">
        <p14:creationId xmlns:p14="http://schemas.microsoft.com/office/powerpoint/2010/main" val="97439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dirty="0"/>
              <a:t>The Key Figures</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278815" y="1951367"/>
            <a:ext cx="5120180" cy="471199"/>
          </a:xfrm>
        </p:spPr>
        <p:txBody>
          <a:bodyPr>
            <a:normAutofit fontScale="85000" lnSpcReduction="10000"/>
          </a:bodyPr>
          <a:lstStyle/>
          <a:p>
            <a:r>
              <a:rPr lang="en-US" dirty="0"/>
              <a:t>For a homogeneous medium, the model shows:</a:t>
            </a:r>
          </a:p>
        </p:txBody>
      </p:sp>
      <p:pic>
        <p:nvPicPr>
          <p:cNvPr id="7" name="Picture 6" descr="Graphical user interface, table&#10;&#10;Description automatically generated">
            <a:extLst>
              <a:ext uri="{FF2B5EF4-FFF2-40B4-BE49-F238E27FC236}">
                <a16:creationId xmlns:a16="http://schemas.microsoft.com/office/drawing/2014/main" id="{D7C9AF41-8D47-4D97-A806-C09F77E5F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14" y="2539170"/>
            <a:ext cx="5184851" cy="3370812"/>
          </a:xfrm>
          <a:prstGeom prst="rect">
            <a:avLst/>
          </a:prstGeom>
        </p:spPr>
      </p:pic>
      <p:sp>
        <p:nvSpPr>
          <p:cNvPr id="8" name="Subtitle 2">
            <a:extLst>
              <a:ext uri="{FF2B5EF4-FFF2-40B4-BE49-F238E27FC236}">
                <a16:creationId xmlns:a16="http://schemas.microsoft.com/office/drawing/2014/main" id="{5A4AC36B-AC7E-4008-860A-89B2CDD8A1E6}"/>
              </a:ext>
            </a:extLst>
          </p:cNvPr>
          <p:cNvSpPr txBox="1">
            <a:spLocks/>
          </p:cNvSpPr>
          <p:nvPr/>
        </p:nvSpPr>
        <p:spPr>
          <a:xfrm>
            <a:off x="6196684" y="3193400"/>
            <a:ext cx="5716501" cy="471199"/>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We modeled a homogeneous column by defining the same soil type in every cell.  </a:t>
            </a:r>
          </a:p>
        </p:txBody>
      </p:sp>
    </p:spTree>
    <p:extLst>
      <p:ext uri="{BB962C8B-B14F-4D97-AF65-F5344CB8AC3E}">
        <p14:creationId xmlns:p14="http://schemas.microsoft.com/office/powerpoint/2010/main" val="182754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lstStyle/>
          <a:p>
            <a:r>
              <a:rPr lang="en-US" dirty="0"/>
              <a:t>The Key Figures</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278815" y="1951367"/>
            <a:ext cx="5193228" cy="471199"/>
          </a:xfrm>
        </p:spPr>
        <p:txBody>
          <a:bodyPr>
            <a:normAutofit fontScale="85000" lnSpcReduction="10000"/>
          </a:bodyPr>
          <a:lstStyle/>
          <a:p>
            <a:r>
              <a:rPr lang="en-US" dirty="0"/>
              <a:t>For a heterogeneous medium, the model shows:</a:t>
            </a:r>
          </a:p>
        </p:txBody>
      </p:sp>
      <p:pic>
        <p:nvPicPr>
          <p:cNvPr id="5" name="Picture 4" descr="Graphical user interface, application, table, Excel&#10;&#10;Description automatically generated">
            <a:extLst>
              <a:ext uri="{FF2B5EF4-FFF2-40B4-BE49-F238E27FC236}">
                <a16:creationId xmlns:a16="http://schemas.microsoft.com/office/drawing/2014/main" id="{7089C328-E822-49A9-BB3C-083C5BD4F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14" y="2539170"/>
            <a:ext cx="5193229" cy="3370812"/>
          </a:xfrm>
          <a:prstGeom prst="rect">
            <a:avLst/>
          </a:prstGeom>
        </p:spPr>
      </p:pic>
      <p:sp>
        <p:nvSpPr>
          <p:cNvPr id="7" name="Subtitle 2">
            <a:extLst>
              <a:ext uri="{FF2B5EF4-FFF2-40B4-BE49-F238E27FC236}">
                <a16:creationId xmlns:a16="http://schemas.microsoft.com/office/drawing/2014/main" id="{F9197D12-17C1-4905-9F1F-DA98040DE552}"/>
              </a:ext>
            </a:extLst>
          </p:cNvPr>
          <p:cNvSpPr txBox="1">
            <a:spLocks/>
          </p:cNvSpPr>
          <p:nvPr/>
        </p:nvSpPr>
        <p:spPr>
          <a:xfrm>
            <a:off x="6196685" y="2989082"/>
            <a:ext cx="5716501" cy="879836"/>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We modeled a heterogeneous column by defining a higher conductivity soil type in the bottom six cells and a lower K soil type in the upper seven.  </a:t>
            </a:r>
          </a:p>
        </p:txBody>
      </p:sp>
    </p:spTree>
    <p:extLst>
      <p:ext uri="{BB962C8B-B14F-4D97-AF65-F5344CB8AC3E}">
        <p14:creationId xmlns:p14="http://schemas.microsoft.com/office/powerpoint/2010/main" val="187671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noAutofit/>
          </a:bodyPr>
          <a:lstStyle/>
          <a:p>
            <a:r>
              <a:rPr lang="en-US" sz="2400" dirty="0"/>
              <a:t>Based on the flux with depth, show that the model is steady state. Repeat this for a homogeneous and for a heterogeneous column.</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5303520" y="1951367"/>
            <a:ext cx="6301740" cy="4251313"/>
          </a:xfrm>
        </p:spPr>
        <p:txBody>
          <a:bodyPr>
            <a:normAutofit/>
          </a:bodyPr>
          <a:lstStyle/>
          <a:p>
            <a:r>
              <a:rPr lang="en-US" dirty="0"/>
              <a:t>Steady state means that the head is constant at every location through time.  This model doesn’t show results through time, so this form of the definition is not useful for proving that the system has reached steady state.</a:t>
            </a:r>
          </a:p>
          <a:p>
            <a:endParaRPr lang="en-US" dirty="0"/>
          </a:p>
        </p:txBody>
      </p:sp>
      <p:pic>
        <p:nvPicPr>
          <p:cNvPr id="4" name="Picture 3" descr="Graphical user interface, table&#10;&#10;Description automatically generated">
            <a:extLst>
              <a:ext uri="{FF2B5EF4-FFF2-40B4-BE49-F238E27FC236}">
                <a16:creationId xmlns:a16="http://schemas.microsoft.com/office/drawing/2014/main" id="{B3544B8A-E48C-4C19-986C-759E85C85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98" y="1746690"/>
            <a:ext cx="3217421" cy="2091732"/>
          </a:xfrm>
          <a:prstGeom prst="rect">
            <a:avLst/>
          </a:prstGeom>
        </p:spPr>
      </p:pic>
      <p:pic>
        <p:nvPicPr>
          <p:cNvPr id="5" name="Picture 4" descr="Graphical user interface, application, table, Excel&#10;&#10;Description automatically generated">
            <a:extLst>
              <a:ext uri="{FF2B5EF4-FFF2-40B4-BE49-F238E27FC236}">
                <a16:creationId xmlns:a16="http://schemas.microsoft.com/office/drawing/2014/main" id="{7CD65E14-96E2-4D7A-A712-D5EAB8D9B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98" y="4199194"/>
            <a:ext cx="3222619" cy="2091732"/>
          </a:xfrm>
          <a:prstGeom prst="rect">
            <a:avLst/>
          </a:prstGeom>
        </p:spPr>
      </p:pic>
    </p:spTree>
    <p:extLst>
      <p:ext uri="{BB962C8B-B14F-4D97-AF65-F5344CB8AC3E}">
        <p14:creationId xmlns:p14="http://schemas.microsoft.com/office/powerpoint/2010/main" val="243845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noAutofit/>
          </a:bodyPr>
          <a:lstStyle/>
          <a:p>
            <a:r>
              <a:rPr lang="en-US" sz="2400" dirty="0"/>
              <a:t>Based on the flux with depth, show that the model is steady state. Repeat this for a homogeneous and for a heterogeneous column.</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5303520" y="1951367"/>
            <a:ext cx="6301740" cy="4251313"/>
          </a:xfrm>
        </p:spPr>
        <p:txBody>
          <a:bodyPr>
            <a:normAutofit/>
          </a:bodyPr>
          <a:lstStyle/>
          <a:p>
            <a:r>
              <a:rPr lang="en-US" dirty="0"/>
              <a:t>Steady state means that the head is constant at every location through time.  This model doesn’t show results through time, so this form of the definition is not useful for proving that the system has reached steady state.</a:t>
            </a:r>
          </a:p>
          <a:p>
            <a:endParaRPr lang="en-US" dirty="0"/>
          </a:p>
          <a:p>
            <a:r>
              <a:rPr lang="en-US" dirty="0"/>
              <a:t>Steady state also means that there is no change in storage anywhere.  This can be shown if the flow into and out of any cell is constant.  For the constant cross section column, this is shown by the constant flux with depth.</a:t>
            </a:r>
          </a:p>
        </p:txBody>
      </p:sp>
      <p:pic>
        <p:nvPicPr>
          <p:cNvPr id="4" name="Picture 3" descr="Graphical user interface, table&#10;&#10;Description automatically generated">
            <a:extLst>
              <a:ext uri="{FF2B5EF4-FFF2-40B4-BE49-F238E27FC236}">
                <a16:creationId xmlns:a16="http://schemas.microsoft.com/office/drawing/2014/main" id="{B3544B8A-E48C-4C19-986C-759E85C85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98" y="1746690"/>
            <a:ext cx="3217421" cy="2091732"/>
          </a:xfrm>
          <a:prstGeom prst="rect">
            <a:avLst/>
          </a:prstGeom>
        </p:spPr>
      </p:pic>
      <p:pic>
        <p:nvPicPr>
          <p:cNvPr id="5" name="Picture 4" descr="Graphical user interface, application, table, Excel&#10;&#10;Description automatically generated">
            <a:extLst>
              <a:ext uri="{FF2B5EF4-FFF2-40B4-BE49-F238E27FC236}">
                <a16:creationId xmlns:a16="http://schemas.microsoft.com/office/drawing/2014/main" id="{7CD65E14-96E2-4D7A-A712-D5EAB8D9B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98" y="4199194"/>
            <a:ext cx="3222619" cy="2091732"/>
          </a:xfrm>
          <a:prstGeom prst="rect">
            <a:avLst/>
          </a:prstGeom>
        </p:spPr>
      </p:pic>
    </p:spTree>
    <p:extLst>
      <p:ext uri="{BB962C8B-B14F-4D97-AF65-F5344CB8AC3E}">
        <p14:creationId xmlns:p14="http://schemas.microsoft.com/office/powerpoint/2010/main" val="298144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noAutofit/>
          </a:bodyPr>
          <a:lstStyle/>
          <a:p>
            <a:r>
              <a:rPr lang="en-US" sz="2400" dirty="0"/>
              <a:t>Based on the flux with depth, show that the model is steady state. Repeat this for a homogeneous and for a heterogeneous column.</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5303520" y="1951367"/>
            <a:ext cx="6301740" cy="4251313"/>
          </a:xfrm>
        </p:spPr>
        <p:txBody>
          <a:bodyPr>
            <a:normAutofit/>
          </a:bodyPr>
          <a:lstStyle/>
          <a:p>
            <a:r>
              <a:rPr lang="en-US" dirty="0"/>
              <a:t>Note that – the figure shown here is not at steady state.  The calculated flux varies slightly from cell to cell.  </a:t>
            </a:r>
          </a:p>
          <a:p>
            <a:endParaRPr lang="en-US" dirty="0"/>
          </a:p>
          <a:p>
            <a:r>
              <a:rPr lang="en-US" dirty="0"/>
              <a:t>We would like group 1 to address this in the breakout.  How can you get Excel to reach steady state?  Discuss how you think Excel finds the steady state solution.</a:t>
            </a:r>
          </a:p>
        </p:txBody>
      </p:sp>
      <p:pic>
        <p:nvPicPr>
          <p:cNvPr id="4" name="Picture 3" descr="Graphical user interface, table&#10;&#10;Description automatically generated">
            <a:extLst>
              <a:ext uri="{FF2B5EF4-FFF2-40B4-BE49-F238E27FC236}">
                <a16:creationId xmlns:a16="http://schemas.microsoft.com/office/drawing/2014/main" id="{B3544B8A-E48C-4C19-986C-759E85C85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98" y="1746690"/>
            <a:ext cx="3217421" cy="2091732"/>
          </a:xfrm>
          <a:prstGeom prst="rect">
            <a:avLst/>
          </a:prstGeom>
        </p:spPr>
      </p:pic>
      <p:pic>
        <p:nvPicPr>
          <p:cNvPr id="5" name="Picture 4" descr="Graphical user interface, application, table, Excel&#10;&#10;Description automatically generated">
            <a:extLst>
              <a:ext uri="{FF2B5EF4-FFF2-40B4-BE49-F238E27FC236}">
                <a16:creationId xmlns:a16="http://schemas.microsoft.com/office/drawing/2014/main" id="{7CD65E14-96E2-4D7A-A712-D5EAB8D9B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98" y="4199194"/>
            <a:ext cx="3222619" cy="2091732"/>
          </a:xfrm>
          <a:prstGeom prst="rect">
            <a:avLst/>
          </a:prstGeom>
        </p:spPr>
      </p:pic>
    </p:spTree>
    <p:extLst>
      <p:ext uri="{BB962C8B-B14F-4D97-AF65-F5344CB8AC3E}">
        <p14:creationId xmlns:p14="http://schemas.microsoft.com/office/powerpoint/2010/main" val="206034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1524000" y="401638"/>
            <a:ext cx="9144000" cy="935037"/>
          </a:xfrm>
        </p:spPr>
        <p:txBody>
          <a:bodyPr>
            <a:noAutofit/>
          </a:bodyPr>
          <a:lstStyle/>
          <a:p>
            <a:r>
              <a:rPr lang="en-US" sz="2400" dirty="0"/>
              <a:t>Show that the steady state flux agrees with the direct calculation based on the harmonic mean average K. Write the equation defining the direct calculation of the flux.</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5303520" y="1951367"/>
            <a:ext cx="6301740" cy="4734355"/>
          </a:xfrm>
        </p:spPr>
        <p:txBody>
          <a:bodyPr>
            <a:normAutofit/>
          </a:bodyPr>
          <a:lstStyle/>
          <a:p>
            <a:r>
              <a:rPr lang="en-US" dirty="0"/>
              <a:t>The equivalent K for flow in series is the harmonic mean K.  The equation is:</a:t>
            </a:r>
          </a:p>
          <a:p>
            <a:endParaRPr lang="en-US" dirty="0"/>
          </a:p>
          <a:p>
            <a:r>
              <a:rPr lang="en-US" dirty="0"/>
              <a:t>Keq = (L1+L2) / (L1/K1 + L2/K2) = 0.000714</a:t>
            </a:r>
          </a:p>
          <a:p>
            <a:endParaRPr lang="en-US" dirty="0"/>
          </a:p>
          <a:p>
            <a:r>
              <a:rPr lang="en-US" dirty="0"/>
              <a:t>One tricky thing to note is that the constant head boundary is defined in the center of the top and bottom cells.  So, L1 is 6.5 and L2 is 5.5.  </a:t>
            </a:r>
          </a:p>
          <a:p>
            <a:endParaRPr lang="en-US" dirty="0"/>
          </a:p>
          <a:p>
            <a:r>
              <a:rPr lang="en-US" dirty="0"/>
              <a:t>Given Keq, the flux can be calculated as:</a:t>
            </a:r>
          </a:p>
          <a:p>
            <a:r>
              <a:rPr lang="en-US" dirty="0"/>
              <a:t>q = -Keq (</a:t>
            </a:r>
            <a:r>
              <a:rPr lang="en-US" dirty="0" err="1"/>
              <a:t>Hbase-Htop</a:t>
            </a:r>
            <a:r>
              <a:rPr lang="en-US" dirty="0"/>
              <a:t>)/(6.5+5.5) = 0.00119</a:t>
            </a:r>
          </a:p>
          <a:p>
            <a:endParaRPr lang="en-US" dirty="0"/>
          </a:p>
        </p:txBody>
      </p:sp>
      <p:pic>
        <p:nvPicPr>
          <p:cNvPr id="4" name="Picture 3" descr="Graphical user interface, table&#10;&#10;Description automatically generated">
            <a:extLst>
              <a:ext uri="{FF2B5EF4-FFF2-40B4-BE49-F238E27FC236}">
                <a16:creationId xmlns:a16="http://schemas.microsoft.com/office/drawing/2014/main" id="{B3544B8A-E48C-4C19-986C-759E85C85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98" y="1746690"/>
            <a:ext cx="3217421" cy="2091732"/>
          </a:xfrm>
          <a:prstGeom prst="rect">
            <a:avLst/>
          </a:prstGeom>
        </p:spPr>
      </p:pic>
      <p:pic>
        <p:nvPicPr>
          <p:cNvPr id="5" name="Picture 4" descr="Graphical user interface, application, table, Excel&#10;&#10;Description automatically generated">
            <a:extLst>
              <a:ext uri="{FF2B5EF4-FFF2-40B4-BE49-F238E27FC236}">
                <a16:creationId xmlns:a16="http://schemas.microsoft.com/office/drawing/2014/main" id="{7CD65E14-96E2-4D7A-A712-D5EAB8D9B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98" y="4199194"/>
            <a:ext cx="3222619" cy="2091732"/>
          </a:xfrm>
          <a:prstGeom prst="rect">
            <a:avLst/>
          </a:prstGeom>
        </p:spPr>
      </p:pic>
    </p:spTree>
    <p:extLst>
      <p:ext uri="{BB962C8B-B14F-4D97-AF65-F5344CB8AC3E}">
        <p14:creationId xmlns:p14="http://schemas.microsoft.com/office/powerpoint/2010/main" val="191317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9B74-61BA-46D2-A602-2ADAA95538CD}"/>
              </a:ext>
            </a:extLst>
          </p:cNvPr>
          <p:cNvSpPr>
            <a:spLocks noGrp="1"/>
          </p:cNvSpPr>
          <p:nvPr>
            <p:ph type="ctrTitle"/>
          </p:nvPr>
        </p:nvSpPr>
        <p:spPr>
          <a:xfrm>
            <a:off x="212035" y="401638"/>
            <a:ext cx="11608904" cy="935037"/>
          </a:xfrm>
        </p:spPr>
        <p:txBody>
          <a:bodyPr>
            <a:noAutofit/>
          </a:bodyPr>
          <a:lstStyle/>
          <a:p>
            <a:r>
              <a:rPr lang="en-US" sz="2400" dirty="0"/>
              <a:t>Show the steady state head profile for a column with approximately equal-thickness layers that have different K values.  Use the head profile to explain WHY the equivalent hydraulic conductivity, Keq, is closer to the lower of the two K values.</a:t>
            </a:r>
          </a:p>
        </p:txBody>
      </p:sp>
      <p:sp>
        <p:nvSpPr>
          <p:cNvPr id="3" name="Subtitle 2">
            <a:extLst>
              <a:ext uri="{FF2B5EF4-FFF2-40B4-BE49-F238E27FC236}">
                <a16:creationId xmlns:a16="http://schemas.microsoft.com/office/drawing/2014/main" id="{6442BBC3-C507-428F-BBDD-4519101B2E85}"/>
              </a:ext>
            </a:extLst>
          </p:cNvPr>
          <p:cNvSpPr>
            <a:spLocks noGrp="1"/>
          </p:cNvSpPr>
          <p:nvPr>
            <p:ph type="subTitle" idx="1"/>
          </p:nvPr>
        </p:nvSpPr>
        <p:spPr>
          <a:xfrm>
            <a:off x="5303520" y="1951367"/>
            <a:ext cx="6301740" cy="4734355"/>
          </a:xfrm>
        </p:spPr>
        <p:txBody>
          <a:bodyPr>
            <a:normAutofit/>
          </a:bodyPr>
          <a:lstStyle/>
          <a:p>
            <a:r>
              <a:rPr lang="en-US" dirty="0"/>
              <a:t>Note that Keq is 0.000714, which is much closer to the lower K (0.0004) than the higher K (0.01).  </a:t>
            </a:r>
          </a:p>
          <a:p>
            <a:endParaRPr lang="en-US" dirty="0"/>
          </a:p>
          <a:p>
            <a:r>
              <a:rPr lang="en-US" dirty="0"/>
              <a:t>This is always the case for flow in series and it falls out naturally from the equation for the harmonic mean.</a:t>
            </a:r>
          </a:p>
          <a:p>
            <a:endParaRPr lang="en-US" dirty="0"/>
          </a:p>
          <a:p>
            <a:r>
              <a:rPr lang="en-US" dirty="0"/>
              <a:t>We don’t know how to explain why this happens.  We would like breakout group 2 to try to explain this.</a:t>
            </a:r>
          </a:p>
          <a:p>
            <a:endParaRPr lang="en-US" dirty="0"/>
          </a:p>
        </p:txBody>
      </p:sp>
      <p:pic>
        <p:nvPicPr>
          <p:cNvPr id="4" name="Picture 3" descr="Graphical user interface, table&#10;&#10;Description automatically generated">
            <a:extLst>
              <a:ext uri="{FF2B5EF4-FFF2-40B4-BE49-F238E27FC236}">
                <a16:creationId xmlns:a16="http://schemas.microsoft.com/office/drawing/2014/main" id="{B3544B8A-E48C-4C19-986C-759E85C85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98" y="1746690"/>
            <a:ext cx="3217421" cy="2091732"/>
          </a:xfrm>
          <a:prstGeom prst="rect">
            <a:avLst/>
          </a:prstGeom>
        </p:spPr>
      </p:pic>
      <p:pic>
        <p:nvPicPr>
          <p:cNvPr id="5" name="Picture 4" descr="Graphical user interface, application, table, Excel&#10;&#10;Description automatically generated">
            <a:extLst>
              <a:ext uri="{FF2B5EF4-FFF2-40B4-BE49-F238E27FC236}">
                <a16:creationId xmlns:a16="http://schemas.microsoft.com/office/drawing/2014/main" id="{7CD65E14-96E2-4D7A-A712-D5EAB8D9B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98" y="4199194"/>
            <a:ext cx="3222619" cy="2091732"/>
          </a:xfrm>
          <a:prstGeom prst="rect">
            <a:avLst/>
          </a:prstGeom>
        </p:spPr>
      </p:pic>
    </p:spTree>
    <p:extLst>
      <p:ext uri="{BB962C8B-B14F-4D97-AF65-F5344CB8AC3E}">
        <p14:creationId xmlns:p14="http://schemas.microsoft.com/office/powerpoint/2010/main" val="3299069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1243</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Challenge</vt:lpstr>
      <vt:lpstr>The Challenge</vt:lpstr>
      <vt:lpstr>The Key Figures</vt:lpstr>
      <vt:lpstr>The Key Figures</vt:lpstr>
      <vt:lpstr>Based on the flux with depth, show that the model is steady state. Repeat this for a homogeneous and for a heterogeneous column.</vt:lpstr>
      <vt:lpstr>Based on the flux with depth, show that the model is steady state. Repeat this for a homogeneous and for a heterogeneous column.</vt:lpstr>
      <vt:lpstr>Based on the flux with depth, show that the model is steady state. Repeat this for a homogeneous and for a heterogeneous column.</vt:lpstr>
      <vt:lpstr>Show that the steady state flux agrees with the direct calculation based on the harmonic mean average K. Write the equation defining the direct calculation of the flux.</vt:lpstr>
      <vt:lpstr>Show the steady state head profile for a column with approximately equal-thickness layers that have different K values.  Use the head profile to explain WHY the equivalent hydraulic conductivity, Keq, is closer to the lower of the two K values.</vt:lpstr>
      <vt:lpstr>More discussion points</vt:lpstr>
      <vt:lpstr>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 Ferre</dc:creator>
  <cp:lastModifiedBy>Ty Ferre</cp:lastModifiedBy>
  <cp:revision>6</cp:revision>
  <dcterms:created xsi:type="dcterms:W3CDTF">2021-01-18T22:10:20Z</dcterms:created>
  <dcterms:modified xsi:type="dcterms:W3CDTF">2021-01-18T22:41:41Z</dcterms:modified>
</cp:coreProperties>
</file>