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65b680d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65b680d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65b680d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b65b680d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b95e0592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b95e0592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b65b680d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b65b680d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65b680da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b65b680d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65b680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b65b680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b65b680d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b65b680d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2cb1d8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2cb1d8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2cb1d8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2cb1d8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2cb1d8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c2cb1d8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c2cb1d89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c2cb1d89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65b680d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b65b680d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65b680d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b65b680d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3" name="Google Shape;8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type="title"/>
          </p:nvPr>
        </p:nvSpPr>
        <p:spPr>
          <a:xfrm>
            <a:off x="685331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85331" y="1775319"/>
            <a:ext cx="7772870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5759053" y="441245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685331" y="4412456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885508" y="4412456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40JV4hS7kUCD2ZD4lrxVNrAZuiiPiMGX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625" y="2745450"/>
            <a:ext cx="46605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Well, Well</a:t>
            </a:r>
            <a:endParaRPr sz="69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3925935"/>
            <a:ext cx="76881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Modeling the Impacts of a Well on Flow and Head</a:t>
            </a:r>
            <a:endParaRPr sz="2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136" y="1030850"/>
            <a:ext cx="2835642" cy="2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29450" y="571775"/>
            <a:ext cx="802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1: Fill in Flow Vectors and delineate capture zone</a:t>
            </a:r>
            <a:endParaRPr/>
          </a:p>
        </p:txBody>
      </p:sp>
      <p:pic>
        <p:nvPicPr>
          <p:cNvPr descr="Gráfico, Gráfico de dispersión&#10;&#10;Descripción generada automáticamente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25" y="1640675"/>
            <a:ext cx="3946850" cy="307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92" name="Google Shape;1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00" y="1298238"/>
            <a:ext cx="4156175" cy="34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53250" y="4604450"/>
            <a:ext cx="3413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325"/>
              <a:t>Example</a:t>
            </a:r>
            <a:endParaRPr sz="1325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5067050" y="4604450"/>
            <a:ext cx="3413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325"/>
              <a:t>Could you delineate it here?</a:t>
            </a:r>
            <a:endParaRPr sz="13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794874" y="0"/>
            <a:ext cx="65901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" sz="2300"/>
              <a:t>ROOM 2: Could you explain the shape of the drawdown?</a:t>
            </a:r>
            <a:endParaRPr sz="2300"/>
          </a:p>
        </p:txBody>
      </p:sp>
      <p:pic>
        <p:nvPicPr>
          <p:cNvPr descr="Gráfico&#10;&#10;Descripción generada automáticamente"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5" y="787125"/>
            <a:ext cx="4980953" cy="4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775" y="83025"/>
            <a:ext cx="1759025" cy="19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996200" y="1092497"/>
            <a:ext cx="2744475" cy="1313275"/>
          </a:xfrm>
          <a:custGeom>
            <a:rect b="b" l="l" r="r" t="t"/>
            <a:pathLst>
              <a:path extrusionOk="0" h="52531" w="109779">
                <a:moveTo>
                  <a:pt x="0" y="52531"/>
                </a:moveTo>
                <a:cubicBezTo>
                  <a:pt x="640" y="49844"/>
                  <a:pt x="1279" y="42296"/>
                  <a:pt x="3838" y="36410"/>
                </a:cubicBezTo>
                <a:cubicBezTo>
                  <a:pt x="6397" y="30525"/>
                  <a:pt x="10875" y="22336"/>
                  <a:pt x="15353" y="17218"/>
                </a:cubicBezTo>
                <a:cubicBezTo>
                  <a:pt x="19831" y="12100"/>
                  <a:pt x="25141" y="8517"/>
                  <a:pt x="30707" y="5702"/>
                </a:cubicBezTo>
                <a:cubicBezTo>
                  <a:pt x="36273" y="2887"/>
                  <a:pt x="42287" y="1032"/>
                  <a:pt x="48748" y="328"/>
                </a:cubicBezTo>
                <a:cubicBezTo>
                  <a:pt x="55209" y="-376"/>
                  <a:pt x="63334" y="73"/>
                  <a:pt x="69475" y="1480"/>
                </a:cubicBezTo>
                <a:cubicBezTo>
                  <a:pt x="75617" y="2888"/>
                  <a:pt x="79967" y="3911"/>
                  <a:pt x="85597" y="8773"/>
                </a:cubicBezTo>
                <a:cubicBezTo>
                  <a:pt x="91227" y="13635"/>
                  <a:pt x="99224" y="23359"/>
                  <a:pt x="103254" y="30652"/>
                </a:cubicBezTo>
                <a:cubicBezTo>
                  <a:pt x="107284" y="37945"/>
                  <a:pt x="108692" y="48885"/>
                  <a:pt x="109779" y="5253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3" name="Google Shape;203;p24"/>
          <p:cNvSpPr/>
          <p:nvPr/>
        </p:nvSpPr>
        <p:spPr>
          <a:xfrm rot="10800000">
            <a:off x="996200" y="3240897"/>
            <a:ext cx="2744475" cy="1313275"/>
          </a:xfrm>
          <a:custGeom>
            <a:rect b="b" l="l" r="r" t="t"/>
            <a:pathLst>
              <a:path extrusionOk="0" h="52531" w="109779">
                <a:moveTo>
                  <a:pt x="0" y="52531"/>
                </a:moveTo>
                <a:cubicBezTo>
                  <a:pt x="640" y="49844"/>
                  <a:pt x="1279" y="42296"/>
                  <a:pt x="3838" y="36410"/>
                </a:cubicBezTo>
                <a:cubicBezTo>
                  <a:pt x="6397" y="30525"/>
                  <a:pt x="10875" y="22336"/>
                  <a:pt x="15353" y="17218"/>
                </a:cubicBezTo>
                <a:cubicBezTo>
                  <a:pt x="19831" y="12100"/>
                  <a:pt x="25141" y="8517"/>
                  <a:pt x="30707" y="5702"/>
                </a:cubicBezTo>
                <a:cubicBezTo>
                  <a:pt x="36273" y="2887"/>
                  <a:pt x="42287" y="1032"/>
                  <a:pt x="48748" y="328"/>
                </a:cubicBezTo>
                <a:cubicBezTo>
                  <a:pt x="55209" y="-376"/>
                  <a:pt x="63334" y="73"/>
                  <a:pt x="69475" y="1480"/>
                </a:cubicBezTo>
                <a:cubicBezTo>
                  <a:pt x="75617" y="2888"/>
                  <a:pt x="79967" y="3911"/>
                  <a:pt x="85597" y="8773"/>
                </a:cubicBezTo>
                <a:cubicBezTo>
                  <a:pt x="91227" y="13635"/>
                  <a:pt x="99224" y="23359"/>
                  <a:pt x="103254" y="30652"/>
                </a:cubicBezTo>
                <a:cubicBezTo>
                  <a:pt x="107284" y="37945"/>
                  <a:pt x="108692" y="48885"/>
                  <a:pt x="109779" y="5253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3925" y="1985357"/>
            <a:ext cx="3995026" cy="311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163125" y="2034375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 I?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5" title="vortex and w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25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163125" y="2434575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 II?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escribe how water is flowing through the domain.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599" y="2143276"/>
            <a:ext cx="3004400" cy="25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875" y="2143275"/>
            <a:ext cx="2649725" cy="259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56849"/>
            <a:ext cx="3489876" cy="27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type="title"/>
          </p:nvPr>
        </p:nvSpPr>
        <p:spPr>
          <a:xfrm>
            <a:off x="794869" y="0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" sz="2300"/>
              <a:t>1 - 2 volunteers (Different from who already has talked)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issues? Final comments?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plt.ylim(initial value, final value) It could be in reverse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plt.contour(water_head, cmap='jet', levels=10)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the model fails with Qwell&gt;21 m3/day?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others?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125" y="1569075"/>
            <a:ext cx="2674901" cy="2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well joke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906" y="21160"/>
            <a:ext cx="6430566" cy="512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30000" y="1318650"/>
            <a:ext cx="3300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730000" y="1922250"/>
            <a:ext cx="2823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Q1:</a:t>
            </a:r>
            <a:r>
              <a:rPr lang="en" sz="2500"/>
              <a:t>Plot flow along y for inflow and outflow</a:t>
            </a:r>
            <a:endParaRPr sz="2500"/>
          </a:p>
        </p:txBody>
      </p:sp>
      <p:sp>
        <p:nvSpPr>
          <p:cNvPr id="109" name="Google Shape;109;p16"/>
          <p:cNvSpPr/>
          <p:nvPr/>
        </p:nvSpPr>
        <p:spPr>
          <a:xfrm>
            <a:off x="5419350" y="1094550"/>
            <a:ext cx="2954400" cy="29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5419350" y="4048950"/>
            <a:ext cx="2954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 rot="-5400000">
            <a:off x="3640350" y="2269950"/>
            <a:ext cx="29544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428250" y="2037301"/>
            <a:ext cx="2954323" cy="1559731"/>
          </a:xfrm>
          <a:custGeom>
            <a:rect b="b" l="l" r="r" t="t"/>
            <a:pathLst>
              <a:path extrusionOk="0" h="45693" w="128855">
                <a:moveTo>
                  <a:pt x="0" y="40254"/>
                </a:moveTo>
                <a:cubicBezTo>
                  <a:pt x="14968" y="40254"/>
                  <a:pt x="32040" y="42506"/>
                  <a:pt x="44494" y="34203"/>
                </a:cubicBezTo>
                <a:cubicBezTo>
                  <a:pt x="52908" y="28593"/>
                  <a:pt x="58004" y="15972"/>
                  <a:pt x="55885" y="6083"/>
                </a:cubicBezTo>
                <a:cubicBezTo>
                  <a:pt x="54784" y="947"/>
                  <a:pt x="45496" y="-1507"/>
                  <a:pt x="40935" y="1099"/>
                </a:cubicBezTo>
                <a:cubicBezTo>
                  <a:pt x="34123" y="4992"/>
                  <a:pt x="29730" y="15926"/>
                  <a:pt x="32748" y="23168"/>
                </a:cubicBezTo>
                <a:cubicBezTo>
                  <a:pt x="39322" y="38942"/>
                  <a:pt x="62122" y="47770"/>
                  <a:pt x="79022" y="45237"/>
                </a:cubicBezTo>
                <a:cubicBezTo>
                  <a:pt x="89211" y="43710"/>
                  <a:pt x="94011" y="30624"/>
                  <a:pt x="103226" y="26016"/>
                </a:cubicBezTo>
                <a:cubicBezTo>
                  <a:pt x="111247" y="22005"/>
                  <a:pt x="120834" y="30192"/>
                  <a:pt x="128855" y="342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30000" y="1318650"/>
            <a:ext cx="3300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730000" y="1922250"/>
            <a:ext cx="3060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Q2:</a:t>
            </a:r>
            <a:r>
              <a:rPr lang="en" sz="2500"/>
              <a:t>Plot  flow across two vertical transects: 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at well position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just before well</a:t>
            </a:r>
            <a:endParaRPr sz="2500"/>
          </a:p>
        </p:txBody>
      </p:sp>
      <p:sp>
        <p:nvSpPr>
          <p:cNvPr id="119" name="Google Shape;119;p17"/>
          <p:cNvSpPr/>
          <p:nvPr/>
        </p:nvSpPr>
        <p:spPr>
          <a:xfrm>
            <a:off x="5419350" y="2571750"/>
            <a:ext cx="2954400" cy="14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5419350" y="3972750"/>
            <a:ext cx="29544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a</a:t>
            </a:r>
            <a:r>
              <a:rPr b="0" lang="en" sz="1200"/>
              <a:t>t well</a:t>
            </a:r>
            <a:endParaRPr b="0" sz="1200"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 rot="-5400000">
            <a:off x="3484650" y="2114250"/>
            <a:ext cx="32658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419350" y="789750"/>
            <a:ext cx="2954400" cy="14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419400" y="2820923"/>
            <a:ext cx="2954323" cy="1116851"/>
          </a:xfrm>
          <a:custGeom>
            <a:rect b="b" l="l" r="r" t="t"/>
            <a:pathLst>
              <a:path extrusionOk="0" h="45693" w="128855">
                <a:moveTo>
                  <a:pt x="0" y="40254"/>
                </a:moveTo>
                <a:cubicBezTo>
                  <a:pt x="14968" y="40254"/>
                  <a:pt x="32040" y="42506"/>
                  <a:pt x="44494" y="34203"/>
                </a:cubicBezTo>
                <a:cubicBezTo>
                  <a:pt x="52908" y="28593"/>
                  <a:pt x="58004" y="15972"/>
                  <a:pt x="55885" y="6083"/>
                </a:cubicBezTo>
                <a:cubicBezTo>
                  <a:pt x="54784" y="947"/>
                  <a:pt x="45496" y="-1507"/>
                  <a:pt x="40935" y="1099"/>
                </a:cubicBezTo>
                <a:cubicBezTo>
                  <a:pt x="34123" y="4992"/>
                  <a:pt x="29730" y="15926"/>
                  <a:pt x="32748" y="23168"/>
                </a:cubicBezTo>
                <a:cubicBezTo>
                  <a:pt x="39322" y="38942"/>
                  <a:pt x="62122" y="47770"/>
                  <a:pt x="79022" y="45237"/>
                </a:cubicBezTo>
                <a:cubicBezTo>
                  <a:pt x="89211" y="43710"/>
                  <a:pt x="94011" y="30624"/>
                  <a:pt x="103226" y="26016"/>
                </a:cubicBezTo>
                <a:cubicBezTo>
                  <a:pt x="111247" y="22005"/>
                  <a:pt x="120834" y="30192"/>
                  <a:pt x="128855" y="342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17"/>
          <p:cNvSpPr/>
          <p:nvPr/>
        </p:nvSpPr>
        <p:spPr>
          <a:xfrm>
            <a:off x="5419400" y="969923"/>
            <a:ext cx="2954323" cy="1116851"/>
          </a:xfrm>
          <a:custGeom>
            <a:rect b="b" l="l" r="r" t="t"/>
            <a:pathLst>
              <a:path extrusionOk="0" h="45693" w="128855">
                <a:moveTo>
                  <a:pt x="0" y="40254"/>
                </a:moveTo>
                <a:cubicBezTo>
                  <a:pt x="14968" y="40254"/>
                  <a:pt x="32040" y="42506"/>
                  <a:pt x="44494" y="34203"/>
                </a:cubicBezTo>
                <a:cubicBezTo>
                  <a:pt x="52908" y="28593"/>
                  <a:pt x="58004" y="15972"/>
                  <a:pt x="55885" y="6083"/>
                </a:cubicBezTo>
                <a:cubicBezTo>
                  <a:pt x="54784" y="947"/>
                  <a:pt x="45496" y="-1507"/>
                  <a:pt x="40935" y="1099"/>
                </a:cubicBezTo>
                <a:cubicBezTo>
                  <a:pt x="34123" y="4992"/>
                  <a:pt x="29730" y="15926"/>
                  <a:pt x="32748" y="23168"/>
                </a:cubicBezTo>
                <a:cubicBezTo>
                  <a:pt x="39322" y="38942"/>
                  <a:pt x="62122" y="47770"/>
                  <a:pt x="79022" y="45237"/>
                </a:cubicBezTo>
                <a:cubicBezTo>
                  <a:pt x="89211" y="43710"/>
                  <a:pt x="94011" y="30624"/>
                  <a:pt x="103226" y="26016"/>
                </a:cubicBezTo>
                <a:cubicBezTo>
                  <a:pt x="111247" y="22005"/>
                  <a:pt x="120834" y="30192"/>
                  <a:pt x="128855" y="342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5419350" y="4308125"/>
            <a:ext cx="2954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</a:t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5419350" y="2190750"/>
            <a:ext cx="29544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b</a:t>
            </a:r>
            <a:r>
              <a:rPr b="0" lang="en" sz="1200"/>
              <a:t>efore well</a:t>
            </a:r>
            <a:endParaRPr b="0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30000" y="1318650"/>
            <a:ext cx="3300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730000" y="1922250"/>
            <a:ext cx="3060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Q3: Describe equipotentials and flow vectors, approximate well’s capture zone</a:t>
            </a:r>
            <a:endParaRPr sz="2500"/>
          </a:p>
        </p:txBody>
      </p:sp>
      <p:sp>
        <p:nvSpPr>
          <p:cNvPr id="133" name="Google Shape;133;p18"/>
          <p:cNvSpPr/>
          <p:nvPr/>
        </p:nvSpPr>
        <p:spPr>
          <a:xfrm>
            <a:off x="5419350" y="1094550"/>
            <a:ext cx="2954400" cy="29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5419350" y="4048950"/>
            <a:ext cx="2954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Lx</a:t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 rot="-5400000">
            <a:off x="3640350" y="2269950"/>
            <a:ext cx="29544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754175" y="2384875"/>
            <a:ext cx="711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6968875" y="2335950"/>
            <a:ext cx="711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691950" y="2705225"/>
            <a:ext cx="409200" cy="249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616200" y="2242500"/>
            <a:ext cx="560700" cy="142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8"/>
          <p:cNvCxnSpPr/>
          <p:nvPr/>
        </p:nvCxnSpPr>
        <p:spPr>
          <a:xfrm flipH="1" rot="10800000">
            <a:off x="5704125" y="3079100"/>
            <a:ext cx="774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683425" y="1810925"/>
            <a:ext cx="8157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30000" y="1318650"/>
            <a:ext cx="3300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730000" y="1922250"/>
            <a:ext cx="3060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Q4: Explain why drawdown contours aren’t circles</a:t>
            </a:r>
            <a:endParaRPr sz="2500"/>
          </a:p>
        </p:txBody>
      </p:sp>
      <p:sp>
        <p:nvSpPr>
          <p:cNvPr id="148" name="Google Shape;148;p19"/>
          <p:cNvSpPr/>
          <p:nvPr/>
        </p:nvSpPr>
        <p:spPr>
          <a:xfrm>
            <a:off x="5419350" y="1094550"/>
            <a:ext cx="2954400" cy="29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5419350" y="4048950"/>
            <a:ext cx="2954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Lx</a:t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 rot="-5400000">
            <a:off x="3640350" y="2269950"/>
            <a:ext cx="29544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886600" y="1561800"/>
            <a:ext cx="2019900" cy="201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247050" y="1922250"/>
            <a:ext cx="1299000" cy="12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469400" y="2144600"/>
            <a:ext cx="854400" cy="8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594800" y="2270000"/>
            <a:ext cx="603600" cy="60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30000" y="1318650"/>
            <a:ext cx="3300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160" name="Google Shape;160;p20"/>
          <p:cNvSpPr txBox="1"/>
          <p:nvPr>
            <p:ph idx="2" type="body"/>
          </p:nvPr>
        </p:nvSpPr>
        <p:spPr>
          <a:xfrm>
            <a:off x="730000" y="1922250"/>
            <a:ext cx="3336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Q5: Move well and describe new flow</a:t>
            </a:r>
            <a:endParaRPr sz="2500"/>
          </a:p>
        </p:txBody>
      </p:sp>
      <p:sp>
        <p:nvSpPr>
          <p:cNvPr id="161" name="Google Shape;161;p20"/>
          <p:cNvSpPr/>
          <p:nvPr/>
        </p:nvSpPr>
        <p:spPr>
          <a:xfrm>
            <a:off x="5419350" y="1094550"/>
            <a:ext cx="2954400" cy="29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5419350" y="4048950"/>
            <a:ext cx="2954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Lx</a:t>
            </a:r>
            <a:endParaRPr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 rot="-5400000">
            <a:off x="3640350" y="2269950"/>
            <a:ext cx="29544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077875" y="1690775"/>
            <a:ext cx="711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292575" y="1641850"/>
            <a:ext cx="711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015650" y="2011125"/>
            <a:ext cx="409200" cy="249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939900" y="1548400"/>
            <a:ext cx="560700" cy="142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 rot="10800000">
            <a:off x="6478275" y="2358025"/>
            <a:ext cx="4005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29450" y="2078875"/>
            <a:ext cx="81762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25"/>
              <a:t>Room1: Q1 and Q2 (Explain transects in boundary, center, and before the center)</a:t>
            </a:r>
            <a:endParaRPr sz="22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225"/>
              <a:t>Room2: Q3 and Q4 (Draw capture zone and explain drawdown)</a:t>
            </a:r>
            <a:endParaRPr sz="22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225"/>
              <a:t>** Random splitting, screenshot both Room 1 and 2 slides**</a:t>
            </a:r>
            <a:endParaRPr sz="22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225"/>
              <a:t>***Be prepared, we have some extra questions for each room***</a:t>
            </a:r>
            <a:endParaRPr sz="222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ráfico, Gráfico de líneas&#10;&#10;Descripción generada automáticamente"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814388"/>
            <a:ext cx="4295775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&#10;&#10;Descripción generada automáticamente" id="182" name="Google Shape;18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1539" y="814388"/>
            <a:ext cx="4210050" cy="42005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795457" y="1228725"/>
            <a:ext cx="3540801" cy="3200828"/>
          </a:xfrm>
          <a:custGeom>
            <a:rect b="b" l="l" r="r" t="t"/>
            <a:pathLst>
              <a:path extrusionOk="0" h="4267771" w="4721068">
                <a:moveTo>
                  <a:pt x="44293" y="3581400"/>
                </a:moveTo>
                <a:lnTo>
                  <a:pt x="44293" y="3581400"/>
                </a:lnTo>
                <a:cubicBezTo>
                  <a:pt x="41118" y="3105150"/>
                  <a:pt x="-39844" y="1211262"/>
                  <a:pt x="25243" y="723900"/>
                </a:cubicBezTo>
                <a:cubicBezTo>
                  <a:pt x="28171" y="243504"/>
                  <a:pt x="-6401" y="710136"/>
                  <a:pt x="61861" y="699024"/>
                </a:cubicBezTo>
                <a:cubicBezTo>
                  <a:pt x="183389" y="625768"/>
                  <a:pt x="359959" y="667366"/>
                  <a:pt x="434818" y="657225"/>
                </a:cubicBezTo>
                <a:cubicBezTo>
                  <a:pt x="500137" y="635452"/>
                  <a:pt x="419066" y="661163"/>
                  <a:pt x="511018" y="638175"/>
                </a:cubicBezTo>
                <a:cubicBezTo>
                  <a:pt x="520758" y="635740"/>
                  <a:pt x="529939" y="631408"/>
                  <a:pt x="539593" y="628650"/>
                </a:cubicBezTo>
                <a:cubicBezTo>
                  <a:pt x="552180" y="625054"/>
                  <a:pt x="565436" y="623722"/>
                  <a:pt x="577693" y="619125"/>
                </a:cubicBezTo>
                <a:cubicBezTo>
                  <a:pt x="590988" y="614139"/>
                  <a:pt x="602498" y="605061"/>
                  <a:pt x="615793" y="600075"/>
                </a:cubicBezTo>
                <a:cubicBezTo>
                  <a:pt x="646219" y="588665"/>
                  <a:pt x="683128" y="590110"/>
                  <a:pt x="711043" y="571500"/>
                </a:cubicBezTo>
                <a:cubicBezTo>
                  <a:pt x="747972" y="546881"/>
                  <a:pt x="728758" y="556070"/>
                  <a:pt x="768193" y="542925"/>
                </a:cubicBezTo>
                <a:cubicBezTo>
                  <a:pt x="801676" y="492700"/>
                  <a:pt x="767936" y="529428"/>
                  <a:pt x="825343" y="504825"/>
                </a:cubicBezTo>
                <a:cubicBezTo>
                  <a:pt x="917433" y="465358"/>
                  <a:pt x="782635" y="503596"/>
                  <a:pt x="892018" y="476250"/>
                </a:cubicBezTo>
                <a:cubicBezTo>
                  <a:pt x="990866" y="410352"/>
                  <a:pt x="837845" y="510659"/>
                  <a:pt x="958693" y="438150"/>
                </a:cubicBezTo>
                <a:cubicBezTo>
                  <a:pt x="978326" y="426370"/>
                  <a:pt x="993392" y="404540"/>
                  <a:pt x="1015843" y="400050"/>
                </a:cubicBezTo>
                <a:lnTo>
                  <a:pt x="1063468" y="390525"/>
                </a:lnTo>
                <a:cubicBezTo>
                  <a:pt x="1072993" y="384175"/>
                  <a:pt x="1081804" y="376595"/>
                  <a:pt x="1092043" y="371475"/>
                </a:cubicBezTo>
                <a:cubicBezTo>
                  <a:pt x="1107268" y="363862"/>
                  <a:pt x="1144476" y="356494"/>
                  <a:pt x="1158718" y="352425"/>
                </a:cubicBezTo>
                <a:cubicBezTo>
                  <a:pt x="1168372" y="349667"/>
                  <a:pt x="1177768" y="346075"/>
                  <a:pt x="1187293" y="342900"/>
                </a:cubicBezTo>
                <a:cubicBezTo>
                  <a:pt x="1196818" y="333375"/>
                  <a:pt x="1205520" y="322949"/>
                  <a:pt x="1215868" y="314325"/>
                </a:cubicBezTo>
                <a:cubicBezTo>
                  <a:pt x="1232749" y="300258"/>
                  <a:pt x="1263362" y="284445"/>
                  <a:pt x="1282543" y="276225"/>
                </a:cubicBezTo>
                <a:cubicBezTo>
                  <a:pt x="1291771" y="272270"/>
                  <a:pt x="1302138" y="271190"/>
                  <a:pt x="1311118" y="266700"/>
                </a:cubicBezTo>
                <a:cubicBezTo>
                  <a:pt x="1321357" y="261580"/>
                  <a:pt x="1329454" y="252770"/>
                  <a:pt x="1339693" y="247650"/>
                </a:cubicBezTo>
                <a:cubicBezTo>
                  <a:pt x="1425242" y="204876"/>
                  <a:pt x="1289546" y="289268"/>
                  <a:pt x="1415893" y="219075"/>
                </a:cubicBezTo>
                <a:cubicBezTo>
                  <a:pt x="1429965" y="211257"/>
                  <a:pt x="1464715" y="179385"/>
                  <a:pt x="1482568" y="171450"/>
                </a:cubicBezTo>
                <a:cubicBezTo>
                  <a:pt x="1500918" y="163295"/>
                  <a:pt x="1520668" y="158750"/>
                  <a:pt x="1539718" y="152400"/>
                </a:cubicBezTo>
                <a:cubicBezTo>
                  <a:pt x="1549243" y="149225"/>
                  <a:pt x="1559939" y="148444"/>
                  <a:pt x="1568293" y="142875"/>
                </a:cubicBezTo>
                <a:cubicBezTo>
                  <a:pt x="1634496" y="98740"/>
                  <a:pt x="1551287" y="151378"/>
                  <a:pt x="1644493" y="104775"/>
                </a:cubicBezTo>
                <a:cubicBezTo>
                  <a:pt x="1673993" y="90025"/>
                  <a:pt x="1668724" y="80689"/>
                  <a:pt x="1701643" y="76200"/>
                </a:cubicBezTo>
                <a:cubicBezTo>
                  <a:pt x="1761745" y="68004"/>
                  <a:pt x="1822569" y="65728"/>
                  <a:pt x="1882618" y="57150"/>
                </a:cubicBezTo>
                <a:cubicBezTo>
                  <a:pt x="1974633" y="44005"/>
                  <a:pt x="1927016" y="50410"/>
                  <a:pt x="2025493" y="38100"/>
                </a:cubicBezTo>
                <a:cubicBezTo>
                  <a:pt x="2044543" y="31750"/>
                  <a:pt x="2062685" y="21268"/>
                  <a:pt x="2082643" y="19050"/>
                </a:cubicBezTo>
                <a:cubicBezTo>
                  <a:pt x="2184458" y="7737"/>
                  <a:pt x="2140175" y="15164"/>
                  <a:pt x="2215993" y="0"/>
                </a:cubicBezTo>
                <a:cubicBezTo>
                  <a:pt x="2349343" y="3175"/>
                  <a:pt x="2482915" y="1204"/>
                  <a:pt x="2616043" y="9525"/>
                </a:cubicBezTo>
                <a:cubicBezTo>
                  <a:pt x="2636084" y="10778"/>
                  <a:pt x="2654549" y="21117"/>
                  <a:pt x="2673193" y="28575"/>
                </a:cubicBezTo>
                <a:cubicBezTo>
                  <a:pt x="2689068" y="34925"/>
                  <a:pt x="2705808" y="39438"/>
                  <a:pt x="2720818" y="47625"/>
                </a:cubicBezTo>
                <a:cubicBezTo>
                  <a:pt x="2816775" y="99965"/>
                  <a:pt x="2739795" y="76182"/>
                  <a:pt x="2816068" y="95250"/>
                </a:cubicBezTo>
                <a:cubicBezTo>
                  <a:pt x="2861351" y="125439"/>
                  <a:pt x="2833783" y="110680"/>
                  <a:pt x="2901793" y="133350"/>
                </a:cubicBezTo>
                <a:lnTo>
                  <a:pt x="2930368" y="142875"/>
                </a:lnTo>
                <a:cubicBezTo>
                  <a:pt x="2936718" y="152400"/>
                  <a:pt x="2939479" y="165770"/>
                  <a:pt x="2949418" y="171450"/>
                </a:cubicBezTo>
                <a:cubicBezTo>
                  <a:pt x="2963474" y="179482"/>
                  <a:pt x="2981239" y="177463"/>
                  <a:pt x="2997043" y="180975"/>
                </a:cubicBezTo>
                <a:cubicBezTo>
                  <a:pt x="3009822" y="183815"/>
                  <a:pt x="3022443" y="187325"/>
                  <a:pt x="3035143" y="190500"/>
                </a:cubicBezTo>
                <a:cubicBezTo>
                  <a:pt x="3044668" y="196850"/>
                  <a:pt x="3053257" y="204901"/>
                  <a:pt x="3063718" y="209550"/>
                </a:cubicBezTo>
                <a:cubicBezTo>
                  <a:pt x="3082068" y="217705"/>
                  <a:pt x="3101818" y="222250"/>
                  <a:pt x="3120868" y="228600"/>
                </a:cubicBezTo>
                <a:lnTo>
                  <a:pt x="3149443" y="238125"/>
                </a:lnTo>
                <a:lnTo>
                  <a:pt x="3178018" y="247650"/>
                </a:lnTo>
                <a:cubicBezTo>
                  <a:pt x="3187543" y="250825"/>
                  <a:pt x="3196853" y="254740"/>
                  <a:pt x="3206593" y="257175"/>
                </a:cubicBezTo>
                <a:cubicBezTo>
                  <a:pt x="3264174" y="271570"/>
                  <a:pt x="3232274" y="262560"/>
                  <a:pt x="3301843" y="285750"/>
                </a:cubicBezTo>
                <a:lnTo>
                  <a:pt x="3330418" y="295275"/>
                </a:lnTo>
                <a:cubicBezTo>
                  <a:pt x="3339943" y="298450"/>
                  <a:pt x="3350013" y="300310"/>
                  <a:pt x="3358993" y="304800"/>
                </a:cubicBezTo>
                <a:cubicBezTo>
                  <a:pt x="3371693" y="311150"/>
                  <a:pt x="3384118" y="318083"/>
                  <a:pt x="3397093" y="323850"/>
                </a:cubicBezTo>
                <a:cubicBezTo>
                  <a:pt x="3412717" y="330794"/>
                  <a:pt x="3429425" y="335254"/>
                  <a:pt x="3444718" y="342900"/>
                </a:cubicBezTo>
                <a:cubicBezTo>
                  <a:pt x="3454957" y="348020"/>
                  <a:pt x="3462832" y="357301"/>
                  <a:pt x="3473293" y="361950"/>
                </a:cubicBezTo>
                <a:cubicBezTo>
                  <a:pt x="3491643" y="370105"/>
                  <a:pt x="3510962" y="376130"/>
                  <a:pt x="3530443" y="381000"/>
                </a:cubicBezTo>
                <a:cubicBezTo>
                  <a:pt x="3542650" y="384052"/>
                  <a:pt x="3583453" y="393218"/>
                  <a:pt x="3597118" y="400050"/>
                </a:cubicBezTo>
                <a:cubicBezTo>
                  <a:pt x="3607357" y="405170"/>
                  <a:pt x="3615171" y="414591"/>
                  <a:pt x="3625693" y="419100"/>
                </a:cubicBezTo>
                <a:cubicBezTo>
                  <a:pt x="3637725" y="424257"/>
                  <a:pt x="3651254" y="424863"/>
                  <a:pt x="3663793" y="428625"/>
                </a:cubicBezTo>
                <a:cubicBezTo>
                  <a:pt x="3683027" y="434395"/>
                  <a:pt x="3701462" y="442805"/>
                  <a:pt x="3720943" y="447675"/>
                </a:cubicBezTo>
                <a:cubicBezTo>
                  <a:pt x="3733643" y="450850"/>
                  <a:pt x="3746504" y="453438"/>
                  <a:pt x="3759043" y="457200"/>
                </a:cubicBezTo>
                <a:cubicBezTo>
                  <a:pt x="3778277" y="462970"/>
                  <a:pt x="3796712" y="471380"/>
                  <a:pt x="3816193" y="476250"/>
                </a:cubicBezTo>
                <a:cubicBezTo>
                  <a:pt x="3828893" y="479425"/>
                  <a:pt x="3841754" y="482013"/>
                  <a:pt x="3854293" y="485775"/>
                </a:cubicBezTo>
                <a:cubicBezTo>
                  <a:pt x="3970241" y="520560"/>
                  <a:pt x="3861726" y="492396"/>
                  <a:pt x="3949543" y="514350"/>
                </a:cubicBezTo>
                <a:cubicBezTo>
                  <a:pt x="3962243" y="523875"/>
                  <a:pt x="3972903" y="537029"/>
                  <a:pt x="3987643" y="542925"/>
                </a:cubicBezTo>
                <a:cubicBezTo>
                  <a:pt x="4060809" y="572191"/>
                  <a:pt x="4023294" y="536938"/>
                  <a:pt x="4073368" y="561975"/>
                </a:cubicBezTo>
                <a:cubicBezTo>
                  <a:pt x="4083607" y="567095"/>
                  <a:pt x="4091482" y="576376"/>
                  <a:pt x="4101943" y="581025"/>
                </a:cubicBezTo>
                <a:cubicBezTo>
                  <a:pt x="4120293" y="589180"/>
                  <a:pt x="4140043" y="593725"/>
                  <a:pt x="4159093" y="600075"/>
                </a:cubicBezTo>
                <a:cubicBezTo>
                  <a:pt x="4186328" y="609153"/>
                  <a:pt x="4195868" y="613145"/>
                  <a:pt x="4225768" y="619125"/>
                </a:cubicBezTo>
                <a:cubicBezTo>
                  <a:pt x="4244706" y="622913"/>
                  <a:pt x="4263917" y="625195"/>
                  <a:pt x="4282918" y="628650"/>
                </a:cubicBezTo>
                <a:cubicBezTo>
                  <a:pt x="4298846" y="631546"/>
                  <a:pt x="4314404" y="636901"/>
                  <a:pt x="4330543" y="638175"/>
                </a:cubicBezTo>
                <a:cubicBezTo>
                  <a:pt x="4435185" y="646436"/>
                  <a:pt x="4644868" y="657225"/>
                  <a:pt x="4644868" y="657225"/>
                </a:cubicBezTo>
                <a:cubicBezTo>
                  <a:pt x="4641693" y="711200"/>
                  <a:pt x="4642336" y="765536"/>
                  <a:pt x="4635343" y="819150"/>
                </a:cubicBezTo>
                <a:cubicBezTo>
                  <a:pt x="4632746" y="839062"/>
                  <a:pt x="4622643" y="857250"/>
                  <a:pt x="4616293" y="876300"/>
                </a:cubicBezTo>
                <a:lnTo>
                  <a:pt x="4606768" y="904875"/>
                </a:lnTo>
                <a:cubicBezTo>
                  <a:pt x="4609943" y="949325"/>
                  <a:pt x="4611086" y="993967"/>
                  <a:pt x="4616293" y="1038225"/>
                </a:cubicBezTo>
                <a:cubicBezTo>
                  <a:pt x="4617466" y="1048196"/>
                  <a:pt x="4623060" y="1057146"/>
                  <a:pt x="4625818" y="1066800"/>
                </a:cubicBezTo>
                <a:cubicBezTo>
                  <a:pt x="4629414" y="1079387"/>
                  <a:pt x="4632600" y="1092100"/>
                  <a:pt x="4635343" y="1104900"/>
                </a:cubicBezTo>
                <a:cubicBezTo>
                  <a:pt x="4639190" y="1122852"/>
                  <a:pt x="4660397" y="1225613"/>
                  <a:pt x="4663918" y="1257300"/>
                </a:cubicBezTo>
                <a:cubicBezTo>
                  <a:pt x="4679456" y="1397144"/>
                  <a:pt x="4659993" y="1331249"/>
                  <a:pt x="4682968" y="1400175"/>
                </a:cubicBezTo>
                <a:cubicBezTo>
                  <a:pt x="4686143" y="1638300"/>
                  <a:pt x="4687202" y="1876463"/>
                  <a:pt x="4692493" y="2114550"/>
                </a:cubicBezTo>
                <a:cubicBezTo>
                  <a:pt x="4693553" y="2162269"/>
                  <a:pt x="4697942" y="2209869"/>
                  <a:pt x="4702018" y="2257425"/>
                </a:cubicBezTo>
                <a:cubicBezTo>
                  <a:pt x="4707468" y="2321009"/>
                  <a:pt x="4721068" y="2447925"/>
                  <a:pt x="4721068" y="2447925"/>
                </a:cubicBezTo>
                <a:cubicBezTo>
                  <a:pt x="4717893" y="2578100"/>
                  <a:pt x="4713910" y="2708258"/>
                  <a:pt x="4711543" y="2838450"/>
                </a:cubicBezTo>
                <a:cubicBezTo>
                  <a:pt x="4707560" y="3057512"/>
                  <a:pt x="4711139" y="3276767"/>
                  <a:pt x="4702018" y="3495675"/>
                </a:cubicBezTo>
                <a:cubicBezTo>
                  <a:pt x="4701541" y="3507113"/>
                  <a:pt x="4689318" y="3514725"/>
                  <a:pt x="4682968" y="3524250"/>
                </a:cubicBezTo>
                <a:cubicBezTo>
                  <a:pt x="4679793" y="3536950"/>
                  <a:pt x="4677205" y="3549811"/>
                  <a:pt x="4673443" y="3562350"/>
                </a:cubicBezTo>
                <a:cubicBezTo>
                  <a:pt x="4625609" y="3721797"/>
                  <a:pt x="4645597" y="3619759"/>
                  <a:pt x="4330543" y="3629025"/>
                </a:cubicBezTo>
                <a:cubicBezTo>
                  <a:pt x="4305143" y="3635375"/>
                  <a:pt x="4279181" y="3639796"/>
                  <a:pt x="4254343" y="3648075"/>
                </a:cubicBezTo>
                <a:cubicBezTo>
                  <a:pt x="4217538" y="3660343"/>
                  <a:pt x="4224119" y="3659462"/>
                  <a:pt x="4178143" y="3667125"/>
                </a:cubicBezTo>
                <a:cubicBezTo>
                  <a:pt x="4130260" y="3675105"/>
                  <a:pt x="4083426" y="3679754"/>
                  <a:pt x="4035268" y="3686175"/>
                </a:cubicBezTo>
                <a:lnTo>
                  <a:pt x="3968593" y="3695700"/>
                </a:lnTo>
                <a:cubicBezTo>
                  <a:pt x="3955893" y="3702050"/>
                  <a:pt x="3942821" y="3707705"/>
                  <a:pt x="3930493" y="3714750"/>
                </a:cubicBezTo>
                <a:cubicBezTo>
                  <a:pt x="3920554" y="3720430"/>
                  <a:pt x="3912379" y="3729151"/>
                  <a:pt x="3901918" y="3733800"/>
                </a:cubicBezTo>
                <a:cubicBezTo>
                  <a:pt x="3883568" y="3741955"/>
                  <a:pt x="3861476" y="3741711"/>
                  <a:pt x="3844768" y="3752850"/>
                </a:cubicBezTo>
                <a:cubicBezTo>
                  <a:pt x="3775150" y="3799262"/>
                  <a:pt x="3862686" y="3742611"/>
                  <a:pt x="3778093" y="3790950"/>
                </a:cubicBezTo>
                <a:cubicBezTo>
                  <a:pt x="3768154" y="3796630"/>
                  <a:pt x="3758833" y="3803346"/>
                  <a:pt x="3749518" y="3810000"/>
                </a:cubicBezTo>
                <a:cubicBezTo>
                  <a:pt x="3736600" y="3819227"/>
                  <a:pt x="3725201" y="3830699"/>
                  <a:pt x="3711418" y="3838575"/>
                </a:cubicBezTo>
                <a:cubicBezTo>
                  <a:pt x="3693826" y="3848628"/>
                  <a:pt x="3650214" y="3853535"/>
                  <a:pt x="3635218" y="3857625"/>
                </a:cubicBezTo>
                <a:cubicBezTo>
                  <a:pt x="3615845" y="3862909"/>
                  <a:pt x="3597118" y="3870325"/>
                  <a:pt x="3578068" y="3876675"/>
                </a:cubicBezTo>
                <a:cubicBezTo>
                  <a:pt x="3568543" y="3879850"/>
                  <a:pt x="3559233" y="3883765"/>
                  <a:pt x="3549493" y="3886200"/>
                </a:cubicBezTo>
                <a:cubicBezTo>
                  <a:pt x="3536793" y="3889375"/>
                  <a:pt x="3523932" y="3891963"/>
                  <a:pt x="3511393" y="3895725"/>
                </a:cubicBezTo>
                <a:cubicBezTo>
                  <a:pt x="3492159" y="3901495"/>
                  <a:pt x="3454243" y="3914775"/>
                  <a:pt x="3454243" y="3914775"/>
                </a:cubicBezTo>
                <a:cubicBezTo>
                  <a:pt x="3441543" y="3924300"/>
                  <a:pt x="3428196" y="3933019"/>
                  <a:pt x="3416143" y="3943350"/>
                </a:cubicBezTo>
                <a:cubicBezTo>
                  <a:pt x="3351971" y="3998355"/>
                  <a:pt x="3422148" y="3948871"/>
                  <a:pt x="3358993" y="3990975"/>
                </a:cubicBezTo>
                <a:cubicBezTo>
                  <a:pt x="3352643" y="4000500"/>
                  <a:pt x="3348038" y="4011455"/>
                  <a:pt x="3339943" y="4019550"/>
                </a:cubicBezTo>
                <a:cubicBezTo>
                  <a:pt x="3312646" y="4046847"/>
                  <a:pt x="3313781" y="4032631"/>
                  <a:pt x="3282793" y="4048125"/>
                </a:cubicBezTo>
                <a:cubicBezTo>
                  <a:pt x="3272554" y="4053245"/>
                  <a:pt x="3325763" y="4055015"/>
                  <a:pt x="3254218" y="4067175"/>
                </a:cubicBezTo>
                <a:cubicBezTo>
                  <a:pt x="3182673" y="4079335"/>
                  <a:pt x="2990045" y="4117913"/>
                  <a:pt x="2853520" y="4121088"/>
                </a:cubicBezTo>
                <a:cubicBezTo>
                  <a:pt x="2848383" y="4121822"/>
                  <a:pt x="2793889" y="4222241"/>
                  <a:pt x="2765206" y="4228915"/>
                </a:cubicBezTo>
                <a:cubicBezTo>
                  <a:pt x="2736523" y="4235589"/>
                  <a:pt x="2701521" y="4170624"/>
                  <a:pt x="2681423" y="4161130"/>
                </a:cubicBezTo>
                <a:cubicBezTo>
                  <a:pt x="2661325" y="4151636"/>
                  <a:pt x="2655515" y="4166972"/>
                  <a:pt x="2644618" y="4171950"/>
                </a:cubicBezTo>
                <a:cubicBezTo>
                  <a:pt x="2633721" y="4176928"/>
                  <a:pt x="2625568" y="4184650"/>
                  <a:pt x="2616043" y="4191000"/>
                </a:cubicBezTo>
                <a:cubicBezTo>
                  <a:pt x="2612868" y="4200525"/>
                  <a:pt x="2613618" y="4212475"/>
                  <a:pt x="2606518" y="4219575"/>
                </a:cubicBezTo>
                <a:cubicBezTo>
                  <a:pt x="2599418" y="4226675"/>
                  <a:pt x="2587821" y="4227304"/>
                  <a:pt x="2577943" y="4229100"/>
                </a:cubicBezTo>
                <a:cubicBezTo>
                  <a:pt x="2552758" y="4233679"/>
                  <a:pt x="2527143" y="4235450"/>
                  <a:pt x="2501743" y="4238625"/>
                </a:cubicBezTo>
                <a:cubicBezTo>
                  <a:pt x="2492218" y="4244975"/>
                  <a:pt x="2484028" y="4254055"/>
                  <a:pt x="2473168" y="4257675"/>
                </a:cubicBezTo>
                <a:cubicBezTo>
                  <a:pt x="2409640" y="4278851"/>
                  <a:pt x="2303841" y="4260601"/>
                  <a:pt x="2254093" y="4257675"/>
                </a:cubicBezTo>
                <a:cubicBezTo>
                  <a:pt x="2215993" y="4251325"/>
                  <a:pt x="2176436" y="4250839"/>
                  <a:pt x="2139793" y="4238625"/>
                </a:cubicBezTo>
                <a:cubicBezTo>
                  <a:pt x="2098799" y="4224960"/>
                  <a:pt x="2120958" y="4231535"/>
                  <a:pt x="2073118" y="4219575"/>
                </a:cubicBezTo>
                <a:cubicBezTo>
                  <a:pt x="2063593" y="4213225"/>
                  <a:pt x="2055004" y="4205174"/>
                  <a:pt x="2044543" y="4200525"/>
                </a:cubicBezTo>
                <a:cubicBezTo>
                  <a:pt x="2026193" y="4192370"/>
                  <a:pt x="2006443" y="4187825"/>
                  <a:pt x="1987393" y="4181475"/>
                </a:cubicBezTo>
                <a:cubicBezTo>
                  <a:pt x="1977868" y="4178300"/>
                  <a:pt x="1968781" y="4173195"/>
                  <a:pt x="1958818" y="4171950"/>
                </a:cubicBezTo>
                <a:cubicBezTo>
                  <a:pt x="1860341" y="4159640"/>
                  <a:pt x="1907958" y="4166045"/>
                  <a:pt x="1815943" y="4152900"/>
                </a:cubicBezTo>
                <a:cubicBezTo>
                  <a:pt x="1806418" y="4149725"/>
                  <a:pt x="1797213" y="4145344"/>
                  <a:pt x="1787368" y="4143375"/>
                </a:cubicBezTo>
                <a:cubicBezTo>
                  <a:pt x="1765353" y="4138972"/>
                  <a:pt x="1741538" y="4142188"/>
                  <a:pt x="1720693" y="4133850"/>
                </a:cubicBezTo>
                <a:cubicBezTo>
                  <a:pt x="1692882" y="4122726"/>
                  <a:pt x="1672909" y="4095697"/>
                  <a:pt x="1644493" y="4086225"/>
                </a:cubicBezTo>
                <a:cubicBezTo>
                  <a:pt x="1572669" y="4062284"/>
                  <a:pt x="1661201" y="4094579"/>
                  <a:pt x="1587343" y="4057650"/>
                </a:cubicBezTo>
                <a:cubicBezTo>
                  <a:pt x="1572050" y="4050004"/>
                  <a:pt x="1554728" y="4046787"/>
                  <a:pt x="1539718" y="4038600"/>
                </a:cubicBezTo>
                <a:cubicBezTo>
                  <a:pt x="1519618" y="4027637"/>
                  <a:pt x="1505152" y="4004264"/>
                  <a:pt x="1482568" y="4000500"/>
                </a:cubicBezTo>
                <a:lnTo>
                  <a:pt x="1425418" y="3990975"/>
                </a:lnTo>
                <a:cubicBezTo>
                  <a:pt x="1399643" y="3973792"/>
                  <a:pt x="1388955" y="3964960"/>
                  <a:pt x="1358743" y="3952875"/>
                </a:cubicBezTo>
                <a:cubicBezTo>
                  <a:pt x="1340099" y="3945417"/>
                  <a:pt x="1320643" y="3940175"/>
                  <a:pt x="1301593" y="3933825"/>
                </a:cubicBezTo>
                <a:lnTo>
                  <a:pt x="1273018" y="3924300"/>
                </a:lnTo>
                <a:cubicBezTo>
                  <a:pt x="1263493" y="3921125"/>
                  <a:pt x="1252797" y="3920344"/>
                  <a:pt x="1244443" y="3914775"/>
                </a:cubicBezTo>
                <a:lnTo>
                  <a:pt x="1187293" y="3876675"/>
                </a:lnTo>
                <a:cubicBezTo>
                  <a:pt x="1177768" y="3870325"/>
                  <a:pt x="1170010" y="3859507"/>
                  <a:pt x="1158718" y="3857625"/>
                </a:cubicBezTo>
                <a:lnTo>
                  <a:pt x="1101568" y="3848100"/>
                </a:lnTo>
                <a:cubicBezTo>
                  <a:pt x="1088868" y="3841750"/>
                  <a:pt x="1076651" y="3834323"/>
                  <a:pt x="1063468" y="3829050"/>
                </a:cubicBezTo>
                <a:cubicBezTo>
                  <a:pt x="1044824" y="3821592"/>
                  <a:pt x="1025368" y="3816350"/>
                  <a:pt x="1006318" y="3810000"/>
                </a:cubicBezTo>
                <a:cubicBezTo>
                  <a:pt x="996793" y="3806825"/>
                  <a:pt x="987483" y="3802910"/>
                  <a:pt x="977743" y="3800475"/>
                </a:cubicBezTo>
                <a:cubicBezTo>
                  <a:pt x="965043" y="3797300"/>
                  <a:pt x="952230" y="3794546"/>
                  <a:pt x="939643" y="3790950"/>
                </a:cubicBezTo>
                <a:cubicBezTo>
                  <a:pt x="929989" y="3788192"/>
                  <a:pt x="920808" y="3783860"/>
                  <a:pt x="911068" y="3781425"/>
                </a:cubicBezTo>
                <a:cubicBezTo>
                  <a:pt x="895362" y="3777498"/>
                  <a:pt x="879149" y="3775827"/>
                  <a:pt x="863443" y="3771900"/>
                </a:cubicBezTo>
                <a:cubicBezTo>
                  <a:pt x="822562" y="3761680"/>
                  <a:pt x="842201" y="3761498"/>
                  <a:pt x="796768" y="3743325"/>
                </a:cubicBezTo>
                <a:cubicBezTo>
                  <a:pt x="778124" y="3735867"/>
                  <a:pt x="758668" y="3730625"/>
                  <a:pt x="739618" y="3724275"/>
                </a:cubicBezTo>
                <a:lnTo>
                  <a:pt x="653893" y="3695700"/>
                </a:lnTo>
                <a:cubicBezTo>
                  <a:pt x="644368" y="3692525"/>
                  <a:pt x="635058" y="3688610"/>
                  <a:pt x="625318" y="3686175"/>
                </a:cubicBezTo>
                <a:lnTo>
                  <a:pt x="587218" y="3676650"/>
                </a:lnTo>
                <a:cubicBezTo>
                  <a:pt x="577693" y="3670300"/>
                  <a:pt x="569503" y="3661220"/>
                  <a:pt x="558643" y="3657600"/>
                </a:cubicBezTo>
                <a:cubicBezTo>
                  <a:pt x="540321" y="3651493"/>
                  <a:pt x="520774" y="3649177"/>
                  <a:pt x="501493" y="3648075"/>
                </a:cubicBezTo>
                <a:cubicBezTo>
                  <a:pt x="409513" y="3642819"/>
                  <a:pt x="317343" y="3641725"/>
                  <a:pt x="225268" y="3638550"/>
                </a:cubicBezTo>
                <a:cubicBezTo>
                  <a:pt x="206218" y="3635375"/>
                  <a:pt x="187335" y="3630947"/>
                  <a:pt x="168118" y="3629025"/>
                </a:cubicBezTo>
                <a:cubicBezTo>
                  <a:pt x="17656" y="3613979"/>
                  <a:pt x="64931" y="3589338"/>
                  <a:pt x="44293" y="358140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What does this surface 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symbolize</a:t>
            </a:r>
            <a:r>
              <a:rPr b="0" i="0" lang="en" sz="1400" u="none" cap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?</a:t>
            </a:r>
            <a:endParaRPr sz="1100"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794869" y="0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" sz="2300"/>
              <a:t>Room 1: Could you explain the shape of the transects?</a:t>
            </a:r>
            <a:endParaRPr sz="2300"/>
          </a:p>
        </p:txBody>
      </p:sp>
      <p:sp>
        <p:nvSpPr>
          <p:cNvPr id="185" name="Google Shape;185;p22"/>
          <p:cNvSpPr/>
          <p:nvPr/>
        </p:nvSpPr>
        <p:spPr>
          <a:xfrm>
            <a:off x="6086475" y="1320421"/>
            <a:ext cx="1578769" cy="3101560"/>
          </a:xfrm>
          <a:custGeom>
            <a:rect b="b" l="l" r="r" t="t"/>
            <a:pathLst>
              <a:path extrusionOk="0" h="4135413" w="2105025">
                <a:moveTo>
                  <a:pt x="0" y="2011338"/>
                </a:moveTo>
                <a:lnTo>
                  <a:pt x="0" y="2011338"/>
                </a:lnTo>
                <a:cubicBezTo>
                  <a:pt x="136453" y="2024983"/>
                  <a:pt x="107338" y="2026852"/>
                  <a:pt x="285750" y="2011338"/>
                </a:cubicBezTo>
                <a:cubicBezTo>
                  <a:pt x="295752" y="2010468"/>
                  <a:pt x="304362" y="2003058"/>
                  <a:pt x="314325" y="2001813"/>
                </a:cubicBezTo>
                <a:cubicBezTo>
                  <a:pt x="355402" y="1996678"/>
                  <a:pt x="396875" y="1995463"/>
                  <a:pt x="438150" y="1992288"/>
                </a:cubicBezTo>
                <a:cubicBezTo>
                  <a:pt x="459448" y="1986963"/>
                  <a:pt x="519486" y="1972989"/>
                  <a:pt x="533400" y="1963713"/>
                </a:cubicBezTo>
                <a:cubicBezTo>
                  <a:pt x="570329" y="1939094"/>
                  <a:pt x="551115" y="1948283"/>
                  <a:pt x="590550" y="1935138"/>
                </a:cubicBezTo>
                <a:cubicBezTo>
                  <a:pt x="620739" y="1889855"/>
                  <a:pt x="605980" y="1917423"/>
                  <a:pt x="628650" y="1849413"/>
                </a:cubicBezTo>
                <a:lnTo>
                  <a:pt x="638175" y="1820838"/>
                </a:lnTo>
                <a:cubicBezTo>
                  <a:pt x="641350" y="1811313"/>
                  <a:pt x="642131" y="1800617"/>
                  <a:pt x="647700" y="1792263"/>
                </a:cubicBezTo>
                <a:cubicBezTo>
                  <a:pt x="694998" y="1721317"/>
                  <a:pt x="634209" y="1808452"/>
                  <a:pt x="695325" y="1735113"/>
                </a:cubicBezTo>
                <a:cubicBezTo>
                  <a:pt x="702654" y="1726319"/>
                  <a:pt x="707046" y="1715332"/>
                  <a:pt x="714375" y="1706538"/>
                </a:cubicBezTo>
                <a:cubicBezTo>
                  <a:pt x="722999" y="1696190"/>
                  <a:pt x="734680" y="1688596"/>
                  <a:pt x="742950" y="1677963"/>
                </a:cubicBezTo>
                <a:cubicBezTo>
                  <a:pt x="822701" y="1575426"/>
                  <a:pt x="744751" y="1657112"/>
                  <a:pt x="809625" y="1592238"/>
                </a:cubicBezTo>
                <a:cubicBezTo>
                  <a:pt x="824020" y="1534657"/>
                  <a:pt x="815010" y="1566557"/>
                  <a:pt x="838200" y="1496988"/>
                </a:cubicBezTo>
                <a:cubicBezTo>
                  <a:pt x="841375" y="1487463"/>
                  <a:pt x="842156" y="1476767"/>
                  <a:pt x="847725" y="1468413"/>
                </a:cubicBezTo>
                <a:lnTo>
                  <a:pt x="866775" y="1439838"/>
                </a:lnTo>
                <a:cubicBezTo>
                  <a:pt x="870057" y="1374189"/>
                  <a:pt x="865626" y="1275774"/>
                  <a:pt x="885825" y="1201713"/>
                </a:cubicBezTo>
                <a:lnTo>
                  <a:pt x="914400" y="1115988"/>
                </a:lnTo>
                <a:lnTo>
                  <a:pt x="923925" y="1087413"/>
                </a:lnTo>
                <a:cubicBezTo>
                  <a:pt x="927100" y="1036613"/>
                  <a:pt x="928385" y="985660"/>
                  <a:pt x="933450" y="935013"/>
                </a:cubicBezTo>
                <a:cubicBezTo>
                  <a:pt x="934753" y="921987"/>
                  <a:pt x="941971" y="909965"/>
                  <a:pt x="942975" y="896913"/>
                </a:cubicBezTo>
                <a:cubicBezTo>
                  <a:pt x="972130" y="517897"/>
                  <a:pt x="931978" y="784477"/>
                  <a:pt x="962025" y="649263"/>
                </a:cubicBezTo>
                <a:cubicBezTo>
                  <a:pt x="965537" y="633459"/>
                  <a:pt x="969088" y="617639"/>
                  <a:pt x="971550" y="601638"/>
                </a:cubicBezTo>
                <a:cubicBezTo>
                  <a:pt x="975442" y="576338"/>
                  <a:pt x="974340" y="550134"/>
                  <a:pt x="981075" y="525438"/>
                </a:cubicBezTo>
                <a:cubicBezTo>
                  <a:pt x="984087" y="514394"/>
                  <a:pt x="993775" y="506388"/>
                  <a:pt x="1000125" y="496863"/>
                </a:cubicBezTo>
                <a:cubicBezTo>
                  <a:pt x="1003300" y="420663"/>
                  <a:pt x="1004016" y="344321"/>
                  <a:pt x="1009650" y="268263"/>
                </a:cubicBezTo>
                <a:cubicBezTo>
                  <a:pt x="1010392" y="258250"/>
                  <a:pt x="1016417" y="249342"/>
                  <a:pt x="1019175" y="239688"/>
                </a:cubicBezTo>
                <a:cubicBezTo>
                  <a:pt x="1047965" y="138921"/>
                  <a:pt x="1002479" y="280251"/>
                  <a:pt x="1047750" y="144438"/>
                </a:cubicBezTo>
                <a:lnTo>
                  <a:pt x="1057275" y="115863"/>
                </a:lnTo>
                <a:lnTo>
                  <a:pt x="1066800" y="87288"/>
                </a:lnTo>
                <a:cubicBezTo>
                  <a:pt x="1056978" y="57821"/>
                  <a:pt x="1044449" y="35090"/>
                  <a:pt x="1066800" y="1563"/>
                </a:cubicBezTo>
                <a:cubicBezTo>
                  <a:pt x="1072369" y="-6791"/>
                  <a:pt x="1073150" y="20613"/>
                  <a:pt x="1076325" y="30138"/>
                </a:cubicBezTo>
                <a:cubicBezTo>
                  <a:pt x="1079500" y="52363"/>
                  <a:pt x="1085089" y="74375"/>
                  <a:pt x="1085850" y="96813"/>
                </a:cubicBezTo>
                <a:cubicBezTo>
                  <a:pt x="1091444" y="261849"/>
                  <a:pt x="1089374" y="427092"/>
                  <a:pt x="1095375" y="592113"/>
                </a:cubicBezTo>
                <a:cubicBezTo>
                  <a:pt x="1095740" y="602147"/>
                  <a:pt x="1100410" y="611708"/>
                  <a:pt x="1104900" y="620688"/>
                </a:cubicBezTo>
                <a:cubicBezTo>
                  <a:pt x="1110020" y="630927"/>
                  <a:pt x="1117600" y="639738"/>
                  <a:pt x="1123950" y="649263"/>
                </a:cubicBezTo>
                <a:cubicBezTo>
                  <a:pt x="1127125" y="661963"/>
                  <a:pt x="1129879" y="674776"/>
                  <a:pt x="1133475" y="687363"/>
                </a:cubicBezTo>
                <a:cubicBezTo>
                  <a:pt x="1136233" y="697017"/>
                  <a:pt x="1142354" y="705919"/>
                  <a:pt x="1143000" y="715938"/>
                </a:cubicBezTo>
                <a:cubicBezTo>
                  <a:pt x="1162767" y="1022322"/>
                  <a:pt x="1123279" y="894900"/>
                  <a:pt x="1162050" y="1011213"/>
                </a:cubicBezTo>
                <a:cubicBezTo>
                  <a:pt x="1165225" y="1033438"/>
                  <a:pt x="1167559" y="1055799"/>
                  <a:pt x="1171575" y="1077888"/>
                </a:cubicBezTo>
                <a:cubicBezTo>
                  <a:pt x="1173917" y="1090768"/>
                  <a:pt x="1180133" y="1102933"/>
                  <a:pt x="1181100" y="1115988"/>
                </a:cubicBezTo>
                <a:cubicBezTo>
                  <a:pt x="1186500" y="1188882"/>
                  <a:pt x="1185919" y="1262121"/>
                  <a:pt x="1190625" y="1335063"/>
                </a:cubicBezTo>
                <a:cubicBezTo>
                  <a:pt x="1192273" y="1360608"/>
                  <a:pt x="1196258" y="1385963"/>
                  <a:pt x="1200150" y="1411263"/>
                </a:cubicBezTo>
                <a:cubicBezTo>
                  <a:pt x="1202612" y="1427264"/>
                  <a:pt x="1205748" y="1443182"/>
                  <a:pt x="1209675" y="1458888"/>
                </a:cubicBezTo>
                <a:cubicBezTo>
                  <a:pt x="1214840" y="1479546"/>
                  <a:pt x="1222730" y="1500518"/>
                  <a:pt x="1238250" y="1516038"/>
                </a:cubicBezTo>
                <a:cubicBezTo>
                  <a:pt x="1246345" y="1524133"/>
                  <a:pt x="1257300" y="1528738"/>
                  <a:pt x="1266825" y="1535088"/>
                </a:cubicBezTo>
                <a:cubicBezTo>
                  <a:pt x="1272646" y="1552551"/>
                  <a:pt x="1284342" y="1604346"/>
                  <a:pt x="1304925" y="1620813"/>
                </a:cubicBezTo>
                <a:cubicBezTo>
                  <a:pt x="1312765" y="1627085"/>
                  <a:pt x="1323975" y="1627163"/>
                  <a:pt x="1333500" y="1630338"/>
                </a:cubicBezTo>
                <a:cubicBezTo>
                  <a:pt x="1416982" y="1713820"/>
                  <a:pt x="1314820" y="1607922"/>
                  <a:pt x="1381125" y="1687488"/>
                </a:cubicBezTo>
                <a:cubicBezTo>
                  <a:pt x="1389749" y="1697836"/>
                  <a:pt x="1400175" y="1706538"/>
                  <a:pt x="1409700" y="1716063"/>
                </a:cubicBezTo>
                <a:cubicBezTo>
                  <a:pt x="1412875" y="1728763"/>
                  <a:pt x="1415629" y="1741576"/>
                  <a:pt x="1419225" y="1754163"/>
                </a:cubicBezTo>
                <a:cubicBezTo>
                  <a:pt x="1421983" y="1763817"/>
                  <a:pt x="1426781" y="1772893"/>
                  <a:pt x="1428750" y="1782738"/>
                </a:cubicBezTo>
                <a:cubicBezTo>
                  <a:pt x="1433153" y="1804753"/>
                  <a:pt x="1433872" y="1827398"/>
                  <a:pt x="1438275" y="1849413"/>
                </a:cubicBezTo>
                <a:cubicBezTo>
                  <a:pt x="1440244" y="1859258"/>
                  <a:pt x="1441528" y="1870148"/>
                  <a:pt x="1447800" y="1877988"/>
                </a:cubicBezTo>
                <a:cubicBezTo>
                  <a:pt x="1454951" y="1886927"/>
                  <a:pt x="1466850" y="1890688"/>
                  <a:pt x="1476375" y="1897038"/>
                </a:cubicBezTo>
                <a:cubicBezTo>
                  <a:pt x="1482725" y="1906563"/>
                  <a:pt x="1485486" y="1919933"/>
                  <a:pt x="1495425" y="1925613"/>
                </a:cubicBezTo>
                <a:cubicBezTo>
                  <a:pt x="1620667" y="1997180"/>
                  <a:pt x="1455842" y="1857950"/>
                  <a:pt x="1600200" y="1954188"/>
                </a:cubicBezTo>
                <a:cubicBezTo>
                  <a:pt x="1652276" y="1988905"/>
                  <a:pt x="1612491" y="1968535"/>
                  <a:pt x="1704975" y="1982763"/>
                </a:cubicBezTo>
                <a:cubicBezTo>
                  <a:pt x="1720976" y="1985225"/>
                  <a:pt x="1736553" y="1990148"/>
                  <a:pt x="1752600" y="1992288"/>
                </a:cubicBezTo>
                <a:cubicBezTo>
                  <a:pt x="1784228" y="1996505"/>
                  <a:pt x="1816100" y="1998638"/>
                  <a:pt x="1847850" y="2001813"/>
                </a:cubicBezTo>
                <a:cubicBezTo>
                  <a:pt x="1857375" y="2004988"/>
                  <a:pt x="1866547" y="2009542"/>
                  <a:pt x="1876425" y="2011338"/>
                </a:cubicBezTo>
                <a:cubicBezTo>
                  <a:pt x="1942795" y="2023405"/>
                  <a:pt x="2047051" y="2026765"/>
                  <a:pt x="2105025" y="2030388"/>
                </a:cubicBezTo>
                <a:cubicBezTo>
                  <a:pt x="1941782" y="2084802"/>
                  <a:pt x="2115747" y="2029932"/>
                  <a:pt x="1657350" y="2049438"/>
                </a:cubicBezTo>
                <a:cubicBezTo>
                  <a:pt x="1647319" y="2049865"/>
                  <a:pt x="1638300" y="2055788"/>
                  <a:pt x="1628775" y="2058963"/>
                </a:cubicBezTo>
                <a:cubicBezTo>
                  <a:pt x="1622425" y="2068488"/>
                  <a:pt x="1618664" y="2080387"/>
                  <a:pt x="1609725" y="2087538"/>
                </a:cubicBezTo>
                <a:cubicBezTo>
                  <a:pt x="1601885" y="2093810"/>
                  <a:pt x="1589927" y="2092187"/>
                  <a:pt x="1581150" y="2097063"/>
                </a:cubicBezTo>
                <a:cubicBezTo>
                  <a:pt x="1561136" y="2108182"/>
                  <a:pt x="1543050" y="2122463"/>
                  <a:pt x="1524000" y="2135163"/>
                </a:cubicBezTo>
                <a:lnTo>
                  <a:pt x="1495425" y="2154213"/>
                </a:lnTo>
                <a:cubicBezTo>
                  <a:pt x="1449728" y="2222759"/>
                  <a:pt x="1514439" y="2138362"/>
                  <a:pt x="1419225" y="2201838"/>
                </a:cubicBezTo>
                <a:lnTo>
                  <a:pt x="1362075" y="2239938"/>
                </a:lnTo>
                <a:lnTo>
                  <a:pt x="1333500" y="2258988"/>
                </a:lnTo>
                <a:cubicBezTo>
                  <a:pt x="1294072" y="2318130"/>
                  <a:pt x="1323054" y="2264975"/>
                  <a:pt x="1304925" y="2382813"/>
                </a:cubicBezTo>
                <a:cubicBezTo>
                  <a:pt x="1303398" y="2392736"/>
                  <a:pt x="1297835" y="2401648"/>
                  <a:pt x="1295400" y="2411388"/>
                </a:cubicBezTo>
                <a:cubicBezTo>
                  <a:pt x="1289966" y="2433125"/>
                  <a:pt x="1287236" y="2465815"/>
                  <a:pt x="1276350" y="2487588"/>
                </a:cubicBezTo>
                <a:cubicBezTo>
                  <a:pt x="1271230" y="2497827"/>
                  <a:pt x="1263650" y="2506638"/>
                  <a:pt x="1257300" y="2516163"/>
                </a:cubicBezTo>
                <a:cubicBezTo>
                  <a:pt x="1254125" y="2544738"/>
                  <a:pt x="1253414" y="2573695"/>
                  <a:pt x="1247775" y="2601888"/>
                </a:cubicBezTo>
                <a:cubicBezTo>
                  <a:pt x="1243837" y="2621579"/>
                  <a:pt x="1235075" y="2639988"/>
                  <a:pt x="1228725" y="2659038"/>
                </a:cubicBezTo>
                <a:lnTo>
                  <a:pt x="1219200" y="2687613"/>
                </a:lnTo>
                <a:cubicBezTo>
                  <a:pt x="1216025" y="2716188"/>
                  <a:pt x="1214402" y="2744978"/>
                  <a:pt x="1209675" y="2773338"/>
                </a:cubicBezTo>
                <a:cubicBezTo>
                  <a:pt x="1208024" y="2783242"/>
                  <a:pt x="1201323" y="2791942"/>
                  <a:pt x="1200150" y="2801913"/>
                </a:cubicBezTo>
                <a:cubicBezTo>
                  <a:pt x="1176911" y="2999447"/>
                  <a:pt x="1205188" y="2877011"/>
                  <a:pt x="1181100" y="2973363"/>
                </a:cubicBezTo>
                <a:cubicBezTo>
                  <a:pt x="1177925" y="3062263"/>
                  <a:pt x="1179394" y="3151451"/>
                  <a:pt x="1171575" y="3240063"/>
                </a:cubicBezTo>
                <a:cubicBezTo>
                  <a:pt x="1169810" y="3260066"/>
                  <a:pt x="1152525" y="3297213"/>
                  <a:pt x="1152525" y="3297213"/>
                </a:cubicBezTo>
                <a:cubicBezTo>
                  <a:pt x="1149350" y="3341663"/>
                  <a:pt x="1147665" y="3386245"/>
                  <a:pt x="1143000" y="3430563"/>
                </a:cubicBezTo>
                <a:cubicBezTo>
                  <a:pt x="1141305" y="3446663"/>
                  <a:pt x="1134766" y="3462050"/>
                  <a:pt x="1133475" y="3478188"/>
                </a:cubicBezTo>
                <a:cubicBezTo>
                  <a:pt x="1128405" y="3541565"/>
                  <a:pt x="1128826" y="3605296"/>
                  <a:pt x="1123950" y="3668688"/>
                </a:cubicBezTo>
                <a:cubicBezTo>
                  <a:pt x="1122469" y="3687944"/>
                  <a:pt x="1119974" y="3707340"/>
                  <a:pt x="1114425" y="3725838"/>
                </a:cubicBezTo>
                <a:cubicBezTo>
                  <a:pt x="1110345" y="3739438"/>
                  <a:pt x="1100361" y="3750643"/>
                  <a:pt x="1095375" y="3763938"/>
                </a:cubicBezTo>
                <a:cubicBezTo>
                  <a:pt x="1090778" y="3776195"/>
                  <a:pt x="1089025" y="3789338"/>
                  <a:pt x="1085850" y="3802038"/>
                </a:cubicBezTo>
                <a:cubicBezTo>
                  <a:pt x="1082675" y="3843313"/>
                  <a:pt x="1079173" y="3884564"/>
                  <a:pt x="1076325" y="3925863"/>
                </a:cubicBezTo>
                <a:cubicBezTo>
                  <a:pt x="1072823" y="3976642"/>
                  <a:pt x="1073677" y="4027831"/>
                  <a:pt x="1066800" y="4078263"/>
                </a:cubicBezTo>
                <a:cubicBezTo>
                  <a:pt x="1064087" y="4098159"/>
                  <a:pt x="1047750" y="4135413"/>
                  <a:pt x="1047750" y="4135413"/>
                </a:cubicBezTo>
                <a:cubicBezTo>
                  <a:pt x="1044575" y="4125888"/>
                  <a:pt x="1039177" y="4116833"/>
                  <a:pt x="1038225" y="4106838"/>
                </a:cubicBezTo>
                <a:cubicBezTo>
                  <a:pt x="1032669" y="4048504"/>
                  <a:pt x="1036409" y="3947174"/>
                  <a:pt x="1019175" y="3878238"/>
                </a:cubicBezTo>
                <a:lnTo>
                  <a:pt x="990600" y="3792513"/>
                </a:lnTo>
                <a:lnTo>
                  <a:pt x="981075" y="3763938"/>
                </a:lnTo>
                <a:lnTo>
                  <a:pt x="971550" y="3735363"/>
                </a:lnTo>
                <a:cubicBezTo>
                  <a:pt x="968375" y="3627413"/>
                  <a:pt x="967701" y="3519360"/>
                  <a:pt x="962025" y="3411513"/>
                </a:cubicBezTo>
                <a:cubicBezTo>
                  <a:pt x="961337" y="3398440"/>
                  <a:pt x="957657" y="3385445"/>
                  <a:pt x="952500" y="3373413"/>
                </a:cubicBezTo>
                <a:cubicBezTo>
                  <a:pt x="947991" y="3362891"/>
                  <a:pt x="939800" y="3354363"/>
                  <a:pt x="933450" y="3344838"/>
                </a:cubicBezTo>
                <a:cubicBezTo>
                  <a:pt x="930275" y="3224188"/>
                  <a:pt x="929533" y="3103449"/>
                  <a:pt x="923925" y="2982888"/>
                </a:cubicBezTo>
                <a:cubicBezTo>
                  <a:pt x="923173" y="2966716"/>
                  <a:pt x="918040" y="2951038"/>
                  <a:pt x="914400" y="2935263"/>
                </a:cubicBezTo>
                <a:cubicBezTo>
                  <a:pt x="908513" y="2909752"/>
                  <a:pt x="895350" y="2859063"/>
                  <a:pt x="895350" y="2859063"/>
                </a:cubicBezTo>
                <a:cubicBezTo>
                  <a:pt x="892175" y="2779688"/>
                  <a:pt x="890939" y="2700212"/>
                  <a:pt x="885825" y="2620938"/>
                </a:cubicBezTo>
                <a:cubicBezTo>
                  <a:pt x="884582" y="2601665"/>
                  <a:pt x="883728" y="2581615"/>
                  <a:pt x="876300" y="2563788"/>
                </a:cubicBezTo>
                <a:cubicBezTo>
                  <a:pt x="867494" y="2542654"/>
                  <a:pt x="845440" y="2528358"/>
                  <a:pt x="838200" y="2506638"/>
                </a:cubicBezTo>
                <a:cubicBezTo>
                  <a:pt x="815530" y="2438628"/>
                  <a:pt x="835858" y="2460627"/>
                  <a:pt x="790575" y="2430438"/>
                </a:cubicBezTo>
                <a:cubicBezTo>
                  <a:pt x="784225" y="2420913"/>
                  <a:pt x="780464" y="2409014"/>
                  <a:pt x="771525" y="2401863"/>
                </a:cubicBezTo>
                <a:cubicBezTo>
                  <a:pt x="763685" y="2395591"/>
                  <a:pt x="748786" y="2400508"/>
                  <a:pt x="742950" y="2392338"/>
                </a:cubicBezTo>
                <a:cubicBezTo>
                  <a:pt x="731278" y="2375998"/>
                  <a:pt x="735039" y="2351896"/>
                  <a:pt x="723900" y="2335188"/>
                </a:cubicBezTo>
                <a:cubicBezTo>
                  <a:pt x="693711" y="2289905"/>
                  <a:pt x="708470" y="2317473"/>
                  <a:pt x="685800" y="2249463"/>
                </a:cubicBezTo>
                <a:lnTo>
                  <a:pt x="666750" y="2192313"/>
                </a:lnTo>
                <a:cubicBezTo>
                  <a:pt x="663575" y="2182788"/>
                  <a:pt x="665579" y="2169307"/>
                  <a:pt x="657225" y="2163738"/>
                </a:cubicBezTo>
                <a:cubicBezTo>
                  <a:pt x="647700" y="2157388"/>
                  <a:pt x="639694" y="2147700"/>
                  <a:pt x="628650" y="2144688"/>
                </a:cubicBezTo>
                <a:cubicBezTo>
                  <a:pt x="603954" y="2137953"/>
                  <a:pt x="577790" y="2138783"/>
                  <a:pt x="552450" y="2135163"/>
                </a:cubicBezTo>
                <a:cubicBezTo>
                  <a:pt x="533331" y="2132432"/>
                  <a:pt x="514350" y="2128813"/>
                  <a:pt x="495300" y="2125638"/>
                </a:cubicBezTo>
                <a:cubicBezTo>
                  <a:pt x="488950" y="2116113"/>
                  <a:pt x="485958" y="2103130"/>
                  <a:pt x="476250" y="2097063"/>
                </a:cubicBezTo>
                <a:cubicBezTo>
                  <a:pt x="459222" y="2086420"/>
                  <a:pt x="438150" y="2084363"/>
                  <a:pt x="419100" y="2078013"/>
                </a:cubicBezTo>
                <a:cubicBezTo>
                  <a:pt x="367129" y="2060689"/>
                  <a:pt x="405155" y="2071471"/>
                  <a:pt x="323850" y="2058963"/>
                </a:cubicBezTo>
                <a:cubicBezTo>
                  <a:pt x="304762" y="2056026"/>
                  <a:pt x="285788" y="2052375"/>
                  <a:pt x="266700" y="2049438"/>
                </a:cubicBezTo>
                <a:cubicBezTo>
                  <a:pt x="244510" y="2046024"/>
                  <a:pt x="222250" y="2043088"/>
                  <a:pt x="200025" y="2039913"/>
                </a:cubicBezTo>
                <a:cubicBezTo>
                  <a:pt x="164715" y="2028143"/>
                  <a:pt x="180430" y="2034878"/>
                  <a:pt x="152400" y="2020863"/>
                </a:cubicBezTo>
                <a:lnTo>
                  <a:pt x="85725" y="2011338"/>
                </a:lnTo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What does this surface 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symbolize</a:t>
            </a:r>
            <a:r>
              <a:rPr b="0" i="0" lang="en" sz="1400" u="none" cap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?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