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showGuides="1">
      <p:cViewPr varScale="1">
        <p:scale>
          <a:sx n="161" d="100"/>
          <a:sy n="161" d="100"/>
        </p:scale>
        <p:origin x="150"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FEDB-10E7-43B6-8CF7-5BABE83FE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78A022-D213-48D2-ABDD-BBD6078C5D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BC960-ABA3-4CB3-9EEF-1F55E178FD89}"/>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5" name="Footer Placeholder 4">
            <a:extLst>
              <a:ext uri="{FF2B5EF4-FFF2-40B4-BE49-F238E27FC236}">
                <a16:creationId xmlns:a16="http://schemas.microsoft.com/office/drawing/2014/main" id="{A72CC08C-181A-4741-B2D0-1223D2021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547601-A381-4F6D-9824-F8A396D0596D}"/>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202984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3FB0-FD64-4025-A6CB-EBA136FE1D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542948-D44F-458E-AD77-E0D16A2DCC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EBFF3-44D1-4CA8-A9DD-0137732F5DE9}"/>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5" name="Footer Placeholder 4">
            <a:extLst>
              <a:ext uri="{FF2B5EF4-FFF2-40B4-BE49-F238E27FC236}">
                <a16:creationId xmlns:a16="http://schemas.microsoft.com/office/drawing/2014/main" id="{25A57640-6AFA-425B-8AC6-33D6EDBC4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81EB4-6256-40B6-8CCC-FF21A5B6D7E6}"/>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41735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732A1-AE38-4FE2-8019-535D7863C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374E5D-5894-45BD-82BD-B0AEE5658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5A75B-63D8-4B96-878A-6FDB04AE63EF}"/>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5" name="Footer Placeholder 4">
            <a:extLst>
              <a:ext uri="{FF2B5EF4-FFF2-40B4-BE49-F238E27FC236}">
                <a16:creationId xmlns:a16="http://schemas.microsoft.com/office/drawing/2014/main" id="{D8AB869F-9193-461C-976C-0DC30CCB7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3D638-167A-432B-97F2-5243F0378FE4}"/>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429127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6AA8-7568-437F-AC1C-022449103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0C077E-BFCA-41DB-BB5E-2F2A11786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B19A8-4513-4F19-9992-AFA0AC78E190}"/>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5" name="Footer Placeholder 4">
            <a:extLst>
              <a:ext uri="{FF2B5EF4-FFF2-40B4-BE49-F238E27FC236}">
                <a16:creationId xmlns:a16="http://schemas.microsoft.com/office/drawing/2014/main" id="{B0E436CA-CD4F-4A7A-82D5-2C2559303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2A8F8-EB54-47E3-A69C-9CF5EBDD5D1E}"/>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200576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B92F-2043-4499-B783-A461ADA344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395D0A-011A-41E2-9538-BF3CDA8B1D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81C2EA-4A10-4E83-A5FE-8F2B13ABEA2A}"/>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5" name="Footer Placeholder 4">
            <a:extLst>
              <a:ext uri="{FF2B5EF4-FFF2-40B4-BE49-F238E27FC236}">
                <a16:creationId xmlns:a16="http://schemas.microsoft.com/office/drawing/2014/main" id="{B6A24BF2-2EF1-4284-ABEB-FF57EE156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8D45F-0106-4AD7-A10C-725E3C49C27F}"/>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243400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C404-0696-43A1-8E6A-A42239C5CF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A9DDD-274C-4CCD-9388-6BCB6D9FF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4F3175-2645-4CE5-B42E-EE0B02E1F1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CB1889-E262-4D2A-BA05-89ABCDD8FDE5}"/>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6" name="Footer Placeholder 5">
            <a:extLst>
              <a:ext uri="{FF2B5EF4-FFF2-40B4-BE49-F238E27FC236}">
                <a16:creationId xmlns:a16="http://schemas.microsoft.com/office/drawing/2014/main" id="{4B3E9CC4-907C-458D-B7F3-A16DAD175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3FA0D-0FEF-4FDB-9B80-87037BE45845}"/>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14609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27AB-84AE-470F-9384-710D5417C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FEF58B-857F-407F-B7B6-414592E2D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DFDC4-2C1B-4892-B3C7-E911A27ED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DD4A6B-9973-49BE-AF39-551D11E8D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64C63F-8D18-4062-B7BE-35192BE403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979594-53F2-4CF3-AFFB-1CC4B78E244E}"/>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8" name="Footer Placeholder 7">
            <a:extLst>
              <a:ext uri="{FF2B5EF4-FFF2-40B4-BE49-F238E27FC236}">
                <a16:creationId xmlns:a16="http://schemas.microsoft.com/office/drawing/2014/main" id="{16F41D08-E4B2-4DB7-B33F-08B048180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815C6A-F322-4AE1-9463-07FC8F211764}"/>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270411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8230-FB7E-46A2-8E3C-AE948FC485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2F6F0-DBDC-4296-977C-468FA22F9070}"/>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4" name="Footer Placeholder 3">
            <a:extLst>
              <a:ext uri="{FF2B5EF4-FFF2-40B4-BE49-F238E27FC236}">
                <a16:creationId xmlns:a16="http://schemas.microsoft.com/office/drawing/2014/main" id="{D37DD61A-5C09-4DEF-BE7E-0B9203B3A2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DB7BE-5BD6-47DA-8D91-6C6D8008D56B}"/>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180635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0E119-7036-4AD6-AC19-E36909E5A99F}"/>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3" name="Footer Placeholder 2">
            <a:extLst>
              <a:ext uri="{FF2B5EF4-FFF2-40B4-BE49-F238E27FC236}">
                <a16:creationId xmlns:a16="http://schemas.microsoft.com/office/drawing/2014/main" id="{8CCA8CDA-2B33-4E48-8121-E862B8E867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F0CAE-90C1-4B66-8E09-CA6B7F318828}"/>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194333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F15B-6CE0-4AA7-B0A7-93B4B99EF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E17045-F561-4493-A87D-6772708A0B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D5C2AE-0A24-4077-A0D3-A1AAB4627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C9F30-3EAE-4C9E-99DB-82D18E32C922}"/>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6" name="Footer Placeholder 5">
            <a:extLst>
              <a:ext uri="{FF2B5EF4-FFF2-40B4-BE49-F238E27FC236}">
                <a16:creationId xmlns:a16="http://schemas.microsoft.com/office/drawing/2014/main" id="{C12310DA-1DB2-478B-9285-FA467ACB2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05832-670E-47E9-B390-55FA01A2BA40}"/>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126882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0EE6-5F1F-43B6-937A-3532F1D9F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BCCD0D-5A80-4BB7-A5AD-76DBAAD571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2681B3-2F41-40B9-A738-E87CACA9B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CCDE1-F49E-44B8-89E7-AC5E0BD4E216}"/>
              </a:ext>
            </a:extLst>
          </p:cNvPr>
          <p:cNvSpPr>
            <a:spLocks noGrp="1"/>
          </p:cNvSpPr>
          <p:nvPr>
            <p:ph type="dt" sz="half" idx="10"/>
          </p:nvPr>
        </p:nvSpPr>
        <p:spPr/>
        <p:txBody>
          <a:bodyPr/>
          <a:lstStyle/>
          <a:p>
            <a:fld id="{34E6040C-435D-4AF4-9564-FA01DC48BCC2}" type="datetimeFigureOut">
              <a:rPr lang="en-US" smtClean="0"/>
              <a:t>2/14/2021</a:t>
            </a:fld>
            <a:endParaRPr lang="en-US"/>
          </a:p>
        </p:txBody>
      </p:sp>
      <p:sp>
        <p:nvSpPr>
          <p:cNvPr id="6" name="Footer Placeholder 5">
            <a:extLst>
              <a:ext uri="{FF2B5EF4-FFF2-40B4-BE49-F238E27FC236}">
                <a16:creationId xmlns:a16="http://schemas.microsoft.com/office/drawing/2014/main" id="{BD4E3F4F-F20C-49BC-935F-4863BD1A8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85E27-6645-44BE-95BE-21C9A3750CB4}"/>
              </a:ext>
            </a:extLst>
          </p:cNvPr>
          <p:cNvSpPr>
            <a:spLocks noGrp="1"/>
          </p:cNvSpPr>
          <p:nvPr>
            <p:ph type="sldNum" sz="quarter" idx="12"/>
          </p:nvPr>
        </p:nvSpPr>
        <p:spPr/>
        <p:txBody>
          <a:bodyPr/>
          <a:lstStyle/>
          <a:p>
            <a:fld id="{962A8355-3178-47AB-AD44-43C9674B7877}" type="slidenum">
              <a:rPr lang="en-US" smtClean="0"/>
              <a:t>‹#›</a:t>
            </a:fld>
            <a:endParaRPr lang="en-US"/>
          </a:p>
        </p:txBody>
      </p:sp>
    </p:spTree>
    <p:extLst>
      <p:ext uri="{BB962C8B-B14F-4D97-AF65-F5344CB8AC3E}">
        <p14:creationId xmlns:p14="http://schemas.microsoft.com/office/powerpoint/2010/main" val="142798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3AE35-E5AF-4311-8963-DE9F33975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89F2CD-EF70-423B-97E3-AED4654AE7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B374CD-CC86-4EBB-AC79-891805FFE6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E6040C-435D-4AF4-9564-FA01DC48BCC2}" type="datetimeFigureOut">
              <a:rPr lang="en-US" smtClean="0"/>
              <a:t>2/14/2021</a:t>
            </a:fld>
            <a:endParaRPr lang="en-US"/>
          </a:p>
        </p:txBody>
      </p:sp>
      <p:sp>
        <p:nvSpPr>
          <p:cNvPr id="5" name="Footer Placeholder 4">
            <a:extLst>
              <a:ext uri="{FF2B5EF4-FFF2-40B4-BE49-F238E27FC236}">
                <a16:creationId xmlns:a16="http://schemas.microsoft.com/office/drawing/2014/main" id="{FBBFBDF6-D54D-4EE7-AFBF-1B0F2A1C9A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A7231-E433-4603-ABA5-EAF543601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A8355-3178-47AB-AD44-43C9674B7877}" type="slidenum">
              <a:rPr lang="en-US" smtClean="0"/>
              <a:t>‹#›</a:t>
            </a:fld>
            <a:endParaRPr lang="en-US"/>
          </a:p>
        </p:txBody>
      </p:sp>
    </p:spTree>
    <p:extLst>
      <p:ext uri="{BB962C8B-B14F-4D97-AF65-F5344CB8AC3E}">
        <p14:creationId xmlns:p14="http://schemas.microsoft.com/office/powerpoint/2010/main" val="3697709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932213" y="338447"/>
            <a:ext cx="10307781" cy="6145480"/>
          </a:xfrm>
          <a:ln>
            <a:noFill/>
          </a:ln>
        </p:spPr>
        <p:txBody>
          <a:bodyPr anchor="t">
            <a:noAutofit/>
          </a:bodyPr>
          <a:lstStyle/>
          <a:p>
            <a:pPr algn="l"/>
            <a:r>
              <a:rPr lang="en-US" sz="1600" dirty="0"/>
              <a:t>Hydrologic modeling is commonly used to forecast the impacts of proposed actions on future water resource conditions.  </a:t>
            </a:r>
            <a:br>
              <a:rPr lang="en-US" sz="1600" dirty="0"/>
            </a:br>
            <a:br>
              <a:rPr lang="en-US" sz="1600" dirty="0"/>
            </a:br>
            <a:r>
              <a:rPr lang="en-US" sz="1600" dirty="0"/>
              <a:t>Models are simplified mathematical representations of complex hydrogeologic systems.  Therefore, it is inevitable that predictions made with these models will have some degree of error / uncertainty. </a:t>
            </a:r>
            <a:br>
              <a:rPr lang="en-US" sz="1600" dirty="0"/>
            </a:br>
            <a:br>
              <a:rPr lang="en-US" sz="1600" dirty="0"/>
            </a:br>
            <a:r>
              <a:rPr lang="en-US" sz="1600" dirty="0"/>
              <a:t>The art and science of hydrologic modeling is based on a modelers ability to identify those complexities that can be simplified without causing unacceptable errors / uncertainties in the forecasts of interest.</a:t>
            </a:r>
            <a:br>
              <a:rPr lang="en-US" sz="1600" dirty="0"/>
            </a:br>
            <a:br>
              <a:rPr lang="en-US" sz="1600" dirty="0"/>
            </a:br>
            <a:r>
              <a:rPr lang="en-US" sz="1600" dirty="0"/>
              <a:t>The first step toward identifying potential sources of error is to understand how reality is represented in a model and how a model is molded to fit reality.  This occurs, generally, in two steps: conceptualization and parameterization.</a:t>
            </a:r>
            <a:br>
              <a:rPr lang="en-US" sz="1600" dirty="0"/>
            </a:br>
            <a:br>
              <a:rPr lang="en-US" sz="1600" dirty="0"/>
            </a:br>
            <a:r>
              <a:rPr lang="en-US" sz="1600" dirty="0"/>
              <a:t>To conceptualize a model the modeler decides which processes are relevant, at which scales, and how they will be represented in the model including: dimensionality; hydrogeologic structure; degree of transience, numerical solution details; and – if absolutely necessary – chemistry.</a:t>
            </a:r>
            <a:br>
              <a:rPr lang="en-US" sz="1600" dirty="0"/>
            </a:br>
            <a:br>
              <a:rPr lang="en-US" sz="1600" dirty="0"/>
            </a:br>
            <a:r>
              <a:rPr lang="en-US" sz="1600" dirty="0"/>
              <a:t>To parameterize a model, the modeler decides how to represent the physical (OK, and chemical) properties of the system in the context of the mathematical representation of that system.  For example, the wonderous complexity of the internal structure of a porous medium becomes two numbers: porosity and permeability - in a stretch, permeability may differ horizontally and vertically.  Simultaneously, the complex structure of a braided river channel becomes geometric blocks of uniform properties – or, abstract geostatistical Rorschach Tests of spatially correlated blobs. Those material properties that do not affect the processes that the modeler has chosen to include are </a:t>
            </a:r>
            <a:r>
              <a:rPr lang="en-US" sz="1600" i="1" dirty="0"/>
              <a:t>irrelevant to the model</a:t>
            </a:r>
            <a:r>
              <a:rPr lang="en-US" sz="1600" dirty="0"/>
              <a:t>.  </a:t>
            </a:r>
            <a:br>
              <a:rPr lang="en-US" sz="1600" dirty="0"/>
            </a:br>
            <a:br>
              <a:rPr lang="en-US" sz="1600" dirty="0"/>
            </a:br>
            <a:r>
              <a:rPr lang="en-US" sz="1600" dirty="0"/>
              <a:t>Calibration (aka parameter estimation) is generally limited to changing the value of parameters to make the mathematical incarnation of a conceptual model fit data – recognizing that those data also suffer from ‘measurement error’ – a term that hides a multitude of sins.  In practice, the boundary conditions – and to a greater extent, the structure – of a model are only changed if a good fit cannot be achieved through parameter </a:t>
            </a:r>
            <a:r>
              <a:rPr lang="en-US" sz="1600" strike="sngStrike" dirty="0"/>
              <a:t>fiddling</a:t>
            </a:r>
            <a:r>
              <a:rPr lang="en-US" sz="1600" dirty="0"/>
              <a:t> adjustment.</a:t>
            </a:r>
          </a:p>
        </p:txBody>
      </p:sp>
    </p:spTree>
    <p:extLst>
      <p:ext uri="{BB962C8B-B14F-4D97-AF65-F5344CB8AC3E}">
        <p14:creationId xmlns:p14="http://schemas.microsoft.com/office/powerpoint/2010/main" val="222769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932213" y="338447"/>
            <a:ext cx="10307781" cy="6145480"/>
          </a:xfrm>
          <a:ln>
            <a:noFill/>
          </a:ln>
        </p:spPr>
        <p:txBody>
          <a:bodyPr anchor="t">
            <a:noAutofit/>
          </a:bodyPr>
          <a:lstStyle/>
          <a:p>
            <a:pPr algn="l"/>
            <a:r>
              <a:rPr lang="en-US" sz="1600" dirty="0"/>
              <a:t>Given all of this, how can a modeler assess the error / uncertainty of their predictions.</a:t>
            </a:r>
            <a:br>
              <a:rPr lang="en-US" sz="1600" dirty="0"/>
            </a:br>
            <a:br>
              <a:rPr lang="en-US" sz="1600" dirty="0"/>
            </a:br>
            <a:r>
              <a:rPr lang="en-US" sz="1600" dirty="0"/>
              <a:t>Error – aka bias – can only be assessed in retrospect, when it’s too late to be useful.  The only way to determine if a model’s predictions are biased is to compare them to reality.  This is exactly what occurs during model calibration – parameters are adjusted to reduce the mismatch between a model and all existing data.</a:t>
            </a:r>
            <a:br>
              <a:rPr lang="en-US" sz="1600" dirty="0"/>
            </a:br>
            <a:br>
              <a:rPr lang="en-US" sz="1600" dirty="0"/>
            </a:br>
            <a:r>
              <a:rPr lang="en-US" sz="1600" dirty="0"/>
              <a:t>Uncertainty – aka variance – can be thought of as answering the question: if many models give acceptably good fits to the existing data, how different are their forecasts?  Note here that you will get a different question if you make different forecasts.  The ‘closer’ the forecasts are to the existing data – in space, time, driving conditions, and type – the more likely that they will have small variance.  Of course, forecasts for conditions that are not too different than the current, observed conditions may not require a model in the first place.  </a:t>
            </a:r>
            <a:br>
              <a:rPr lang="en-US" sz="1600" dirty="0"/>
            </a:br>
            <a:br>
              <a:rPr lang="en-US" sz="1600" dirty="0"/>
            </a:br>
            <a:r>
              <a:rPr lang="en-US" sz="1600" dirty="0"/>
              <a:t>This brings up a key point – models should be created and assessed in the context of specific forecasts.  Those forecasts should inform the allowable simplifications and define the metric of model variance.    </a:t>
            </a:r>
            <a:br>
              <a:rPr lang="en-US" sz="1600" dirty="0"/>
            </a:br>
            <a:br>
              <a:rPr lang="en-US" sz="1600" dirty="0"/>
            </a:br>
            <a:r>
              <a:rPr lang="en-US" sz="1600" dirty="0"/>
              <a:t>Enough words already, let’s look at a flow chart!</a:t>
            </a:r>
            <a:br>
              <a:rPr lang="en-US" sz="1600" dirty="0"/>
            </a:br>
            <a:br>
              <a:rPr lang="en-US" sz="1600" dirty="0"/>
            </a:br>
            <a:r>
              <a:rPr lang="en-US" sz="1600" dirty="0"/>
              <a:t>The following outlines three levels of model uncertainty that can (should?) be considered when using models to support water resources decisions. </a:t>
            </a:r>
            <a:br>
              <a:rPr lang="en-US" sz="1600" dirty="0"/>
            </a:br>
            <a:br>
              <a:rPr lang="en-US" sz="1600" dirty="0"/>
            </a:br>
            <a:r>
              <a:rPr lang="en-US" sz="1600" dirty="0"/>
              <a:t> </a:t>
            </a:r>
          </a:p>
        </p:txBody>
      </p:sp>
    </p:spTree>
    <p:extLst>
      <p:ext uri="{BB962C8B-B14F-4D97-AF65-F5344CB8AC3E}">
        <p14:creationId xmlns:p14="http://schemas.microsoft.com/office/powerpoint/2010/main" val="188746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1054190" y="3123250"/>
            <a:ext cx="1037665" cy="617081"/>
          </a:xfrm>
          <a:ln>
            <a:solidFill>
              <a:schemeClr val="accent1"/>
            </a:solidFill>
          </a:ln>
        </p:spPr>
        <p:txBody>
          <a:bodyPr>
            <a:noAutofit/>
          </a:bodyPr>
          <a:lstStyle/>
          <a:p>
            <a:r>
              <a:rPr lang="en-US" sz="2000" dirty="0"/>
              <a:t>Current</a:t>
            </a:r>
            <a:br>
              <a:rPr lang="en-US" sz="2000" dirty="0"/>
            </a:br>
            <a:r>
              <a:rPr lang="en-US" sz="2000" dirty="0"/>
              <a:t>Reality</a:t>
            </a:r>
          </a:p>
        </p:txBody>
      </p:sp>
      <p:sp>
        <p:nvSpPr>
          <p:cNvPr id="4" name="Title 1">
            <a:extLst>
              <a:ext uri="{FF2B5EF4-FFF2-40B4-BE49-F238E27FC236}">
                <a16:creationId xmlns:a16="http://schemas.microsoft.com/office/drawing/2014/main" id="{16D37473-2237-4246-976A-05F0CF693631}"/>
              </a:ext>
            </a:extLst>
          </p:cNvPr>
          <p:cNvSpPr txBox="1">
            <a:spLocks/>
          </p:cNvSpPr>
          <p:nvPr/>
        </p:nvSpPr>
        <p:spPr>
          <a:xfrm>
            <a:off x="2760625" y="3123572"/>
            <a:ext cx="1410581"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Conceptual Model</a:t>
            </a:r>
          </a:p>
        </p:txBody>
      </p:sp>
      <p:sp>
        <p:nvSpPr>
          <p:cNvPr id="5" name="Title 1">
            <a:extLst>
              <a:ext uri="{FF2B5EF4-FFF2-40B4-BE49-F238E27FC236}">
                <a16:creationId xmlns:a16="http://schemas.microsoft.com/office/drawing/2014/main" id="{30E6FA00-C89E-433B-9D90-AFBA12D18074}"/>
              </a:ext>
            </a:extLst>
          </p:cNvPr>
          <p:cNvSpPr txBox="1">
            <a:spLocks/>
          </p:cNvSpPr>
          <p:nvPr/>
        </p:nvSpPr>
        <p:spPr>
          <a:xfrm>
            <a:off x="6683965" y="3249545"/>
            <a:ext cx="1122219"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a:t>
            </a:r>
          </a:p>
        </p:txBody>
      </p:sp>
      <p:cxnSp>
        <p:nvCxnSpPr>
          <p:cNvPr id="11" name="Straight Arrow Connector 10">
            <a:extLst>
              <a:ext uri="{FF2B5EF4-FFF2-40B4-BE49-F238E27FC236}">
                <a16:creationId xmlns:a16="http://schemas.microsoft.com/office/drawing/2014/main" id="{8D238BF1-E17A-41D9-8252-7EFDB8329FDC}"/>
              </a:ext>
            </a:extLst>
          </p:cNvPr>
          <p:cNvCxnSpPr>
            <a:cxnSpLocks/>
            <a:stCxn id="2" idx="3"/>
            <a:endCxn id="4" idx="1"/>
          </p:cNvCxnSpPr>
          <p:nvPr/>
        </p:nvCxnSpPr>
        <p:spPr>
          <a:xfrm>
            <a:off x="2091855" y="3431791"/>
            <a:ext cx="668770" cy="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90F58-5BC9-4B18-85C6-B6CEBB4DE611}"/>
              </a:ext>
            </a:extLst>
          </p:cNvPr>
          <p:cNvCxnSpPr>
            <a:cxnSpLocks/>
            <a:stCxn id="4" idx="3"/>
          </p:cNvCxnSpPr>
          <p:nvPr/>
        </p:nvCxnSpPr>
        <p:spPr>
          <a:xfrm>
            <a:off x="4171206" y="3432113"/>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628B551D-EE43-47E4-B353-FE7BA28483D9}"/>
              </a:ext>
            </a:extLst>
          </p:cNvPr>
          <p:cNvSpPr txBox="1">
            <a:spLocks/>
          </p:cNvSpPr>
          <p:nvPr/>
        </p:nvSpPr>
        <p:spPr>
          <a:xfrm>
            <a:off x="4621629" y="3117387"/>
            <a:ext cx="1605989"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Mathematical Model</a:t>
            </a:r>
          </a:p>
        </p:txBody>
      </p:sp>
      <p:cxnSp>
        <p:nvCxnSpPr>
          <p:cNvPr id="30" name="Straight Arrow Connector 29">
            <a:extLst>
              <a:ext uri="{FF2B5EF4-FFF2-40B4-BE49-F238E27FC236}">
                <a16:creationId xmlns:a16="http://schemas.microsoft.com/office/drawing/2014/main" id="{ECC8D4D9-BCE2-49D6-90C4-616AD81984F4}"/>
              </a:ext>
            </a:extLst>
          </p:cNvPr>
          <p:cNvCxnSpPr>
            <a:cxnSpLocks/>
          </p:cNvCxnSpPr>
          <p:nvPr/>
        </p:nvCxnSpPr>
        <p:spPr>
          <a:xfrm>
            <a:off x="6227618" y="3430028"/>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BFF7445-C26E-48AE-831C-5C97DF6EBAD5}"/>
              </a:ext>
            </a:extLst>
          </p:cNvPr>
          <p:cNvCxnSpPr>
            <a:cxnSpLocks/>
          </p:cNvCxnSpPr>
          <p:nvPr/>
        </p:nvCxnSpPr>
        <p:spPr>
          <a:xfrm>
            <a:off x="7806184" y="3431865"/>
            <a:ext cx="77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itle 1">
            <a:extLst>
              <a:ext uri="{FF2B5EF4-FFF2-40B4-BE49-F238E27FC236}">
                <a16:creationId xmlns:a16="http://schemas.microsoft.com/office/drawing/2014/main" id="{01A342A9-F893-4055-9C31-D086183E8748}"/>
              </a:ext>
            </a:extLst>
          </p:cNvPr>
          <p:cNvSpPr txBox="1">
            <a:spLocks/>
          </p:cNvSpPr>
          <p:nvPr/>
        </p:nvSpPr>
        <p:spPr>
          <a:xfrm>
            <a:off x="8582615" y="3105758"/>
            <a:ext cx="1037665" cy="617081"/>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Future</a:t>
            </a:r>
            <a:br>
              <a:rPr lang="en-US" sz="2000" dirty="0"/>
            </a:br>
            <a:r>
              <a:rPr lang="en-US" sz="2000" dirty="0"/>
              <a:t>Reality</a:t>
            </a:r>
          </a:p>
        </p:txBody>
      </p:sp>
      <p:sp>
        <p:nvSpPr>
          <p:cNvPr id="13" name="Title 1">
            <a:extLst>
              <a:ext uri="{FF2B5EF4-FFF2-40B4-BE49-F238E27FC236}">
                <a16:creationId xmlns:a16="http://schemas.microsoft.com/office/drawing/2014/main" id="{87AB2584-89A6-4779-938C-F1FA006D718D}"/>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Hydrology for 100.  What Is A Model?</a:t>
            </a:r>
          </a:p>
        </p:txBody>
      </p:sp>
      <p:sp>
        <p:nvSpPr>
          <p:cNvPr id="14" name="Title 1">
            <a:extLst>
              <a:ext uri="{FF2B5EF4-FFF2-40B4-BE49-F238E27FC236}">
                <a16:creationId xmlns:a16="http://schemas.microsoft.com/office/drawing/2014/main" id="{00E5773F-1C41-4CCB-892F-7B8EAF57F3E3}"/>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The choice of which forecasts are important should inform model construction. </a:t>
            </a:r>
          </a:p>
        </p:txBody>
      </p:sp>
    </p:spTree>
    <p:extLst>
      <p:ext uri="{BB962C8B-B14F-4D97-AF65-F5344CB8AC3E}">
        <p14:creationId xmlns:p14="http://schemas.microsoft.com/office/powerpoint/2010/main" val="224910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1054190" y="3123250"/>
            <a:ext cx="1037665" cy="617081"/>
          </a:xfrm>
          <a:ln>
            <a:solidFill>
              <a:schemeClr val="accent1"/>
            </a:solidFill>
          </a:ln>
        </p:spPr>
        <p:txBody>
          <a:bodyPr>
            <a:noAutofit/>
          </a:bodyPr>
          <a:lstStyle/>
          <a:p>
            <a:r>
              <a:rPr lang="en-US" sz="2000" dirty="0"/>
              <a:t>Current</a:t>
            </a:r>
            <a:br>
              <a:rPr lang="en-US" sz="2000" dirty="0"/>
            </a:br>
            <a:r>
              <a:rPr lang="en-US" sz="2000" dirty="0"/>
              <a:t>Reality</a:t>
            </a:r>
          </a:p>
        </p:txBody>
      </p:sp>
      <p:sp>
        <p:nvSpPr>
          <p:cNvPr id="4" name="Title 1">
            <a:extLst>
              <a:ext uri="{FF2B5EF4-FFF2-40B4-BE49-F238E27FC236}">
                <a16:creationId xmlns:a16="http://schemas.microsoft.com/office/drawing/2014/main" id="{16D37473-2237-4246-976A-05F0CF693631}"/>
              </a:ext>
            </a:extLst>
          </p:cNvPr>
          <p:cNvSpPr txBox="1">
            <a:spLocks/>
          </p:cNvSpPr>
          <p:nvPr/>
        </p:nvSpPr>
        <p:spPr>
          <a:xfrm>
            <a:off x="2760625" y="3123572"/>
            <a:ext cx="1410581"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Conceptual Model</a:t>
            </a:r>
          </a:p>
        </p:txBody>
      </p:sp>
      <p:sp>
        <p:nvSpPr>
          <p:cNvPr id="5" name="Title 1">
            <a:extLst>
              <a:ext uri="{FF2B5EF4-FFF2-40B4-BE49-F238E27FC236}">
                <a16:creationId xmlns:a16="http://schemas.microsoft.com/office/drawing/2014/main" id="{30E6FA00-C89E-433B-9D90-AFBA12D18074}"/>
              </a:ext>
            </a:extLst>
          </p:cNvPr>
          <p:cNvSpPr txBox="1">
            <a:spLocks/>
          </p:cNvSpPr>
          <p:nvPr/>
        </p:nvSpPr>
        <p:spPr>
          <a:xfrm>
            <a:off x="6683965" y="3243607"/>
            <a:ext cx="1122219"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a:t>
            </a:r>
          </a:p>
        </p:txBody>
      </p:sp>
      <p:sp>
        <p:nvSpPr>
          <p:cNvPr id="6" name="Title 1">
            <a:extLst>
              <a:ext uri="{FF2B5EF4-FFF2-40B4-BE49-F238E27FC236}">
                <a16:creationId xmlns:a16="http://schemas.microsoft.com/office/drawing/2014/main" id="{514515F5-5A38-48E9-8C54-F7AF5FF40C54}"/>
              </a:ext>
            </a:extLst>
          </p:cNvPr>
          <p:cNvSpPr txBox="1">
            <a:spLocks/>
          </p:cNvSpPr>
          <p:nvPr/>
        </p:nvSpPr>
        <p:spPr>
          <a:xfrm>
            <a:off x="6726241" y="2396737"/>
            <a:ext cx="1037665"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Data</a:t>
            </a:r>
          </a:p>
        </p:txBody>
      </p:sp>
      <p:sp>
        <p:nvSpPr>
          <p:cNvPr id="7" name="Title 1">
            <a:extLst>
              <a:ext uri="{FF2B5EF4-FFF2-40B4-BE49-F238E27FC236}">
                <a16:creationId xmlns:a16="http://schemas.microsoft.com/office/drawing/2014/main" id="{10423729-3044-445D-871B-0ADC571E4640}"/>
              </a:ext>
            </a:extLst>
          </p:cNvPr>
          <p:cNvSpPr txBox="1">
            <a:spLocks/>
          </p:cNvSpPr>
          <p:nvPr/>
        </p:nvSpPr>
        <p:spPr>
          <a:xfrm>
            <a:off x="7988425" y="1591390"/>
            <a:ext cx="1349552" cy="923495"/>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Calibration of Solution Space</a:t>
            </a:r>
          </a:p>
        </p:txBody>
      </p:sp>
      <p:sp>
        <p:nvSpPr>
          <p:cNvPr id="9" name="Arc 8">
            <a:extLst>
              <a:ext uri="{FF2B5EF4-FFF2-40B4-BE49-F238E27FC236}">
                <a16:creationId xmlns:a16="http://schemas.microsoft.com/office/drawing/2014/main" id="{6279D37A-656D-4BC9-9F60-8B408775A96E}"/>
              </a:ext>
            </a:extLst>
          </p:cNvPr>
          <p:cNvSpPr/>
          <p:nvPr/>
        </p:nvSpPr>
        <p:spPr>
          <a:xfrm rot="16500168">
            <a:off x="6387261" y="994322"/>
            <a:ext cx="2372173" cy="412404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238BF1-E17A-41D9-8252-7EFDB8329FDC}"/>
              </a:ext>
            </a:extLst>
          </p:cNvPr>
          <p:cNvCxnSpPr>
            <a:cxnSpLocks/>
            <a:stCxn id="2" idx="3"/>
            <a:endCxn id="4" idx="1"/>
          </p:cNvCxnSpPr>
          <p:nvPr/>
        </p:nvCxnSpPr>
        <p:spPr>
          <a:xfrm>
            <a:off x="2091855" y="3431791"/>
            <a:ext cx="668770" cy="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90F58-5BC9-4B18-85C6-B6CEBB4DE611}"/>
              </a:ext>
            </a:extLst>
          </p:cNvPr>
          <p:cNvCxnSpPr>
            <a:cxnSpLocks/>
            <a:stCxn id="4" idx="3"/>
          </p:cNvCxnSpPr>
          <p:nvPr/>
        </p:nvCxnSpPr>
        <p:spPr>
          <a:xfrm>
            <a:off x="4171206" y="3432113"/>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14081F-EB5B-4158-AAB1-B5DDF349F985}"/>
              </a:ext>
            </a:extLst>
          </p:cNvPr>
          <p:cNvCxnSpPr>
            <a:cxnSpLocks/>
            <a:stCxn id="5" idx="0"/>
            <a:endCxn id="6" idx="2"/>
          </p:cNvCxnSpPr>
          <p:nvPr/>
        </p:nvCxnSpPr>
        <p:spPr>
          <a:xfrm flipH="1" flipV="1">
            <a:off x="7245074" y="2773255"/>
            <a:ext cx="1" cy="470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95234C-CB5C-4729-A8BD-523AAA198592}"/>
              </a:ext>
            </a:extLst>
          </p:cNvPr>
          <p:cNvCxnSpPr>
            <a:cxnSpLocks/>
          </p:cNvCxnSpPr>
          <p:nvPr/>
        </p:nvCxnSpPr>
        <p:spPr>
          <a:xfrm>
            <a:off x="7806184" y="3432113"/>
            <a:ext cx="77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3C15328-A1DC-4BBE-920E-703A6FCA2182}"/>
              </a:ext>
            </a:extLst>
          </p:cNvPr>
          <p:cNvSpPr txBox="1">
            <a:spLocks/>
          </p:cNvSpPr>
          <p:nvPr/>
        </p:nvSpPr>
        <p:spPr>
          <a:xfrm>
            <a:off x="8582615" y="3105758"/>
            <a:ext cx="1037665" cy="617081"/>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Future</a:t>
            </a:r>
            <a:br>
              <a:rPr lang="en-US" sz="2000" dirty="0"/>
            </a:br>
            <a:r>
              <a:rPr lang="en-US" sz="2000" dirty="0"/>
              <a:t>Reality</a:t>
            </a:r>
          </a:p>
        </p:txBody>
      </p:sp>
      <p:sp>
        <p:nvSpPr>
          <p:cNvPr id="29" name="Title 1">
            <a:extLst>
              <a:ext uri="{FF2B5EF4-FFF2-40B4-BE49-F238E27FC236}">
                <a16:creationId xmlns:a16="http://schemas.microsoft.com/office/drawing/2014/main" id="{628B551D-EE43-47E4-B353-FE7BA28483D9}"/>
              </a:ext>
            </a:extLst>
          </p:cNvPr>
          <p:cNvSpPr txBox="1">
            <a:spLocks/>
          </p:cNvSpPr>
          <p:nvPr/>
        </p:nvSpPr>
        <p:spPr>
          <a:xfrm>
            <a:off x="4621629" y="3117387"/>
            <a:ext cx="1605989"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Mathematical Model</a:t>
            </a:r>
          </a:p>
        </p:txBody>
      </p:sp>
      <p:cxnSp>
        <p:nvCxnSpPr>
          <p:cNvPr id="30" name="Straight Arrow Connector 29">
            <a:extLst>
              <a:ext uri="{FF2B5EF4-FFF2-40B4-BE49-F238E27FC236}">
                <a16:creationId xmlns:a16="http://schemas.microsoft.com/office/drawing/2014/main" id="{ECC8D4D9-BCE2-49D6-90C4-616AD81984F4}"/>
              </a:ext>
            </a:extLst>
          </p:cNvPr>
          <p:cNvCxnSpPr>
            <a:cxnSpLocks/>
          </p:cNvCxnSpPr>
          <p:nvPr/>
        </p:nvCxnSpPr>
        <p:spPr>
          <a:xfrm>
            <a:off x="6227618" y="3430028"/>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Arc 43">
            <a:extLst>
              <a:ext uri="{FF2B5EF4-FFF2-40B4-BE49-F238E27FC236}">
                <a16:creationId xmlns:a16="http://schemas.microsoft.com/office/drawing/2014/main" id="{C3DEE36A-7A90-4258-BE83-B59D17180D25}"/>
              </a:ext>
            </a:extLst>
          </p:cNvPr>
          <p:cNvSpPr/>
          <p:nvPr/>
        </p:nvSpPr>
        <p:spPr>
          <a:xfrm rot="5400000">
            <a:off x="6911332" y="1285913"/>
            <a:ext cx="945254" cy="255848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itle 1">
            <a:extLst>
              <a:ext uri="{FF2B5EF4-FFF2-40B4-BE49-F238E27FC236}">
                <a16:creationId xmlns:a16="http://schemas.microsoft.com/office/drawing/2014/main" id="{1A12A937-8FA6-455F-B532-5924FF959269}"/>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Data … A Way to Ruin A Perfectly Good Model</a:t>
            </a:r>
          </a:p>
        </p:txBody>
      </p:sp>
      <p:sp>
        <p:nvSpPr>
          <p:cNvPr id="34" name="Title 1">
            <a:extLst>
              <a:ext uri="{FF2B5EF4-FFF2-40B4-BE49-F238E27FC236}">
                <a16:creationId xmlns:a16="http://schemas.microsoft.com/office/drawing/2014/main" id="{8D35BF12-5F26-40CD-AA96-C271BB6AE0AA}"/>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Subsurface data are expensive, therefore limited, and difficult to collect, therefore prone to errors. </a:t>
            </a:r>
          </a:p>
        </p:txBody>
      </p:sp>
      <p:sp>
        <p:nvSpPr>
          <p:cNvPr id="41" name="Title 1">
            <a:extLst>
              <a:ext uri="{FF2B5EF4-FFF2-40B4-BE49-F238E27FC236}">
                <a16:creationId xmlns:a16="http://schemas.microsoft.com/office/drawing/2014/main" id="{1E38C50F-2DC8-4D2B-84CD-742F133838C0}"/>
              </a:ext>
            </a:extLst>
          </p:cNvPr>
          <p:cNvSpPr txBox="1">
            <a:spLocks/>
          </p:cNvSpPr>
          <p:nvPr/>
        </p:nvSpPr>
        <p:spPr>
          <a:xfrm>
            <a:off x="829916" y="4730371"/>
            <a:ext cx="10532168" cy="528166"/>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The set of parameters that link a model to reality form ‘parameter space’.  The predictions that are compared with observations during calibration are only sensitive to the values of some of those parameters – the ‘solution space’.  We assume – because we don’t have an option, really – that improving the ability of a model to match the existing data will improve its ability to forecast the future.  This is probably a perfect example of necessary, but not sufficient.</a:t>
            </a:r>
          </a:p>
        </p:txBody>
      </p:sp>
    </p:spTree>
    <p:extLst>
      <p:ext uri="{BB962C8B-B14F-4D97-AF65-F5344CB8AC3E}">
        <p14:creationId xmlns:p14="http://schemas.microsoft.com/office/powerpoint/2010/main" val="152772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264481" y="3120384"/>
            <a:ext cx="1037665" cy="617081"/>
          </a:xfrm>
          <a:ln>
            <a:solidFill>
              <a:schemeClr val="accent1"/>
            </a:solidFill>
          </a:ln>
        </p:spPr>
        <p:txBody>
          <a:bodyPr>
            <a:noAutofit/>
          </a:bodyPr>
          <a:lstStyle/>
          <a:p>
            <a:r>
              <a:rPr lang="en-US" sz="2000" dirty="0"/>
              <a:t>Current</a:t>
            </a:r>
            <a:br>
              <a:rPr lang="en-US" sz="2000" dirty="0"/>
            </a:br>
            <a:r>
              <a:rPr lang="en-US" sz="2000" dirty="0"/>
              <a:t>Reality</a:t>
            </a:r>
          </a:p>
        </p:txBody>
      </p:sp>
      <p:sp>
        <p:nvSpPr>
          <p:cNvPr id="4" name="Title 1">
            <a:extLst>
              <a:ext uri="{FF2B5EF4-FFF2-40B4-BE49-F238E27FC236}">
                <a16:creationId xmlns:a16="http://schemas.microsoft.com/office/drawing/2014/main" id="{16D37473-2237-4246-976A-05F0CF693631}"/>
              </a:ext>
            </a:extLst>
          </p:cNvPr>
          <p:cNvSpPr txBox="1">
            <a:spLocks/>
          </p:cNvSpPr>
          <p:nvPr/>
        </p:nvSpPr>
        <p:spPr>
          <a:xfrm>
            <a:off x="1970916" y="3120706"/>
            <a:ext cx="1410581"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Conceptual Model</a:t>
            </a:r>
          </a:p>
        </p:txBody>
      </p:sp>
      <p:sp>
        <p:nvSpPr>
          <p:cNvPr id="5" name="Title 1">
            <a:extLst>
              <a:ext uri="{FF2B5EF4-FFF2-40B4-BE49-F238E27FC236}">
                <a16:creationId xmlns:a16="http://schemas.microsoft.com/office/drawing/2014/main" id="{30E6FA00-C89E-433B-9D90-AFBA12D18074}"/>
              </a:ext>
            </a:extLst>
          </p:cNvPr>
          <p:cNvSpPr txBox="1">
            <a:spLocks/>
          </p:cNvSpPr>
          <p:nvPr/>
        </p:nvSpPr>
        <p:spPr>
          <a:xfrm>
            <a:off x="5894256" y="3246679"/>
            <a:ext cx="1122219"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a:t>
            </a:r>
          </a:p>
        </p:txBody>
      </p:sp>
      <p:sp>
        <p:nvSpPr>
          <p:cNvPr id="6" name="Title 1">
            <a:extLst>
              <a:ext uri="{FF2B5EF4-FFF2-40B4-BE49-F238E27FC236}">
                <a16:creationId xmlns:a16="http://schemas.microsoft.com/office/drawing/2014/main" id="{514515F5-5A38-48E9-8C54-F7AF5FF40C54}"/>
              </a:ext>
            </a:extLst>
          </p:cNvPr>
          <p:cNvSpPr txBox="1">
            <a:spLocks/>
          </p:cNvSpPr>
          <p:nvPr/>
        </p:nvSpPr>
        <p:spPr>
          <a:xfrm>
            <a:off x="5936532" y="2399809"/>
            <a:ext cx="1037665"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Data</a:t>
            </a:r>
          </a:p>
        </p:txBody>
      </p:sp>
      <p:sp>
        <p:nvSpPr>
          <p:cNvPr id="7" name="Title 1">
            <a:extLst>
              <a:ext uri="{FF2B5EF4-FFF2-40B4-BE49-F238E27FC236}">
                <a16:creationId xmlns:a16="http://schemas.microsoft.com/office/drawing/2014/main" id="{10423729-3044-445D-871B-0ADC571E4640}"/>
              </a:ext>
            </a:extLst>
          </p:cNvPr>
          <p:cNvSpPr txBox="1">
            <a:spLocks/>
          </p:cNvSpPr>
          <p:nvPr/>
        </p:nvSpPr>
        <p:spPr>
          <a:xfrm>
            <a:off x="7198716" y="1594462"/>
            <a:ext cx="1349552" cy="923495"/>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Calibration of Solution Space</a:t>
            </a:r>
          </a:p>
        </p:txBody>
      </p:sp>
      <p:sp>
        <p:nvSpPr>
          <p:cNvPr id="9" name="Arc 8">
            <a:extLst>
              <a:ext uri="{FF2B5EF4-FFF2-40B4-BE49-F238E27FC236}">
                <a16:creationId xmlns:a16="http://schemas.microsoft.com/office/drawing/2014/main" id="{6279D37A-656D-4BC9-9F60-8B408775A96E}"/>
              </a:ext>
            </a:extLst>
          </p:cNvPr>
          <p:cNvSpPr/>
          <p:nvPr/>
        </p:nvSpPr>
        <p:spPr>
          <a:xfrm rot="16500168">
            <a:off x="5597552" y="997394"/>
            <a:ext cx="2372173" cy="412404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238BF1-E17A-41D9-8252-7EFDB8329FDC}"/>
              </a:ext>
            </a:extLst>
          </p:cNvPr>
          <p:cNvCxnSpPr>
            <a:cxnSpLocks/>
            <a:stCxn id="2" idx="3"/>
            <a:endCxn id="4" idx="1"/>
          </p:cNvCxnSpPr>
          <p:nvPr/>
        </p:nvCxnSpPr>
        <p:spPr>
          <a:xfrm>
            <a:off x="1302146" y="3428925"/>
            <a:ext cx="668770" cy="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90F58-5BC9-4B18-85C6-B6CEBB4DE611}"/>
              </a:ext>
            </a:extLst>
          </p:cNvPr>
          <p:cNvCxnSpPr>
            <a:cxnSpLocks/>
            <a:stCxn id="4" idx="3"/>
          </p:cNvCxnSpPr>
          <p:nvPr/>
        </p:nvCxnSpPr>
        <p:spPr>
          <a:xfrm>
            <a:off x="3381497" y="3429247"/>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14081F-EB5B-4158-AAB1-B5DDF349F985}"/>
              </a:ext>
            </a:extLst>
          </p:cNvPr>
          <p:cNvCxnSpPr>
            <a:cxnSpLocks/>
            <a:stCxn id="5" idx="0"/>
            <a:endCxn id="6" idx="2"/>
          </p:cNvCxnSpPr>
          <p:nvPr/>
        </p:nvCxnSpPr>
        <p:spPr>
          <a:xfrm flipH="1" flipV="1">
            <a:off x="6455365" y="2776327"/>
            <a:ext cx="1" cy="470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95234C-CB5C-4729-A8BD-523AAA198592}"/>
              </a:ext>
            </a:extLst>
          </p:cNvPr>
          <p:cNvCxnSpPr>
            <a:cxnSpLocks/>
          </p:cNvCxnSpPr>
          <p:nvPr/>
        </p:nvCxnSpPr>
        <p:spPr>
          <a:xfrm>
            <a:off x="7016475" y="3429247"/>
            <a:ext cx="77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3C15328-A1DC-4BBE-920E-703A6FCA2182}"/>
              </a:ext>
            </a:extLst>
          </p:cNvPr>
          <p:cNvSpPr txBox="1">
            <a:spLocks/>
          </p:cNvSpPr>
          <p:nvPr/>
        </p:nvSpPr>
        <p:spPr>
          <a:xfrm>
            <a:off x="7792906" y="3108830"/>
            <a:ext cx="1037665" cy="617081"/>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Future</a:t>
            </a:r>
            <a:br>
              <a:rPr lang="en-US" sz="2000" dirty="0"/>
            </a:br>
            <a:r>
              <a:rPr lang="en-US" sz="2000" dirty="0"/>
              <a:t>Reality</a:t>
            </a:r>
          </a:p>
        </p:txBody>
      </p:sp>
      <p:sp>
        <p:nvSpPr>
          <p:cNvPr id="29" name="Title 1">
            <a:extLst>
              <a:ext uri="{FF2B5EF4-FFF2-40B4-BE49-F238E27FC236}">
                <a16:creationId xmlns:a16="http://schemas.microsoft.com/office/drawing/2014/main" id="{628B551D-EE43-47E4-B353-FE7BA28483D9}"/>
              </a:ext>
            </a:extLst>
          </p:cNvPr>
          <p:cNvSpPr txBox="1">
            <a:spLocks/>
          </p:cNvSpPr>
          <p:nvPr/>
        </p:nvSpPr>
        <p:spPr>
          <a:xfrm>
            <a:off x="3831920" y="3120459"/>
            <a:ext cx="1605989"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Mathematical Model</a:t>
            </a:r>
          </a:p>
        </p:txBody>
      </p:sp>
      <p:cxnSp>
        <p:nvCxnSpPr>
          <p:cNvPr id="30" name="Straight Arrow Connector 29">
            <a:extLst>
              <a:ext uri="{FF2B5EF4-FFF2-40B4-BE49-F238E27FC236}">
                <a16:creationId xmlns:a16="http://schemas.microsoft.com/office/drawing/2014/main" id="{ECC8D4D9-BCE2-49D6-90C4-616AD81984F4}"/>
              </a:ext>
            </a:extLst>
          </p:cNvPr>
          <p:cNvCxnSpPr>
            <a:cxnSpLocks/>
          </p:cNvCxnSpPr>
          <p:nvPr/>
        </p:nvCxnSpPr>
        <p:spPr>
          <a:xfrm>
            <a:off x="5437909" y="3433100"/>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A4C9BC1E-062A-4B20-AA62-E0CFCC62FCE1}"/>
              </a:ext>
            </a:extLst>
          </p:cNvPr>
          <p:cNvSpPr txBox="1">
            <a:spLocks/>
          </p:cNvSpPr>
          <p:nvPr/>
        </p:nvSpPr>
        <p:spPr>
          <a:xfrm>
            <a:off x="5576928" y="4700860"/>
            <a:ext cx="1349552" cy="376518"/>
          </a:xfrm>
          <a:prstGeom prst="rect">
            <a:avLst/>
          </a:prstGeom>
          <a:ln>
            <a:solidFill>
              <a:srgbClr val="FF0000"/>
            </a:solidFill>
            <a:prstDash val="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Null Space</a:t>
            </a:r>
          </a:p>
        </p:txBody>
      </p:sp>
      <p:sp>
        <p:nvSpPr>
          <p:cNvPr id="33" name="Arc 32">
            <a:extLst>
              <a:ext uri="{FF2B5EF4-FFF2-40B4-BE49-F238E27FC236}">
                <a16:creationId xmlns:a16="http://schemas.microsoft.com/office/drawing/2014/main" id="{912AFF12-D522-4EED-91F0-690EB7C6F3B1}"/>
              </a:ext>
            </a:extLst>
          </p:cNvPr>
          <p:cNvSpPr/>
          <p:nvPr/>
        </p:nvSpPr>
        <p:spPr>
          <a:xfrm rot="10800000">
            <a:off x="4649714" y="2702878"/>
            <a:ext cx="1731242" cy="2186241"/>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Shape 34">
            <a:extLst>
              <a:ext uri="{FF2B5EF4-FFF2-40B4-BE49-F238E27FC236}">
                <a16:creationId xmlns:a16="http://schemas.microsoft.com/office/drawing/2014/main" id="{425D3595-59F1-463A-B014-99BE2FBA57FF}"/>
              </a:ext>
            </a:extLst>
          </p:cNvPr>
          <p:cNvSpPr/>
          <p:nvPr/>
        </p:nvSpPr>
        <p:spPr>
          <a:xfrm>
            <a:off x="7885215" y="3215348"/>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BCEBAC1-F3A9-4BE1-87BC-A31F182A704D}"/>
              </a:ext>
            </a:extLst>
          </p:cNvPr>
          <p:cNvSpPr/>
          <p:nvPr/>
        </p:nvSpPr>
        <p:spPr>
          <a:xfrm>
            <a:off x="7989976" y="3321866"/>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D608108-1A95-41B8-A366-D6DA7C521ECD}"/>
              </a:ext>
            </a:extLst>
          </p:cNvPr>
          <p:cNvSpPr/>
          <p:nvPr/>
        </p:nvSpPr>
        <p:spPr>
          <a:xfrm>
            <a:off x="8107810" y="3428999"/>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9F76616-5335-4A58-BCBE-F565414F860C}"/>
              </a:ext>
            </a:extLst>
          </p:cNvPr>
          <p:cNvSpPr/>
          <p:nvPr/>
        </p:nvSpPr>
        <p:spPr>
          <a:xfrm>
            <a:off x="8206976" y="3536132"/>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6B184D6-58B8-4002-8308-C585EEB3D5DE}"/>
              </a:ext>
            </a:extLst>
          </p:cNvPr>
          <p:cNvSpPr/>
          <p:nvPr/>
        </p:nvSpPr>
        <p:spPr>
          <a:xfrm>
            <a:off x="8311737" y="3643265"/>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BC76DB47-D81A-4553-9FBD-A630FCECD92F}"/>
              </a:ext>
            </a:extLst>
          </p:cNvPr>
          <p:cNvSpPr/>
          <p:nvPr/>
        </p:nvSpPr>
        <p:spPr>
          <a:xfrm rot="5400000">
            <a:off x="6459662" y="2764342"/>
            <a:ext cx="933635" cy="3360716"/>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C3DEE36A-7A90-4258-BE83-B59D17180D25}"/>
              </a:ext>
            </a:extLst>
          </p:cNvPr>
          <p:cNvSpPr/>
          <p:nvPr/>
        </p:nvSpPr>
        <p:spPr>
          <a:xfrm rot="5400000">
            <a:off x="6121623" y="1288985"/>
            <a:ext cx="945254" cy="255848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itle 1">
            <a:extLst>
              <a:ext uri="{FF2B5EF4-FFF2-40B4-BE49-F238E27FC236}">
                <a16:creationId xmlns:a16="http://schemas.microsoft.com/office/drawing/2014/main" id="{C687EB21-7FD6-4F37-A90B-ECFFFBE225F7}"/>
              </a:ext>
            </a:extLst>
          </p:cNvPr>
          <p:cNvSpPr txBox="1">
            <a:spLocks/>
          </p:cNvSpPr>
          <p:nvPr/>
        </p:nvSpPr>
        <p:spPr>
          <a:xfrm rot="2705930">
            <a:off x="8621820" y="3026474"/>
            <a:ext cx="1324624" cy="376518"/>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Equally Likely</a:t>
            </a:r>
          </a:p>
        </p:txBody>
      </p:sp>
      <p:cxnSp>
        <p:nvCxnSpPr>
          <p:cNvPr id="34" name="Straight Arrow Connector 33">
            <a:extLst>
              <a:ext uri="{FF2B5EF4-FFF2-40B4-BE49-F238E27FC236}">
                <a16:creationId xmlns:a16="http://schemas.microsoft.com/office/drawing/2014/main" id="{21DFC12C-FD1F-4D56-91BD-EEB6933248D4}"/>
              </a:ext>
            </a:extLst>
          </p:cNvPr>
          <p:cNvCxnSpPr>
            <a:cxnSpLocks/>
          </p:cNvCxnSpPr>
          <p:nvPr/>
        </p:nvCxnSpPr>
        <p:spPr>
          <a:xfrm>
            <a:off x="9699172" y="3436954"/>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itle 1">
            <a:extLst>
              <a:ext uri="{FF2B5EF4-FFF2-40B4-BE49-F238E27FC236}">
                <a16:creationId xmlns:a16="http://schemas.microsoft.com/office/drawing/2014/main" id="{E929CB9C-08DB-4E5B-B4E7-A9A92BADE461}"/>
              </a:ext>
            </a:extLst>
          </p:cNvPr>
          <p:cNvSpPr txBox="1">
            <a:spLocks/>
          </p:cNvSpPr>
          <p:nvPr/>
        </p:nvSpPr>
        <p:spPr>
          <a:xfrm>
            <a:off x="10155520" y="3097556"/>
            <a:ext cx="1630436" cy="678796"/>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 with Uncertainty</a:t>
            </a:r>
          </a:p>
        </p:txBody>
      </p:sp>
      <p:sp>
        <p:nvSpPr>
          <p:cNvPr id="42" name="Title 1">
            <a:extLst>
              <a:ext uri="{FF2B5EF4-FFF2-40B4-BE49-F238E27FC236}">
                <a16:creationId xmlns:a16="http://schemas.microsoft.com/office/drawing/2014/main" id="{6303E5AD-F6DE-46EB-B29F-7431978D28FC}"/>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Past Performance Does Not Guarantee Future Results</a:t>
            </a:r>
          </a:p>
        </p:txBody>
      </p:sp>
      <p:sp>
        <p:nvSpPr>
          <p:cNvPr id="43" name="Title 1">
            <a:extLst>
              <a:ext uri="{FF2B5EF4-FFF2-40B4-BE49-F238E27FC236}">
                <a16:creationId xmlns:a16="http://schemas.microsoft.com/office/drawing/2014/main" id="{BC7D1FC4-F7CF-4B4C-B19E-79EC962BC409}"/>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Because these models are equally likely, a simple Wisdom of the Crowd averaging can be used to improve the forecast. </a:t>
            </a:r>
          </a:p>
        </p:txBody>
      </p:sp>
      <p:sp>
        <p:nvSpPr>
          <p:cNvPr id="45" name="Title 1">
            <a:extLst>
              <a:ext uri="{FF2B5EF4-FFF2-40B4-BE49-F238E27FC236}">
                <a16:creationId xmlns:a16="http://schemas.microsoft.com/office/drawing/2014/main" id="{B0EBEFB0-AC46-44F2-A1A7-5AB1528337E0}"/>
              </a:ext>
            </a:extLst>
          </p:cNvPr>
          <p:cNvSpPr txBox="1">
            <a:spLocks/>
          </p:cNvSpPr>
          <p:nvPr/>
        </p:nvSpPr>
        <p:spPr>
          <a:xfrm>
            <a:off x="184068" y="4730371"/>
            <a:ext cx="4316680" cy="528166"/>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Parameters whose values can be changed without changing the fit of a model to the data form the ‘null space’.  Forecasts may be sensitivity to some of these parameters.  Therefore, by varying these parameters we can form multiple equally good-fitting (equally likely) models that make a range of forecasts.  This is the first level of forecast uncertainty estimation.</a:t>
            </a:r>
          </a:p>
        </p:txBody>
      </p:sp>
    </p:spTree>
    <p:extLst>
      <p:ext uri="{BB962C8B-B14F-4D97-AF65-F5344CB8AC3E}">
        <p14:creationId xmlns:p14="http://schemas.microsoft.com/office/powerpoint/2010/main" val="74090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670D4AAB-CBA7-4C0E-ADF7-A9905DCA5DDC}"/>
              </a:ext>
            </a:extLst>
          </p:cNvPr>
          <p:cNvSpPr txBox="1">
            <a:spLocks/>
          </p:cNvSpPr>
          <p:nvPr/>
        </p:nvSpPr>
        <p:spPr>
          <a:xfrm>
            <a:off x="10155520" y="3096954"/>
            <a:ext cx="1630436" cy="678796"/>
          </a:xfrm>
          <a:prstGeom prst="rect">
            <a:avLst/>
          </a:prstGeom>
          <a:ln>
            <a:solidFill>
              <a:srgbClr val="0070C0"/>
            </a:solidFill>
            <a:prstDash val="sys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dirty="0"/>
          </a:p>
        </p:txBody>
      </p:sp>
      <p:sp>
        <p:nvSpPr>
          <p:cNvPr id="31" name="Freeform: Shape 30">
            <a:extLst>
              <a:ext uri="{FF2B5EF4-FFF2-40B4-BE49-F238E27FC236}">
                <a16:creationId xmlns:a16="http://schemas.microsoft.com/office/drawing/2014/main" id="{23300157-CA2F-4613-8CC7-EABC698EEF3E}"/>
              </a:ext>
            </a:extLst>
          </p:cNvPr>
          <p:cNvSpPr/>
          <p:nvPr/>
        </p:nvSpPr>
        <p:spPr>
          <a:xfrm>
            <a:off x="7885215" y="3215348"/>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910F623-7EDA-4363-B818-4649FE01F23C}"/>
              </a:ext>
            </a:extLst>
          </p:cNvPr>
          <p:cNvSpPr/>
          <p:nvPr/>
        </p:nvSpPr>
        <p:spPr>
          <a:xfrm>
            <a:off x="7989976" y="3321866"/>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396272E-64F7-474E-A2AB-EC1421BDE02F}"/>
              </a:ext>
            </a:extLst>
          </p:cNvPr>
          <p:cNvSpPr/>
          <p:nvPr/>
        </p:nvSpPr>
        <p:spPr>
          <a:xfrm>
            <a:off x="8107810" y="3428999"/>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CA49535-7D39-41F5-A53D-F834D2209F75}"/>
              </a:ext>
            </a:extLst>
          </p:cNvPr>
          <p:cNvSpPr/>
          <p:nvPr/>
        </p:nvSpPr>
        <p:spPr>
          <a:xfrm>
            <a:off x="8206976" y="3536132"/>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FB31C50-ED4F-4BE4-A57F-ADD55F4E8B95}"/>
              </a:ext>
            </a:extLst>
          </p:cNvPr>
          <p:cNvSpPr/>
          <p:nvPr/>
        </p:nvSpPr>
        <p:spPr>
          <a:xfrm>
            <a:off x="8311737" y="3643265"/>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264481" y="3126322"/>
            <a:ext cx="1037665" cy="617081"/>
          </a:xfrm>
          <a:ln>
            <a:solidFill>
              <a:schemeClr val="accent1"/>
            </a:solidFill>
          </a:ln>
        </p:spPr>
        <p:txBody>
          <a:bodyPr>
            <a:noAutofit/>
          </a:bodyPr>
          <a:lstStyle/>
          <a:p>
            <a:r>
              <a:rPr lang="en-US" sz="2000" dirty="0"/>
              <a:t>Current</a:t>
            </a:r>
            <a:br>
              <a:rPr lang="en-US" sz="2000" dirty="0"/>
            </a:br>
            <a:r>
              <a:rPr lang="en-US" sz="2000" dirty="0"/>
              <a:t>Reality</a:t>
            </a:r>
          </a:p>
        </p:txBody>
      </p:sp>
      <p:sp>
        <p:nvSpPr>
          <p:cNvPr id="4" name="Title 1">
            <a:extLst>
              <a:ext uri="{FF2B5EF4-FFF2-40B4-BE49-F238E27FC236}">
                <a16:creationId xmlns:a16="http://schemas.microsoft.com/office/drawing/2014/main" id="{16D37473-2237-4246-976A-05F0CF693631}"/>
              </a:ext>
            </a:extLst>
          </p:cNvPr>
          <p:cNvSpPr txBox="1">
            <a:spLocks/>
          </p:cNvSpPr>
          <p:nvPr/>
        </p:nvSpPr>
        <p:spPr>
          <a:xfrm>
            <a:off x="1970916" y="3120706"/>
            <a:ext cx="1410581"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Conceptual Model</a:t>
            </a:r>
          </a:p>
        </p:txBody>
      </p:sp>
      <p:sp>
        <p:nvSpPr>
          <p:cNvPr id="5" name="Title 1">
            <a:extLst>
              <a:ext uri="{FF2B5EF4-FFF2-40B4-BE49-F238E27FC236}">
                <a16:creationId xmlns:a16="http://schemas.microsoft.com/office/drawing/2014/main" id="{30E6FA00-C89E-433B-9D90-AFBA12D18074}"/>
              </a:ext>
            </a:extLst>
          </p:cNvPr>
          <p:cNvSpPr txBox="1">
            <a:spLocks/>
          </p:cNvSpPr>
          <p:nvPr/>
        </p:nvSpPr>
        <p:spPr>
          <a:xfrm>
            <a:off x="5894256" y="3246679"/>
            <a:ext cx="1122219"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a:t>
            </a:r>
          </a:p>
        </p:txBody>
      </p:sp>
      <p:sp>
        <p:nvSpPr>
          <p:cNvPr id="6" name="Title 1">
            <a:extLst>
              <a:ext uri="{FF2B5EF4-FFF2-40B4-BE49-F238E27FC236}">
                <a16:creationId xmlns:a16="http://schemas.microsoft.com/office/drawing/2014/main" id="{514515F5-5A38-48E9-8C54-F7AF5FF40C54}"/>
              </a:ext>
            </a:extLst>
          </p:cNvPr>
          <p:cNvSpPr txBox="1">
            <a:spLocks/>
          </p:cNvSpPr>
          <p:nvPr/>
        </p:nvSpPr>
        <p:spPr>
          <a:xfrm>
            <a:off x="5936532" y="2399809"/>
            <a:ext cx="1037665"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Data</a:t>
            </a:r>
          </a:p>
        </p:txBody>
      </p:sp>
      <p:sp>
        <p:nvSpPr>
          <p:cNvPr id="7" name="Title 1">
            <a:extLst>
              <a:ext uri="{FF2B5EF4-FFF2-40B4-BE49-F238E27FC236}">
                <a16:creationId xmlns:a16="http://schemas.microsoft.com/office/drawing/2014/main" id="{10423729-3044-445D-871B-0ADC571E4640}"/>
              </a:ext>
            </a:extLst>
          </p:cNvPr>
          <p:cNvSpPr txBox="1">
            <a:spLocks/>
          </p:cNvSpPr>
          <p:nvPr/>
        </p:nvSpPr>
        <p:spPr>
          <a:xfrm>
            <a:off x="7198716" y="1594462"/>
            <a:ext cx="1349552" cy="923495"/>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Calibration of Solution Space</a:t>
            </a:r>
          </a:p>
        </p:txBody>
      </p:sp>
      <p:sp>
        <p:nvSpPr>
          <p:cNvPr id="9" name="Arc 8">
            <a:extLst>
              <a:ext uri="{FF2B5EF4-FFF2-40B4-BE49-F238E27FC236}">
                <a16:creationId xmlns:a16="http://schemas.microsoft.com/office/drawing/2014/main" id="{6279D37A-656D-4BC9-9F60-8B408775A96E}"/>
              </a:ext>
            </a:extLst>
          </p:cNvPr>
          <p:cNvSpPr/>
          <p:nvPr/>
        </p:nvSpPr>
        <p:spPr>
          <a:xfrm rot="16500168">
            <a:off x="5597552" y="997394"/>
            <a:ext cx="2372173" cy="412404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238BF1-E17A-41D9-8252-7EFDB8329FDC}"/>
              </a:ext>
            </a:extLst>
          </p:cNvPr>
          <p:cNvCxnSpPr>
            <a:cxnSpLocks/>
            <a:stCxn id="2" idx="3"/>
            <a:endCxn id="4" idx="1"/>
          </p:cNvCxnSpPr>
          <p:nvPr/>
        </p:nvCxnSpPr>
        <p:spPr>
          <a:xfrm flipV="1">
            <a:off x="1302146" y="3429247"/>
            <a:ext cx="668770" cy="5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90F58-5BC9-4B18-85C6-B6CEBB4DE611}"/>
              </a:ext>
            </a:extLst>
          </p:cNvPr>
          <p:cNvCxnSpPr>
            <a:cxnSpLocks/>
            <a:stCxn id="4" idx="3"/>
          </p:cNvCxnSpPr>
          <p:nvPr/>
        </p:nvCxnSpPr>
        <p:spPr>
          <a:xfrm>
            <a:off x="3381497" y="3429247"/>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14081F-EB5B-4158-AAB1-B5DDF349F985}"/>
              </a:ext>
            </a:extLst>
          </p:cNvPr>
          <p:cNvCxnSpPr>
            <a:cxnSpLocks/>
            <a:stCxn id="5" idx="0"/>
            <a:endCxn id="6" idx="2"/>
          </p:cNvCxnSpPr>
          <p:nvPr/>
        </p:nvCxnSpPr>
        <p:spPr>
          <a:xfrm flipH="1" flipV="1">
            <a:off x="6455365" y="2776327"/>
            <a:ext cx="1" cy="470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95234C-CB5C-4729-A8BD-523AAA198592}"/>
              </a:ext>
            </a:extLst>
          </p:cNvPr>
          <p:cNvCxnSpPr>
            <a:cxnSpLocks/>
          </p:cNvCxnSpPr>
          <p:nvPr/>
        </p:nvCxnSpPr>
        <p:spPr>
          <a:xfrm>
            <a:off x="7016475" y="3429247"/>
            <a:ext cx="77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3C15328-A1DC-4BBE-920E-703A6FCA2182}"/>
              </a:ext>
            </a:extLst>
          </p:cNvPr>
          <p:cNvSpPr txBox="1">
            <a:spLocks/>
          </p:cNvSpPr>
          <p:nvPr/>
        </p:nvSpPr>
        <p:spPr>
          <a:xfrm>
            <a:off x="7792906" y="3108830"/>
            <a:ext cx="1037665" cy="617081"/>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Future</a:t>
            </a:r>
            <a:br>
              <a:rPr lang="en-US" sz="2000" dirty="0"/>
            </a:br>
            <a:r>
              <a:rPr lang="en-US" sz="2000" dirty="0"/>
              <a:t>Reality</a:t>
            </a:r>
          </a:p>
        </p:txBody>
      </p:sp>
      <p:sp>
        <p:nvSpPr>
          <p:cNvPr id="29" name="Title 1">
            <a:extLst>
              <a:ext uri="{FF2B5EF4-FFF2-40B4-BE49-F238E27FC236}">
                <a16:creationId xmlns:a16="http://schemas.microsoft.com/office/drawing/2014/main" id="{628B551D-EE43-47E4-B353-FE7BA28483D9}"/>
              </a:ext>
            </a:extLst>
          </p:cNvPr>
          <p:cNvSpPr txBox="1">
            <a:spLocks/>
          </p:cNvSpPr>
          <p:nvPr/>
        </p:nvSpPr>
        <p:spPr>
          <a:xfrm>
            <a:off x="3831920" y="3120459"/>
            <a:ext cx="1605989"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Mathematical Model</a:t>
            </a:r>
          </a:p>
        </p:txBody>
      </p:sp>
      <p:cxnSp>
        <p:nvCxnSpPr>
          <p:cNvPr id="30" name="Straight Arrow Connector 29">
            <a:extLst>
              <a:ext uri="{FF2B5EF4-FFF2-40B4-BE49-F238E27FC236}">
                <a16:creationId xmlns:a16="http://schemas.microsoft.com/office/drawing/2014/main" id="{ECC8D4D9-BCE2-49D6-90C4-616AD81984F4}"/>
              </a:ext>
            </a:extLst>
          </p:cNvPr>
          <p:cNvCxnSpPr>
            <a:cxnSpLocks/>
          </p:cNvCxnSpPr>
          <p:nvPr/>
        </p:nvCxnSpPr>
        <p:spPr>
          <a:xfrm>
            <a:off x="5437909" y="3433100"/>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A4C9BC1E-062A-4B20-AA62-E0CFCC62FCE1}"/>
              </a:ext>
            </a:extLst>
          </p:cNvPr>
          <p:cNvSpPr txBox="1">
            <a:spLocks/>
          </p:cNvSpPr>
          <p:nvPr/>
        </p:nvSpPr>
        <p:spPr>
          <a:xfrm>
            <a:off x="5576928" y="4700860"/>
            <a:ext cx="1349552" cy="376518"/>
          </a:xfrm>
          <a:prstGeom prst="rect">
            <a:avLst/>
          </a:prstGeom>
          <a:ln>
            <a:solidFill>
              <a:srgbClr val="FF0000"/>
            </a:solidFill>
            <a:prstDash val="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Null Space</a:t>
            </a:r>
          </a:p>
        </p:txBody>
      </p:sp>
      <p:sp>
        <p:nvSpPr>
          <p:cNvPr id="33" name="Arc 32">
            <a:extLst>
              <a:ext uri="{FF2B5EF4-FFF2-40B4-BE49-F238E27FC236}">
                <a16:creationId xmlns:a16="http://schemas.microsoft.com/office/drawing/2014/main" id="{912AFF12-D522-4EED-91F0-690EB7C6F3B1}"/>
              </a:ext>
            </a:extLst>
          </p:cNvPr>
          <p:cNvSpPr/>
          <p:nvPr/>
        </p:nvSpPr>
        <p:spPr>
          <a:xfrm rot="10800000">
            <a:off x="4649714" y="2702878"/>
            <a:ext cx="1731242" cy="2186241"/>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Shape 34">
            <a:extLst>
              <a:ext uri="{FF2B5EF4-FFF2-40B4-BE49-F238E27FC236}">
                <a16:creationId xmlns:a16="http://schemas.microsoft.com/office/drawing/2014/main" id="{425D3595-59F1-463A-B014-99BE2FBA57FF}"/>
              </a:ext>
            </a:extLst>
          </p:cNvPr>
          <p:cNvSpPr/>
          <p:nvPr/>
        </p:nvSpPr>
        <p:spPr>
          <a:xfrm>
            <a:off x="7885215" y="3215348"/>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BCEBAC1-F3A9-4BE1-87BC-A31F182A704D}"/>
              </a:ext>
            </a:extLst>
          </p:cNvPr>
          <p:cNvSpPr/>
          <p:nvPr/>
        </p:nvSpPr>
        <p:spPr>
          <a:xfrm>
            <a:off x="7989976" y="3321866"/>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D608108-1A95-41B8-A366-D6DA7C521ECD}"/>
              </a:ext>
            </a:extLst>
          </p:cNvPr>
          <p:cNvSpPr/>
          <p:nvPr/>
        </p:nvSpPr>
        <p:spPr>
          <a:xfrm>
            <a:off x="8107810" y="3428999"/>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9F76616-5335-4A58-BCBE-F565414F860C}"/>
              </a:ext>
            </a:extLst>
          </p:cNvPr>
          <p:cNvSpPr/>
          <p:nvPr/>
        </p:nvSpPr>
        <p:spPr>
          <a:xfrm>
            <a:off x="8206976" y="3536132"/>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6B184D6-58B8-4002-8308-C585EEB3D5DE}"/>
              </a:ext>
            </a:extLst>
          </p:cNvPr>
          <p:cNvSpPr/>
          <p:nvPr/>
        </p:nvSpPr>
        <p:spPr>
          <a:xfrm>
            <a:off x="8311737" y="3643265"/>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BC76DB47-D81A-4553-9FBD-A630FCECD92F}"/>
              </a:ext>
            </a:extLst>
          </p:cNvPr>
          <p:cNvSpPr/>
          <p:nvPr/>
        </p:nvSpPr>
        <p:spPr>
          <a:xfrm rot="5400000">
            <a:off x="6459662" y="2764342"/>
            <a:ext cx="933635" cy="3360716"/>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C3DEE36A-7A90-4258-BE83-B59D17180D25}"/>
              </a:ext>
            </a:extLst>
          </p:cNvPr>
          <p:cNvSpPr/>
          <p:nvPr/>
        </p:nvSpPr>
        <p:spPr>
          <a:xfrm rot="5400000">
            <a:off x="6121623" y="1288985"/>
            <a:ext cx="945254" cy="255848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6E91D325-5C86-4BD3-8468-69B2E2B87DE6}"/>
              </a:ext>
            </a:extLst>
          </p:cNvPr>
          <p:cNvSpPr/>
          <p:nvPr/>
        </p:nvSpPr>
        <p:spPr>
          <a:xfrm>
            <a:off x="7303325" y="1505301"/>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F67F2C8-E2A5-415D-AADA-B1598E4E8B9B}"/>
              </a:ext>
            </a:extLst>
          </p:cNvPr>
          <p:cNvSpPr/>
          <p:nvPr/>
        </p:nvSpPr>
        <p:spPr>
          <a:xfrm>
            <a:off x="7402842" y="1412920"/>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7F31961D-89E1-4772-BE26-9F72C0564DE8}"/>
              </a:ext>
            </a:extLst>
          </p:cNvPr>
          <p:cNvSpPr/>
          <p:nvPr/>
        </p:nvSpPr>
        <p:spPr>
          <a:xfrm>
            <a:off x="7499850" y="1306223"/>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7037A606-9588-4863-B39C-72E72A0122E7}"/>
              </a:ext>
            </a:extLst>
          </p:cNvPr>
          <p:cNvSpPr/>
          <p:nvPr/>
        </p:nvSpPr>
        <p:spPr>
          <a:xfrm>
            <a:off x="7596858" y="1192015"/>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92583EA1-3B42-4382-8D97-3230FDF428ED}"/>
              </a:ext>
            </a:extLst>
          </p:cNvPr>
          <p:cNvSpPr/>
          <p:nvPr/>
        </p:nvSpPr>
        <p:spPr>
          <a:xfrm>
            <a:off x="7703936" y="1070692"/>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FC30FBF6-81DB-4632-94A1-5CEE278D80D8}"/>
              </a:ext>
            </a:extLst>
          </p:cNvPr>
          <p:cNvSpPr txBox="1">
            <a:spLocks/>
          </p:cNvSpPr>
          <p:nvPr/>
        </p:nvSpPr>
        <p:spPr>
          <a:xfrm rot="18698003">
            <a:off x="6655183" y="1048639"/>
            <a:ext cx="1324624" cy="376518"/>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Likelihoods</a:t>
            </a:r>
          </a:p>
        </p:txBody>
      </p:sp>
      <p:cxnSp>
        <p:nvCxnSpPr>
          <p:cNvPr id="48" name="Straight Arrow Connector 47">
            <a:extLst>
              <a:ext uri="{FF2B5EF4-FFF2-40B4-BE49-F238E27FC236}">
                <a16:creationId xmlns:a16="http://schemas.microsoft.com/office/drawing/2014/main" id="{E7F3B92F-CBED-4A28-B061-6EDDCCADFF83}"/>
              </a:ext>
            </a:extLst>
          </p:cNvPr>
          <p:cNvCxnSpPr>
            <a:cxnSpLocks/>
          </p:cNvCxnSpPr>
          <p:nvPr/>
        </p:nvCxnSpPr>
        <p:spPr>
          <a:xfrm>
            <a:off x="9699172" y="3436954"/>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7267D6A7-D385-4315-908B-7614BD679B14}"/>
              </a:ext>
            </a:extLst>
          </p:cNvPr>
          <p:cNvSpPr txBox="1">
            <a:spLocks/>
          </p:cNvSpPr>
          <p:nvPr/>
        </p:nvSpPr>
        <p:spPr>
          <a:xfrm>
            <a:off x="10155520" y="3097556"/>
            <a:ext cx="1630436" cy="678796"/>
          </a:xfrm>
          <a:prstGeom prst="rect">
            <a:avLst/>
          </a:prstGeom>
          <a:ln>
            <a:solidFill>
              <a:srgbClr val="FF0000"/>
            </a:solidFill>
            <a:prstDash val="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 with Uncertainty</a:t>
            </a:r>
          </a:p>
        </p:txBody>
      </p:sp>
      <p:sp>
        <p:nvSpPr>
          <p:cNvPr id="56" name="Title 1">
            <a:extLst>
              <a:ext uri="{FF2B5EF4-FFF2-40B4-BE49-F238E27FC236}">
                <a16:creationId xmlns:a16="http://schemas.microsoft.com/office/drawing/2014/main" id="{F7965C63-63AC-4C68-AAC7-CE9712F6BF01}"/>
              </a:ext>
            </a:extLst>
          </p:cNvPr>
          <p:cNvSpPr txBox="1">
            <a:spLocks/>
          </p:cNvSpPr>
          <p:nvPr/>
        </p:nvSpPr>
        <p:spPr>
          <a:xfrm rot="2705930">
            <a:off x="8621820" y="3026474"/>
            <a:ext cx="1324624" cy="376518"/>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Likelihoods</a:t>
            </a:r>
          </a:p>
        </p:txBody>
      </p:sp>
      <p:sp>
        <p:nvSpPr>
          <p:cNvPr id="58" name="Title 1">
            <a:extLst>
              <a:ext uri="{FF2B5EF4-FFF2-40B4-BE49-F238E27FC236}">
                <a16:creationId xmlns:a16="http://schemas.microsoft.com/office/drawing/2014/main" id="{112C352E-1D06-45B2-824B-35E588CB10C0}"/>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Not Bloody Likely!</a:t>
            </a:r>
          </a:p>
        </p:txBody>
      </p:sp>
      <p:sp>
        <p:nvSpPr>
          <p:cNvPr id="59" name="Title 1">
            <a:extLst>
              <a:ext uri="{FF2B5EF4-FFF2-40B4-BE49-F238E27FC236}">
                <a16:creationId xmlns:a16="http://schemas.microsoft.com/office/drawing/2014/main" id="{051D773A-AE21-4E78-B712-07FFA51C9FED}"/>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Likelihoods can weight the forecasts of different models to make more robust decisions with quantified uncertainties. </a:t>
            </a:r>
          </a:p>
        </p:txBody>
      </p:sp>
      <p:sp>
        <p:nvSpPr>
          <p:cNvPr id="60" name="Title 1">
            <a:extLst>
              <a:ext uri="{FF2B5EF4-FFF2-40B4-BE49-F238E27FC236}">
                <a16:creationId xmlns:a16="http://schemas.microsoft.com/office/drawing/2014/main" id="{917F078F-5BED-4461-9275-20CBD0ABDDEE}"/>
              </a:ext>
            </a:extLst>
          </p:cNvPr>
          <p:cNvSpPr txBox="1">
            <a:spLocks/>
          </p:cNvSpPr>
          <p:nvPr/>
        </p:nvSpPr>
        <p:spPr>
          <a:xfrm>
            <a:off x="184068" y="4730371"/>
            <a:ext cx="4316680" cy="528166"/>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Many models might have very similar goodness of fit to the (imperfect and sparse) data.  It seems equally foolhardy to choose one model or to ignore goodness of fit.  Remember that likelihood means ‘relatively likely to be accurate among the models considered’ – it is generally based on goodness of fit to the data.  The second level of forecast uncertainty considers models of different likelihood, each perturbed in the null space. </a:t>
            </a:r>
          </a:p>
        </p:txBody>
      </p:sp>
    </p:spTree>
    <p:extLst>
      <p:ext uri="{BB962C8B-B14F-4D97-AF65-F5344CB8AC3E}">
        <p14:creationId xmlns:p14="http://schemas.microsoft.com/office/powerpoint/2010/main" val="383551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670D4AAB-CBA7-4C0E-ADF7-A9905DCA5DDC}"/>
              </a:ext>
            </a:extLst>
          </p:cNvPr>
          <p:cNvSpPr txBox="1">
            <a:spLocks/>
          </p:cNvSpPr>
          <p:nvPr/>
        </p:nvSpPr>
        <p:spPr>
          <a:xfrm>
            <a:off x="10155520" y="3096954"/>
            <a:ext cx="1630436" cy="678796"/>
          </a:xfrm>
          <a:prstGeom prst="rect">
            <a:avLst/>
          </a:prstGeom>
          <a:ln>
            <a:solidFill>
              <a:srgbClr val="0070C0"/>
            </a:solidFill>
            <a:prstDash val="sys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dirty="0"/>
          </a:p>
        </p:txBody>
      </p:sp>
      <p:sp>
        <p:nvSpPr>
          <p:cNvPr id="31" name="Freeform: Shape 30">
            <a:extLst>
              <a:ext uri="{FF2B5EF4-FFF2-40B4-BE49-F238E27FC236}">
                <a16:creationId xmlns:a16="http://schemas.microsoft.com/office/drawing/2014/main" id="{23300157-CA2F-4613-8CC7-EABC698EEF3E}"/>
              </a:ext>
            </a:extLst>
          </p:cNvPr>
          <p:cNvSpPr/>
          <p:nvPr/>
        </p:nvSpPr>
        <p:spPr>
          <a:xfrm>
            <a:off x="7885215" y="3215348"/>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910F623-7EDA-4363-B818-4649FE01F23C}"/>
              </a:ext>
            </a:extLst>
          </p:cNvPr>
          <p:cNvSpPr/>
          <p:nvPr/>
        </p:nvSpPr>
        <p:spPr>
          <a:xfrm>
            <a:off x="7989976" y="3321866"/>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396272E-64F7-474E-A2AB-EC1421BDE02F}"/>
              </a:ext>
            </a:extLst>
          </p:cNvPr>
          <p:cNvSpPr/>
          <p:nvPr/>
        </p:nvSpPr>
        <p:spPr>
          <a:xfrm>
            <a:off x="8107810" y="3428999"/>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CA49535-7D39-41F5-A53D-F834D2209F75}"/>
              </a:ext>
            </a:extLst>
          </p:cNvPr>
          <p:cNvSpPr/>
          <p:nvPr/>
        </p:nvSpPr>
        <p:spPr>
          <a:xfrm>
            <a:off x="8206976" y="3536132"/>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FB31C50-ED4F-4BE4-A57F-ADD55F4E8B95}"/>
              </a:ext>
            </a:extLst>
          </p:cNvPr>
          <p:cNvSpPr/>
          <p:nvPr/>
        </p:nvSpPr>
        <p:spPr>
          <a:xfrm>
            <a:off x="8311737" y="3643265"/>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9841B-49DF-4DD4-B002-2AEA8601D73C}"/>
              </a:ext>
            </a:extLst>
          </p:cNvPr>
          <p:cNvSpPr>
            <a:spLocks noGrp="1"/>
          </p:cNvSpPr>
          <p:nvPr>
            <p:ph type="ctrTitle"/>
          </p:nvPr>
        </p:nvSpPr>
        <p:spPr>
          <a:xfrm>
            <a:off x="264481" y="3102570"/>
            <a:ext cx="1037665" cy="617081"/>
          </a:xfrm>
          <a:ln>
            <a:solidFill>
              <a:schemeClr val="accent1"/>
            </a:solidFill>
          </a:ln>
        </p:spPr>
        <p:txBody>
          <a:bodyPr>
            <a:noAutofit/>
          </a:bodyPr>
          <a:lstStyle/>
          <a:p>
            <a:r>
              <a:rPr lang="en-US" sz="2000" dirty="0"/>
              <a:t>Current</a:t>
            </a:r>
            <a:br>
              <a:rPr lang="en-US" sz="2000" dirty="0"/>
            </a:br>
            <a:r>
              <a:rPr lang="en-US" sz="2000" dirty="0"/>
              <a:t>Reality</a:t>
            </a:r>
          </a:p>
        </p:txBody>
      </p:sp>
      <p:sp>
        <p:nvSpPr>
          <p:cNvPr id="4" name="Title 1">
            <a:extLst>
              <a:ext uri="{FF2B5EF4-FFF2-40B4-BE49-F238E27FC236}">
                <a16:creationId xmlns:a16="http://schemas.microsoft.com/office/drawing/2014/main" id="{16D37473-2237-4246-976A-05F0CF693631}"/>
              </a:ext>
            </a:extLst>
          </p:cNvPr>
          <p:cNvSpPr txBox="1">
            <a:spLocks/>
          </p:cNvSpPr>
          <p:nvPr/>
        </p:nvSpPr>
        <p:spPr>
          <a:xfrm>
            <a:off x="1970916" y="3102892"/>
            <a:ext cx="1410581"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Conceptual Model</a:t>
            </a:r>
          </a:p>
        </p:txBody>
      </p:sp>
      <p:sp>
        <p:nvSpPr>
          <p:cNvPr id="5" name="Title 1">
            <a:extLst>
              <a:ext uri="{FF2B5EF4-FFF2-40B4-BE49-F238E27FC236}">
                <a16:creationId xmlns:a16="http://schemas.microsoft.com/office/drawing/2014/main" id="{30E6FA00-C89E-433B-9D90-AFBA12D18074}"/>
              </a:ext>
            </a:extLst>
          </p:cNvPr>
          <p:cNvSpPr txBox="1">
            <a:spLocks/>
          </p:cNvSpPr>
          <p:nvPr/>
        </p:nvSpPr>
        <p:spPr>
          <a:xfrm>
            <a:off x="5894256" y="3246679"/>
            <a:ext cx="1122219"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a:t>
            </a:r>
          </a:p>
        </p:txBody>
      </p:sp>
      <p:sp>
        <p:nvSpPr>
          <p:cNvPr id="6" name="Title 1">
            <a:extLst>
              <a:ext uri="{FF2B5EF4-FFF2-40B4-BE49-F238E27FC236}">
                <a16:creationId xmlns:a16="http://schemas.microsoft.com/office/drawing/2014/main" id="{514515F5-5A38-48E9-8C54-F7AF5FF40C54}"/>
              </a:ext>
            </a:extLst>
          </p:cNvPr>
          <p:cNvSpPr txBox="1">
            <a:spLocks/>
          </p:cNvSpPr>
          <p:nvPr/>
        </p:nvSpPr>
        <p:spPr>
          <a:xfrm>
            <a:off x="5936532" y="2399809"/>
            <a:ext cx="1037665" cy="376518"/>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Data</a:t>
            </a:r>
          </a:p>
        </p:txBody>
      </p:sp>
      <p:sp>
        <p:nvSpPr>
          <p:cNvPr id="7" name="Title 1">
            <a:extLst>
              <a:ext uri="{FF2B5EF4-FFF2-40B4-BE49-F238E27FC236}">
                <a16:creationId xmlns:a16="http://schemas.microsoft.com/office/drawing/2014/main" id="{10423729-3044-445D-871B-0ADC571E4640}"/>
              </a:ext>
            </a:extLst>
          </p:cNvPr>
          <p:cNvSpPr txBox="1">
            <a:spLocks/>
          </p:cNvSpPr>
          <p:nvPr/>
        </p:nvSpPr>
        <p:spPr>
          <a:xfrm>
            <a:off x="7198716" y="1594462"/>
            <a:ext cx="1349552" cy="923495"/>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Calibration of Solution Space</a:t>
            </a:r>
          </a:p>
        </p:txBody>
      </p:sp>
      <p:sp>
        <p:nvSpPr>
          <p:cNvPr id="9" name="Arc 8">
            <a:extLst>
              <a:ext uri="{FF2B5EF4-FFF2-40B4-BE49-F238E27FC236}">
                <a16:creationId xmlns:a16="http://schemas.microsoft.com/office/drawing/2014/main" id="{6279D37A-656D-4BC9-9F60-8B408775A96E}"/>
              </a:ext>
            </a:extLst>
          </p:cNvPr>
          <p:cNvSpPr/>
          <p:nvPr/>
        </p:nvSpPr>
        <p:spPr>
          <a:xfrm rot="16500168">
            <a:off x="5597552" y="997394"/>
            <a:ext cx="2372173" cy="412404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D238BF1-E17A-41D9-8252-7EFDB8329FDC}"/>
              </a:ext>
            </a:extLst>
          </p:cNvPr>
          <p:cNvCxnSpPr>
            <a:cxnSpLocks/>
            <a:stCxn id="2" idx="3"/>
            <a:endCxn id="4" idx="1"/>
          </p:cNvCxnSpPr>
          <p:nvPr/>
        </p:nvCxnSpPr>
        <p:spPr>
          <a:xfrm>
            <a:off x="1302146" y="3411111"/>
            <a:ext cx="668770" cy="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90F58-5BC9-4B18-85C6-B6CEBB4DE611}"/>
              </a:ext>
            </a:extLst>
          </p:cNvPr>
          <p:cNvCxnSpPr>
            <a:cxnSpLocks/>
            <a:stCxn id="4" idx="3"/>
          </p:cNvCxnSpPr>
          <p:nvPr/>
        </p:nvCxnSpPr>
        <p:spPr>
          <a:xfrm>
            <a:off x="3381497" y="3411433"/>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814081F-EB5B-4158-AAB1-B5DDF349F985}"/>
              </a:ext>
            </a:extLst>
          </p:cNvPr>
          <p:cNvCxnSpPr>
            <a:cxnSpLocks/>
            <a:stCxn id="5" idx="0"/>
            <a:endCxn id="6" idx="2"/>
          </p:cNvCxnSpPr>
          <p:nvPr/>
        </p:nvCxnSpPr>
        <p:spPr>
          <a:xfrm flipH="1" flipV="1">
            <a:off x="6455365" y="2776327"/>
            <a:ext cx="1" cy="470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95234C-CB5C-4729-A8BD-523AAA198592}"/>
              </a:ext>
            </a:extLst>
          </p:cNvPr>
          <p:cNvCxnSpPr>
            <a:cxnSpLocks/>
          </p:cNvCxnSpPr>
          <p:nvPr/>
        </p:nvCxnSpPr>
        <p:spPr>
          <a:xfrm>
            <a:off x="7016475" y="3417371"/>
            <a:ext cx="77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3C15328-A1DC-4BBE-920E-703A6FCA2182}"/>
              </a:ext>
            </a:extLst>
          </p:cNvPr>
          <p:cNvSpPr txBox="1">
            <a:spLocks/>
          </p:cNvSpPr>
          <p:nvPr/>
        </p:nvSpPr>
        <p:spPr>
          <a:xfrm>
            <a:off x="7792906" y="3108830"/>
            <a:ext cx="1037665" cy="617081"/>
          </a:xfrm>
          <a:prstGeom prst="rect">
            <a:avLst/>
          </a:prstGeom>
          <a:ln>
            <a:solidFill>
              <a:srgbClr val="FF0000"/>
            </a:solidFill>
            <a:prstDash val="solid"/>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Future</a:t>
            </a:r>
            <a:br>
              <a:rPr lang="en-US" sz="2000" dirty="0"/>
            </a:br>
            <a:r>
              <a:rPr lang="en-US" sz="2000" dirty="0"/>
              <a:t>Reality</a:t>
            </a:r>
          </a:p>
        </p:txBody>
      </p:sp>
      <p:sp>
        <p:nvSpPr>
          <p:cNvPr id="29" name="Title 1">
            <a:extLst>
              <a:ext uri="{FF2B5EF4-FFF2-40B4-BE49-F238E27FC236}">
                <a16:creationId xmlns:a16="http://schemas.microsoft.com/office/drawing/2014/main" id="{628B551D-EE43-47E4-B353-FE7BA28483D9}"/>
              </a:ext>
            </a:extLst>
          </p:cNvPr>
          <p:cNvSpPr txBox="1">
            <a:spLocks/>
          </p:cNvSpPr>
          <p:nvPr/>
        </p:nvSpPr>
        <p:spPr>
          <a:xfrm>
            <a:off x="3831920" y="3120459"/>
            <a:ext cx="1605989" cy="617081"/>
          </a:xfrm>
          <a:prstGeom prst="rect">
            <a:avLst/>
          </a:prstGeom>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Mathematical Model</a:t>
            </a:r>
          </a:p>
        </p:txBody>
      </p:sp>
      <p:cxnSp>
        <p:nvCxnSpPr>
          <p:cNvPr id="30" name="Straight Arrow Connector 29">
            <a:extLst>
              <a:ext uri="{FF2B5EF4-FFF2-40B4-BE49-F238E27FC236}">
                <a16:creationId xmlns:a16="http://schemas.microsoft.com/office/drawing/2014/main" id="{ECC8D4D9-BCE2-49D6-90C4-616AD81984F4}"/>
              </a:ext>
            </a:extLst>
          </p:cNvPr>
          <p:cNvCxnSpPr>
            <a:cxnSpLocks/>
          </p:cNvCxnSpPr>
          <p:nvPr/>
        </p:nvCxnSpPr>
        <p:spPr>
          <a:xfrm>
            <a:off x="5437909" y="3433100"/>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A4C9BC1E-062A-4B20-AA62-E0CFCC62FCE1}"/>
              </a:ext>
            </a:extLst>
          </p:cNvPr>
          <p:cNvSpPr txBox="1">
            <a:spLocks/>
          </p:cNvSpPr>
          <p:nvPr/>
        </p:nvSpPr>
        <p:spPr>
          <a:xfrm>
            <a:off x="5576928" y="4700860"/>
            <a:ext cx="1349552" cy="376518"/>
          </a:xfrm>
          <a:prstGeom prst="rect">
            <a:avLst/>
          </a:prstGeom>
          <a:ln>
            <a:solidFill>
              <a:srgbClr val="FF0000"/>
            </a:solidFill>
            <a:prstDash val="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Null Space</a:t>
            </a:r>
          </a:p>
        </p:txBody>
      </p:sp>
      <p:sp>
        <p:nvSpPr>
          <p:cNvPr id="33" name="Arc 32">
            <a:extLst>
              <a:ext uri="{FF2B5EF4-FFF2-40B4-BE49-F238E27FC236}">
                <a16:creationId xmlns:a16="http://schemas.microsoft.com/office/drawing/2014/main" id="{912AFF12-D522-4EED-91F0-690EB7C6F3B1}"/>
              </a:ext>
            </a:extLst>
          </p:cNvPr>
          <p:cNvSpPr/>
          <p:nvPr/>
        </p:nvSpPr>
        <p:spPr>
          <a:xfrm rot="10800000">
            <a:off x="4649714" y="2702878"/>
            <a:ext cx="1731242" cy="2186241"/>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Shape 34">
            <a:extLst>
              <a:ext uri="{FF2B5EF4-FFF2-40B4-BE49-F238E27FC236}">
                <a16:creationId xmlns:a16="http://schemas.microsoft.com/office/drawing/2014/main" id="{425D3595-59F1-463A-B014-99BE2FBA57FF}"/>
              </a:ext>
            </a:extLst>
          </p:cNvPr>
          <p:cNvSpPr/>
          <p:nvPr/>
        </p:nvSpPr>
        <p:spPr>
          <a:xfrm>
            <a:off x="7885215" y="3215348"/>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BCEBAC1-F3A9-4BE1-87BC-A31F182A704D}"/>
              </a:ext>
            </a:extLst>
          </p:cNvPr>
          <p:cNvSpPr/>
          <p:nvPr/>
        </p:nvSpPr>
        <p:spPr>
          <a:xfrm>
            <a:off x="7989976" y="3321866"/>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D608108-1A95-41B8-A366-D6DA7C521ECD}"/>
              </a:ext>
            </a:extLst>
          </p:cNvPr>
          <p:cNvSpPr/>
          <p:nvPr/>
        </p:nvSpPr>
        <p:spPr>
          <a:xfrm>
            <a:off x="8107810" y="3428999"/>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9F76616-5335-4A58-BCBE-F565414F860C}"/>
              </a:ext>
            </a:extLst>
          </p:cNvPr>
          <p:cNvSpPr/>
          <p:nvPr/>
        </p:nvSpPr>
        <p:spPr>
          <a:xfrm>
            <a:off x="8206976" y="3536132"/>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6B184D6-58B8-4002-8308-C585EEB3D5DE}"/>
              </a:ext>
            </a:extLst>
          </p:cNvPr>
          <p:cNvSpPr/>
          <p:nvPr/>
        </p:nvSpPr>
        <p:spPr>
          <a:xfrm>
            <a:off x="8311737" y="3643265"/>
            <a:ext cx="1062842" cy="623455"/>
          </a:xfrm>
          <a:custGeom>
            <a:avLst/>
            <a:gdLst>
              <a:gd name="connsiteX0" fmla="*/ 0 w 1062842"/>
              <a:gd name="connsiteY0" fmla="*/ 510639 h 623455"/>
              <a:gd name="connsiteX1" fmla="*/ 0 w 1062842"/>
              <a:gd name="connsiteY1" fmla="*/ 623455 h 623455"/>
              <a:gd name="connsiteX2" fmla="*/ 1056904 w 1062842"/>
              <a:gd name="connsiteY2" fmla="*/ 623455 h 623455"/>
              <a:gd name="connsiteX3" fmla="*/ 1062842 w 1062842"/>
              <a:gd name="connsiteY3" fmla="*/ 0 h 623455"/>
              <a:gd name="connsiteX4" fmla="*/ 944088 w 1062842"/>
              <a:gd name="connsiteY4" fmla="*/ 0 h 623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842" h="623455">
                <a:moveTo>
                  <a:pt x="0" y="510639"/>
                </a:moveTo>
                <a:lnTo>
                  <a:pt x="0" y="623455"/>
                </a:lnTo>
                <a:lnTo>
                  <a:pt x="1056904" y="623455"/>
                </a:lnTo>
                <a:cubicBezTo>
                  <a:pt x="1058883" y="415637"/>
                  <a:pt x="1060863" y="207818"/>
                  <a:pt x="1062842" y="0"/>
                </a:cubicBezTo>
                <a:lnTo>
                  <a:pt x="94408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c 39">
            <a:extLst>
              <a:ext uri="{FF2B5EF4-FFF2-40B4-BE49-F238E27FC236}">
                <a16:creationId xmlns:a16="http://schemas.microsoft.com/office/drawing/2014/main" id="{BC76DB47-D81A-4553-9FBD-A630FCECD92F}"/>
              </a:ext>
            </a:extLst>
          </p:cNvPr>
          <p:cNvSpPr/>
          <p:nvPr/>
        </p:nvSpPr>
        <p:spPr>
          <a:xfrm rot="5400000">
            <a:off x="6459662" y="2764342"/>
            <a:ext cx="933635" cy="3360716"/>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C3DEE36A-7A90-4258-BE83-B59D17180D25}"/>
              </a:ext>
            </a:extLst>
          </p:cNvPr>
          <p:cNvSpPr/>
          <p:nvPr/>
        </p:nvSpPr>
        <p:spPr>
          <a:xfrm rot="5400000">
            <a:off x="6121623" y="1288985"/>
            <a:ext cx="945254" cy="2558484"/>
          </a:xfrm>
          <a:prstGeom prst="arc">
            <a:avLst>
              <a:gd name="adj1" fmla="val 16074121"/>
              <a:gd name="adj2" fmla="val 0"/>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6E91D325-5C86-4BD3-8468-69B2E2B87DE6}"/>
              </a:ext>
            </a:extLst>
          </p:cNvPr>
          <p:cNvSpPr/>
          <p:nvPr/>
        </p:nvSpPr>
        <p:spPr>
          <a:xfrm>
            <a:off x="7303325" y="1505301"/>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F67F2C8-E2A5-415D-AADA-B1598E4E8B9B}"/>
              </a:ext>
            </a:extLst>
          </p:cNvPr>
          <p:cNvSpPr/>
          <p:nvPr/>
        </p:nvSpPr>
        <p:spPr>
          <a:xfrm>
            <a:off x="7402842" y="1412920"/>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7F31961D-89E1-4772-BE26-9F72C0564DE8}"/>
              </a:ext>
            </a:extLst>
          </p:cNvPr>
          <p:cNvSpPr/>
          <p:nvPr/>
        </p:nvSpPr>
        <p:spPr>
          <a:xfrm>
            <a:off x="7499850" y="1306223"/>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7037A606-9588-4863-B39C-72E72A0122E7}"/>
              </a:ext>
            </a:extLst>
          </p:cNvPr>
          <p:cNvSpPr/>
          <p:nvPr/>
        </p:nvSpPr>
        <p:spPr>
          <a:xfrm>
            <a:off x="7596858" y="1192015"/>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92583EA1-3B42-4382-8D97-3230FDF428ED}"/>
              </a:ext>
            </a:extLst>
          </p:cNvPr>
          <p:cNvSpPr/>
          <p:nvPr/>
        </p:nvSpPr>
        <p:spPr>
          <a:xfrm>
            <a:off x="7703936" y="1070692"/>
            <a:ext cx="1341911" cy="908462"/>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1">
            <a:extLst>
              <a:ext uri="{FF2B5EF4-FFF2-40B4-BE49-F238E27FC236}">
                <a16:creationId xmlns:a16="http://schemas.microsoft.com/office/drawing/2014/main" id="{FC30FBF6-81DB-4632-94A1-5CEE278D80D8}"/>
              </a:ext>
            </a:extLst>
          </p:cNvPr>
          <p:cNvSpPr txBox="1">
            <a:spLocks/>
          </p:cNvSpPr>
          <p:nvPr/>
        </p:nvSpPr>
        <p:spPr>
          <a:xfrm rot="18698003">
            <a:off x="6655183" y="1048639"/>
            <a:ext cx="1324624" cy="376518"/>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Likelihoods</a:t>
            </a:r>
          </a:p>
        </p:txBody>
      </p:sp>
      <p:cxnSp>
        <p:nvCxnSpPr>
          <p:cNvPr id="48" name="Straight Arrow Connector 47">
            <a:extLst>
              <a:ext uri="{FF2B5EF4-FFF2-40B4-BE49-F238E27FC236}">
                <a16:creationId xmlns:a16="http://schemas.microsoft.com/office/drawing/2014/main" id="{E7F3B92F-CBED-4A28-B061-6EDDCCADFF83}"/>
              </a:ext>
            </a:extLst>
          </p:cNvPr>
          <p:cNvCxnSpPr>
            <a:cxnSpLocks/>
          </p:cNvCxnSpPr>
          <p:nvPr/>
        </p:nvCxnSpPr>
        <p:spPr>
          <a:xfrm>
            <a:off x="9699172" y="3436954"/>
            <a:ext cx="456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1">
            <a:extLst>
              <a:ext uri="{FF2B5EF4-FFF2-40B4-BE49-F238E27FC236}">
                <a16:creationId xmlns:a16="http://schemas.microsoft.com/office/drawing/2014/main" id="{7267D6A7-D385-4315-908B-7614BD679B14}"/>
              </a:ext>
            </a:extLst>
          </p:cNvPr>
          <p:cNvSpPr txBox="1">
            <a:spLocks/>
          </p:cNvSpPr>
          <p:nvPr/>
        </p:nvSpPr>
        <p:spPr>
          <a:xfrm>
            <a:off x="10155520" y="3097556"/>
            <a:ext cx="1630436" cy="678796"/>
          </a:xfrm>
          <a:prstGeom prst="rect">
            <a:avLst/>
          </a:prstGeom>
          <a:ln>
            <a:solidFill>
              <a:srgbClr val="FF0000"/>
            </a:solidFill>
            <a:prstDash val="dash"/>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t>Forecast with Uncertainty</a:t>
            </a:r>
          </a:p>
        </p:txBody>
      </p:sp>
      <p:sp>
        <p:nvSpPr>
          <p:cNvPr id="56" name="Title 1">
            <a:extLst>
              <a:ext uri="{FF2B5EF4-FFF2-40B4-BE49-F238E27FC236}">
                <a16:creationId xmlns:a16="http://schemas.microsoft.com/office/drawing/2014/main" id="{F7965C63-63AC-4C68-AAC7-CE9712F6BF01}"/>
              </a:ext>
            </a:extLst>
          </p:cNvPr>
          <p:cNvSpPr txBox="1">
            <a:spLocks/>
          </p:cNvSpPr>
          <p:nvPr/>
        </p:nvSpPr>
        <p:spPr>
          <a:xfrm rot="2705930">
            <a:off x="8621820" y="3026474"/>
            <a:ext cx="1324624" cy="376518"/>
          </a:xfrm>
          <a:prstGeom prst="rect">
            <a:avLst/>
          </a:prstGeom>
          <a:ln>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Likelihoods</a:t>
            </a:r>
          </a:p>
        </p:txBody>
      </p:sp>
      <p:sp>
        <p:nvSpPr>
          <p:cNvPr id="3" name="Arrow: Up 2">
            <a:extLst>
              <a:ext uri="{FF2B5EF4-FFF2-40B4-BE49-F238E27FC236}">
                <a16:creationId xmlns:a16="http://schemas.microsoft.com/office/drawing/2014/main" id="{9281982F-1D93-49F5-89AB-6DEE0529FB89}"/>
              </a:ext>
            </a:extLst>
          </p:cNvPr>
          <p:cNvSpPr/>
          <p:nvPr/>
        </p:nvSpPr>
        <p:spPr>
          <a:xfrm rot="7812063">
            <a:off x="1472367" y="2047028"/>
            <a:ext cx="564078" cy="1001854"/>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Trouble</a:t>
            </a:r>
          </a:p>
        </p:txBody>
      </p:sp>
      <p:sp>
        <p:nvSpPr>
          <p:cNvPr id="45" name="Title 1">
            <a:extLst>
              <a:ext uri="{FF2B5EF4-FFF2-40B4-BE49-F238E27FC236}">
                <a16:creationId xmlns:a16="http://schemas.microsoft.com/office/drawing/2014/main" id="{97D14102-AA70-4D47-87B5-DAD93F8A8CE7}"/>
              </a:ext>
            </a:extLst>
          </p:cNvPr>
          <p:cNvSpPr txBox="1">
            <a:spLocks/>
          </p:cNvSpPr>
          <p:nvPr/>
        </p:nvSpPr>
        <p:spPr>
          <a:xfrm>
            <a:off x="386938" y="220701"/>
            <a:ext cx="11418124" cy="617081"/>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Here Comes Trouble</a:t>
            </a:r>
          </a:p>
        </p:txBody>
      </p:sp>
      <p:sp>
        <p:nvSpPr>
          <p:cNvPr id="46" name="Title 1">
            <a:extLst>
              <a:ext uri="{FF2B5EF4-FFF2-40B4-BE49-F238E27FC236}">
                <a16:creationId xmlns:a16="http://schemas.microsoft.com/office/drawing/2014/main" id="{4B1DF4FE-2065-41D7-860A-7873E27ECCF7}"/>
              </a:ext>
            </a:extLst>
          </p:cNvPr>
          <p:cNvSpPr txBox="1">
            <a:spLocks/>
          </p:cNvSpPr>
          <p:nvPr/>
        </p:nvSpPr>
        <p:spPr>
          <a:xfrm>
            <a:off x="829916" y="6299355"/>
            <a:ext cx="10532168" cy="376518"/>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 Advocacy models intentionally introduce stakeholder bias into model conceptualization.  How could that be OK? </a:t>
            </a:r>
          </a:p>
        </p:txBody>
      </p:sp>
      <p:sp>
        <p:nvSpPr>
          <p:cNvPr id="47" name="Title 1">
            <a:extLst>
              <a:ext uri="{FF2B5EF4-FFF2-40B4-BE49-F238E27FC236}">
                <a16:creationId xmlns:a16="http://schemas.microsoft.com/office/drawing/2014/main" id="{60F3B71D-A5C0-4536-9778-263CDA3A9F9E}"/>
              </a:ext>
            </a:extLst>
          </p:cNvPr>
          <p:cNvSpPr txBox="1">
            <a:spLocks/>
          </p:cNvSpPr>
          <p:nvPr/>
        </p:nvSpPr>
        <p:spPr>
          <a:xfrm>
            <a:off x="184068" y="4730371"/>
            <a:ext cx="4391236" cy="528166"/>
          </a:xfrm>
          <a:prstGeom prst="rect">
            <a:avLst/>
          </a:prstGeom>
          <a:ln>
            <a:no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Parameter estimation and null space perturbation can be automated.  So far, model conceptualization cannot.  As a result, conceptual errors are often ignored – giving rise to hydrologic ‘surprise’.  Fool me once ….  The third level of forecast error analysis requires a modeler to layer model conceptualization onto parameter estimation.  Currently, we only do this under duress.</a:t>
            </a:r>
          </a:p>
        </p:txBody>
      </p:sp>
      <p:sp>
        <p:nvSpPr>
          <p:cNvPr id="58" name="Freeform: Shape 57">
            <a:extLst>
              <a:ext uri="{FF2B5EF4-FFF2-40B4-BE49-F238E27FC236}">
                <a16:creationId xmlns:a16="http://schemas.microsoft.com/office/drawing/2014/main" id="{80DD19CB-18E8-4FE2-8942-35B6A19BD5C9}"/>
              </a:ext>
            </a:extLst>
          </p:cNvPr>
          <p:cNvSpPr/>
          <p:nvPr/>
        </p:nvSpPr>
        <p:spPr>
          <a:xfrm>
            <a:off x="2135446" y="3020508"/>
            <a:ext cx="1341911" cy="616497"/>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0A171D14-7DA0-4D6D-93A5-626388B58B29}"/>
              </a:ext>
            </a:extLst>
          </p:cNvPr>
          <p:cNvSpPr/>
          <p:nvPr/>
        </p:nvSpPr>
        <p:spPr>
          <a:xfrm>
            <a:off x="2240056" y="2939838"/>
            <a:ext cx="1341911" cy="616497"/>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E2E52F0-D4D3-4CDA-8120-C1CBDEF186E2}"/>
              </a:ext>
            </a:extLst>
          </p:cNvPr>
          <p:cNvSpPr/>
          <p:nvPr/>
        </p:nvSpPr>
        <p:spPr>
          <a:xfrm>
            <a:off x="2340368" y="2856870"/>
            <a:ext cx="1341911" cy="616497"/>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8B8092D-7303-4710-80F0-39ECE0FC2C71}"/>
              </a:ext>
            </a:extLst>
          </p:cNvPr>
          <p:cNvSpPr/>
          <p:nvPr/>
        </p:nvSpPr>
        <p:spPr>
          <a:xfrm>
            <a:off x="2442218" y="2766306"/>
            <a:ext cx="1341911" cy="616497"/>
          </a:xfrm>
          <a:custGeom>
            <a:avLst/>
            <a:gdLst>
              <a:gd name="connsiteX0" fmla="*/ 0 w 1341911"/>
              <a:gd name="connsiteY0" fmla="*/ 83127 h 908462"/>
              <a:gd name="connsiteX1" fmla="*/ 0 w 1341911"/>
              <a:gd name="connsiteY1" fmla="*/ 11875 h 908462"/>
              <a:gd name="connsiteX2" fmla="*/ 1341911 w 1341911"/>
              <a:gd name="connsiteY2" fmla="*/ 0 h 908462"/>
              <a:gd name="connsiteX3" fmla="*/ 1335974 w 1341911"/>
              <a:gd name="connsiteY3" fmla="*/ 908462 h 908462"/>
              <a:gd name="connsiteX4" fmla="*/ 1252847 w 1341911"/>
              <a:gd name="connsiteY4" fmla="*/ 908462 h 908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1911" h="908462">
                <a:moveTo>
                  <a:pt x="0" y="83127"/>
                </a:moveTo>
                <a:lnTo>
                  <a:pt x="0" y="11875"/>
                </a:lnTo>
                <a:lnTo>
                  <a:pt x="1341911" y="0"/>
                </a:lnTo>
                <a:lnTo>
                  <a:pt x="1335974" y="908462"/>
                </a:lnTo>
                <a:lnTo>
                  <a:pt x="1252847" y="908462"/>
                </a:lnTo>
              </a:path>
            </a:pathLst>
          </a:cu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AF18D31-0530-4B29-AA2C-87385CEC97D8}"/>
              </a:ext>
            </a:extLst>
          </p:cNvPr>
          <p:cNvCxnSpPr/>
          <p:nvPr/>
        </p:nvCxnSpPr>
        <p:spPr>
          <a:xfrm>
            <a:off x="8170805" y="3832865"/>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65D3FDF-99E9-4586-8B09-1248C3ADF202}"/>
              </a:ext>
            </a:extLst>
          </p:cNvPr>
          <p:cNvCxnSpPr/>
          <p:nvPr/>
        </p:nvCxnSpPr>
        <p:spPr>
          <a:xfrm>
            <a:off x="8465906" y="3833958"/>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C2CE58B-5589-43E2-A757-7BA3B9F4146F}"/>
              </a:ext>
            </a:extLst>
          </p:cNvPr>
          <p:cNvCxnSpPr/>
          <p:nvPr/>
        </p:nvCxnSpPr>
        <p:spPr>
          <a:xfrm>
            <a:off x="8738397" y="3837076"/>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3E67585-C863-4039-BD5C-267B7EBC74D0}"/>
              </a:ext>
            </a:extLst>
          </p:cNvPr>
          <p:cNvCxnSpPr>
            <a:cxnSpLocks/>
          </p:cNvCxnSpPr>
          <p:nvPr/>
        </p:nvCxnSpPr>
        <p:spPr>
          <a:xfrm flipV="1">
            <a:off x="8944707" y="3623197"/>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8FD1A70-1F57-4189-B13D-C8630EE941E8}"/>
              </a:ext>
            </a:extLst>
          </p:cNvPr>
          <p:cNvCxnSpPr>
            <a:cxnSpLocks/>
          </p:cNvCxnSpPr>
          <p:nvPr/>
        </p:nvCxnSpPr>
        <p:spPr>
          <a:xfrm flipV="1">
            <a:off x="8948057" y="3379180"/>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719F17C-A901-4FAC-80CF-F7E6482FA878}"/>
              </a:ext>
            </a:extLst>
          </p:cNvPr>
          <p:cNvCxnSpPr/>
          <p:nvPr/>
        </p:nvCxnSpPr>
        <p:spPr>
          <a:xfrm>
            <a:off x="8274169" y="3944211"/>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FF6BD3D-5609-41B1-A718-0D140B50C9C8}"/>
              </a:ext>
            </a:extLst>
          </p:cNvPr>
          <p:cNvCxnSpPr/>
          <p:nvPr/>
        </p:nvCxnSpPr>
        <p:spPr>
          <a:xfrm>
            <a:off x="8569270" y="3945304"/>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AC8906A-611E-4A71-985F-A90A676DD088}"/>
              </a:ext>
            </a:extLst>
          </p:cNvPr>
          <p:cNvCxnSpPr/>
          <p:nvPr/>
        </p:nvCxnSpPr>
        <p:spPr>
          <a:xfrm>
            <a:off x="8841761" y="3948422"/>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14C4AE-8AD6-4D99-8BC8-A9D031182965}"/>
              </a:ext>
            </a:extLst>
          </p:cNvPr>
          <p:cNvCxnSpPr>
            <a:cxnSpLocks/>
          </p:cNvCxnSpPr>
          <p:nvPr/>
        </p:nvCxnSpPr>
        <p:spPr>
          <a:xfrm flipV="1">
            <a:off x="9048071" y="3734543"/>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5B307DC-015C-45E2-AAF8-A9F36673D60E}"/>
              </a:ext>
            </a:extLst>
          </p:cNvPr>
          <p:cNvCxnSpPr>
            <a:cxnSpLocks/>
          </p:cNvCxnSpPr>
          <p:nvPr/>
        </p:nvCxnSpPr>
        <p:spPr>
          <a:xfrm flipV="1">
            <a:off x="9051421" y="3490526"/>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2F0D758-B8C9-46F4-B7F7-C2FDA4C7BD66}"/>
              </a:ext>
            </a:extLst>
          </p:cNvPr>
          <p:cNvCxnSpPr/>
          <p:nvPr/>
        </p:nvCxnSpPr>
        <p:spPr>
          <a:xfrm>
            <a:off x="8386403" y="4046140"/>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3A14EAC-6A80-4C4B-A5E3-CD6E0A15377C}"/>
              </a:ext>
            </a:extLst>
          </p:cNvPr>
          <p:cNvCxnSpPr/>
          <p:nvPr/>
        </p:nvCxnSpPr>
        <p:spPr>
          <a:xfrm>
            <a:off x="8681504" y="4047233"/>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3F04EC-E80E-4D2F-8550-335C5EBE6903}"/>
              </a:ext>
            </a:extLst>
          </p:cNvPr>
          <p:cNvCxnSpPr/>
          <p:nvPr/>
        </p:nvCxnSpPr>
        <p:spPr>
          <a:xfrm>
            <a:off x="8953995" y="4050351"/>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74825D5-A71B-4658-8514-C7DFA45AFC6B}"/>
              </a:ext>
            </a:extLst>
          </p:cNvPr>
          <p:cNvCxnSpPr>
            <a:cxnSpLocks/>
          </p:cNvCxnSpPr>
          <p:nvPr/>
        </p:nvCxnSpPr>
        <p:spPr>
          <a:xfrm flipV="1">
            <a:off x="9160305" y="3836472"/>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DA6C08E-D142-4DD3-9807-922E8BE65A42}"/>
              </a:ext>
            </a:extLst>
          </p:cNvPr>
          <p:cNvCxnSpPr>
            <a:cxnSpLocks/>
          </p:cNvCxnSpPr>
          <p:nvPr/>
        </p:nvCxnSpPr>
        <p:spPr>
          <a:xfrm flipV="1">
            <a:off x="9163655" y="3592455"/>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DCFF69E-EDB0-4E26-9004-670F38DF90F7}"/>
              </a:ext>
            </a:extLst>
          </p:cNvPr>
          <p:cNvCxnSpPr/>
          <p:nvPr/>
        </p:nvCxnSpPr>
        <p:spPr>
          <a:xfrm>
            <a:off x="8491164" y="4155376"/>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DA691E4-6D14-481A-ADFA-4CA8219F3451}"/>
              </a:ext>
            </a:extLst>
          </p:cNvPr>
          <p:cNvCxnSpPr/>
          <p:nvPr/>
        </p:nvCxnSpPr>
        <p:spPr>
          <a:xfrm>
            <a:off x="8786265" y="4156469"/>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7B5CC41-D1A1-4D7D-A101-ABB5621477DA}"/>
              </a:ext>
            </a:extLst>
          </p:cNvPr>
          <p:cNvCxnSpPr/>
          <p:nvPr/>
        </p:nvCxnSpPr>
        <p:spPr>
          <a:xfrm>
            <a:off x="9058756" y="4159587"/>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A60EB58-9F70-4D16-A0F5-544775CE8AC5}"/>
              </a:ext>
            </a:extLst>
          </p:cNvPr>
          <p:cNvCxnSpPr>
            <a:cxnSpLocks/>
          </p:cNvCxnSpPr>
          <p:nvPr/>
        </p:nvCxnSpPr>
        <p:spPr>
          <a:xfrm flipV="1">
            <a:off x="9265066" y="3945708"/>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E02251C-A48D-4512-AE5E-36D244C51297}"/>
              </a:ext>
            </a:extLst>
          </p:cNvPr>
          <p:cNvCxnSpPr>
            <a:cxnSpLocks/>
          </p:cNvCxnSpPr>
          <p:nvPr/>
        </p:nvCxnSpPr>
        <p:spPr>
          <a:xfrm flipV="1">
            <a:off x="9268416" y="3701691"/>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0F1C98A-8027-4127-A97B-A33A8EC1891B}"/>
              </a:ext>
            </a:extLst>
          </p:cNvPr>
          <p:cNvCxnSpPr/>
          <p:nvPr/>
        </p:nvCxnSpPr>
        <p:spPr>
          <a:xfrm>
            <a:off x="8598651" y="4262509"/>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B1E881D-48F8-4414-8F97-4722A019F0F8}"/>
              </a:ext>
            </a:extLst>
          </p:cNvPr>
          <p:cNvCxnSpPr/>
          <p:nvPr/>
        </p:nvCxnSpPr>
        <p:spPr>
          <a:xfrm>
            <a:off x="8893752" y="4263602"/>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0335106-0776-4B7D-8388-122874FA55BE}"/>
              </a:ext>
            </a:extLst>
          </p:cNvPr>
          <p:cNvCxnSpPr/>
          <p:nvPr/>
        </p:nvCxnSpPr>
        <p:spPr>
          <a:xfrm>
            <a:off x="9166243" y="4266720"/>
            <a:ext cx="140932"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23CDD9D-B4D2-41A9-AB30-D97EF5655733}"/>
              </a:ext>
            </a:extLst>
          </p:cNvPr>
          <p:cNvCxnSpPr>
            <a:cxnSpLocks/>
          </p:cNvCxnSpPr>
          <p:nvPr/>
        </p:nvCxnSpPr>
        <p:spPr>
          <a:xfrm flipV="1">
            <a:off x="9372553" y="4052841"/>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23E9DD7-4302-4517-910F-A7795FDA6112}"/>
              </a:ext>
            </a:extLst>
          </p:cNvPr>
          <p:cNvCxnSpPr>
            <a:cxnSpLocks/>
          </p:cNvCxnSpPr>
          <p:nvPr/>
        </p:nvCxnSpPr>
        <p:spPr>
          <a:xfrm flipV="1">
            <a:off x="9375903" y="3808824"/>
            <a:ext cx="0" cy="1143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322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1170</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Hydrologic modeling is commonly used to forecast the impacts of proposed actions on future water resource conditions.    Models are simplified mathematical representations of complex hydrogeologic systems.  Therefore, it is inevitable that predictions made with these models will have some degree of error / uncertainty.   The art and science of hydrologic modeling is based on a modelers ability to identify those complexities that can be simplified without causing unacceptable errors / uncertainties in the forecasts of interest.  The first step toward identifying potential sources of error is to understand how reality is represented in a model and how a model is molded to fit reality.  This occurs, generally, in two steps: conceptualization and parameterization.  To conceptualize a model the modeler decides which processes are relevant, at which scales, and how they will be represented in the model including: dimensionality; hydrogeologic structure; degree of transience, numerical solution details; and – if absolutely necessary – chemistry.  To parameterize a model, the modeler decides how to represent the physical (OK, and chemical) properties of the system in the context of the mathematical representation of that system.  For example, the wonderous complexity of the internal structure of a porous medium becomes two numbers: porosity and permeability - in a stretch, permeability may differ horizontally and vertically.  Simultaneously, the complex structure of a braided river channel becomes geometric blocks of uniform properties – or, abstract geostatistical Rorschach Tests of spatially correlated blobs. Those material properties that do not affect the processes that the modeler has chosen to include are irrelevant to the model.    Calibration (aka parameter estimation) is generally limited to changing the value of parameters to make the mathematical incarnation of a conceptual model fit data – recognizing that those data also suffer from ‘measurement error’ – a term that hides a multitude of sins.  In practice, the boundary conditions – and to a greater extent, the structure – of a model are only changed if a good fit cannot be achieved through parameter fiddling adjustment.</vt:lpstr>
      <vt:lpstr>Given all of this, how can a modeler assess the error / uncertainty of their predictions.  Error – aka bias – can only be assessed in retrospect, when it’s too late to be useful.  The only way to determine if a model’s predictions are biased is to compare them to reality.  This is exactly what occurs during model calibration – parameters are adjusted to reduce the mismatch between a model and all existing data.  Uncertainty – aka variance – can be thought of as answering the question: if many models give acceptably good fits to the existing data, how different are their forecasts?  Note here that you will get a different question if you make different forecasts.  The ‘closer’ the forecasts are to the existing data – in space, time, driving conditions, and type – the more likely that they will have small variance.  Of course, forecasts for conditions that are not too different than the current, observed conditions may not require a model in the first place.    This brings up a key point – models should be created and assessed in the context of specific forecasts.  Those forecasts should inform the allowable simplifications and define the metric of model variance.      Enough words already, let’s look at a flow chart!  The following outlines three levels of model uncertainty that can (should?) be considered when using models to support water resources decisions.    </vt:lpstr>
      <vt:lpstr>Current Reality</vt:lpstr>
      <vt:lpstr>Current Reality</vt:lpstr>
      <vt:lpstr>Current Reality</vt:lpstr>
      <vt:lpstr>Current Reality</vt:lpstr>
      <vt:lpstr>Current Reality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Reality</dc:title>
  <dc:creator>Ty Ferre</dc:creator>
  <cp:lastModifiedBy>Ty Ferre</cp:lastModifiedBy>
  <cp:revision>18</cp:revision>
  <dcterms:created xsi:type="dcterms:W3CDTF">2021-02-15T03:45:36Z</dcterms:created>
  <dcterms:modified xsi:type="dcterms:W3CDTF">2021-02-15T15:38:26Z</dcterms:modified>
</cp:coreProperties>
</file>