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7"/>
  </p:notesMasterIdLst>
  <p:sldIdLst>
    <p:sldId id="256" r:id="rId2"/>
    <p:sldId id="257" r:id="rId3"/>
    <p:sldId id="258" r:id="rId4"/>
    <p:sldId id="259" r:id="rId5"/>
    <p:sldId id="260" r:id="rId6"/>
    <p:sldId id="261" r:id="rId7"/>
    <p:sldId id="262" r:id="rId8"/>
    <p:sldId id="269" r:id="rId9"/>
    <p:sldId id="271"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84526" autoAdjust="0"/>
  </p:normalViewPr>
  <p:slideViewPr>
    <p:cSldViewPr snapToGrid="0">
      <p:cViewPr>
        <p:scale>
          <a:sx n="70" d="100"/>
          <a:sy n="70" d="100"/>
        </p:scale>
        <p:origin x="460"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6D801-C671-4E8F-B4D5-46868E946879}"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F79B3-E591-4796-9C90-CE7714DE327C}" type="slidenum">
              <a:rPr lang="en-US" smtClean="0"/>
              <a:t>‹#›</a:t>
            </a:fld>
            <a:endParaRPr lang="en-US"/>
          </a:p>
        </p:txBody>
      </p:sp>
    </p:spTree>
    <p:extLst>
      <p:ext uri="{BB962C8B-B14F-4D97-AF65-F5344CB8AC3E}">
        <p14:creationId xmlns:p14="http://schemas.microsoft.com/office/powerpoint/2010/main" val="1356207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means at the boundaries of the domain, we see a constant head value on the left and righthand sides. </a:t>
            </a:r>
          </a:p>
          <a:p>
            <a:pPr marL="171450" indent="-171450">
              <a:buFont typeface="Arial" panose="020B0604020202020204" pitchFamily="34" charset="0"/>
              <a:buChar char="•"/>
            </a:pPr>
            <a:r>
              <a:rPr lang="en-US" dirty="0"/>
              <a:t>This is because flow must change as k changes and the system must maintain the input head value by making sure the rate of fluid going into and out of the system maintains the input head value.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POINTS TO FACILITATE DISCUSSION</a:t>
            </a:r>
          </a:p>
          <a:p>
            <a:pPr marL="342900" indent="-342900">
              <a:buFont typeface="Arial" panose="020B0604020202020204" pitchFamily="34" charset="0"/>
              <a:buChar char="•"/>
            </a:pPr>
            <a:r>
              <a:rPr lang="en-US" sz="1200" dirty="0"/>
              <a:t>Type 1 boundaries = Specified head values. </a:t>
            </a:r>
          </a:p>
          <a:p>
            <a:endParaRPr lang="en-US" sz="1200" dirty="0"/>
          </a:p>
          <a:p>
            <a:pPr marL="342900" indent="-342900">
              <a:buFont typeface="Arial" panose="020B0604020202020204" pitchFamily="34" charset="0"/>
              <a:buChar char="•"/>
            </a:pPr>
            <a:r>
              <a:rPr lang="en-US" sz="1200" dirty="0"/>
              <a:t>With an inclusion zone, </a:t>
            </a:r>
            <a:r>
              <a:rPr lang="en-US" sz="1200" b="1" dirty="0"/>
              <a:t>K changes and lowers the flow as you approach the middle of the domain. </a:t>
            </a:r>
            <a:endParaRPr lang="en-US" sz="105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could reduce the size of the domain and still get the same conclusion. Same idea just opposite transformation. </a:t>
            </a:r>
          </a:p>
        </p:txBody>
      </p:sp>
      <p:sp>
        <p:nvSpPr>
          <p:cNvPr id="4" name="Slide Number Placeholder 3"/>
          <p:cNvSpPr>
            <a:spLocks noGrp="1"/>
          </p:cNvSpPr>
          <p:nvPr>
            <p:ph type="sldNum" sz="quarter" idx="5"/>
          </p:nvPr>
        </p:nvSpPr>
        <p:spPr/>
        <p:txBody>
          <a:bodyPr/>
          <a:lstStyle/>
          <a:p>
            <a:fld id="{6BCF79B3-E591-4796-9C90-CE7714DE327C}" type="slidenum">
              <a:rPr lang="en-US" smtClean="0"/>
              <a:t>4</a:t>
            </a:fld>
            <a:endParaRPr lang="en-US"/>
          </a:p>
        </p:txBody>
      </p:sp>
    </p:spTree>
    <p:extLst>
      <p:ext uri="{BB962C8B-B14F-4D97-AF65-F5344CB8AC3E}">
        <p14:creationId xmlns:p14="http://schemas.microsoft.com/office/powerpoint/2010/main" val="3896969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maybe wondering if the dh is really the same at both end of the column. We can see in the excel figure that the dh at the LHS &amp; RHS is equal. The change in length between cells is easy to understand and the K is easy to understand because is changes proportionally to distance because the is a symmetric flow area with a K inclusion zone. </a:t>
            </a:r>
          </a:p>
          <a:p>
            <a:endParaRPr lang="en-US" dirty="0"/>
          </a:p>
          <a:p>
            <a:r>
              <a:rPr lang="en-US" dirty="0"/>
              <a:t>Flow (Q) is equal at both boundaries because it has to satisfy </a:t>
            </a:r>
            <a:r>
              <a:rPr lang="en-US" dirty="0" err="1"/>
              <a:t>darcy</a:t>
            </a:r>
            <a:r>
              <a:rPr lang="en-US" dirty="0"/>
              <a:t> law</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a:t>
            </a:r>
            <a:br>
              <a:rPr lang="en-US" dirty="0"/>
            </a:br>
            <a:r>
              <a:rPr lang="en-US" dirty="0"/>
              <a:t>-</a:t>
            </a:r>
            <a:r>
              <a:rPr lang="en-US" dirty="0" err="1"/>
              <a:t>K,dh,dl</a:t>
            </a:r>
            <a:r>
              <a:rPr lang="en-US" dirty="0"/>
              <a:t> are all the same at both the left &amp; right boundary because of the symmetric nature of this domain.</a:t>
            </a:r>
          </a:p>
          <a:p>
            <a:endParaRPr lang="en-US" dirty="0"/>
          </a:p>
        </p:txBody>
      </p:sp>
      <p:sp>
        <p:nvSpPr>
          <p:cNvPr id="4" name="Slide Number Placeholder 3"/>
          <p:cNvSpPr>
            <a:spLocks noGrp="1"/>
          </p:cNvSpPr>
          <p:nvPr>
            <p:ph type="sldNum" sz="quarter" idx="5"/>
          </p:nvPr>
        </p:nvSpPr>
        <p:spPr/>
        <p:txBody>
          <a:bodyPr/>
          <a:lstStyle/>
          <a:p>
            <a:fld id="{6BCF79B3-E591-4796-9C90-CE7714DE327C}" type="slidenum">
              <a:rPr lang="en-US" smtClean="0"/>
              <a:t>5</a:t>
            </a:fld>
            <a:endParaRPr lang="en-US"/>
          </a:p>
        </p:txBody>
      </p:sp>
    </p:spTree>
    <p:extLst>
      <p:ext uri="{BB962C8B-B14F-4D97-AF65-F5344CB8AC3E}">
        <p14:creationId xmlns:p14="http://schemas.microsoft.com/office/powerpoint/2010/main" val="1191237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hump should show that the flow increases slightly as </a:t>
            </a:r>
          </a:p>
        </p:txBody>
      </p:sp>
      <p:sp>
        <p:nvSpPr>
          <p:cNvPr id="4" name="Slide Number Placeholder 3"/>
          <p:cNvSpPr>
            <a:spLocks noGrp="1"/>
          </p:cNvSpPr>
          <p:nvPr>
            <p:ph type="sldNum" sz="quarter" idx="5"/>
          </p:nvPr>
        </p:nvSpPr>
        <p:spPr/>
        <p:txBody>
          <a:bodyPr/>
          <a:lstStyle/>
          <a:p>
            <a:fld id="{6BCF79B3-E591-4796-9C90-CE7714DE327C}" type="slidenum">
              <a:rPr lang="en-US" smtClean="0"/>
              <a:t>6</a:t>
            </a:fld>
            <a:endParaRPr lang="en-US"/>
          </a:p>
        </p:txBody>
      </p:sp>
    </p:spTree>
    <p:extLst>
      <p:ext uri="{BB962C8B-B14F-4D97-AF65-F5344CB8AC3E}">
        <p14:creationId xmlns:p14="http://schemas.microsoft.com/office/powerpoint/2010/main" val="403949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center line going through the middle of the inclusion, we see a jump down in flow values. This is because with a smaller inclusion K value, the flow will decrease as the medium is more restrictive and allows less flow paths to meet. </a:t>
            </a:r>
          </a:p>
          <a:p>
            <a:endParaRPr lang="en-US" dirty="0"/>
          </a:p>
          <a:p>
            <a:r>
              <a:rPr lang="en-US" sz="1200" b="1" dirty="0"/>
              <a:t>With a starting inclusion k value of 0.1, we get this chart on top. K inclusion is smaller than our background K of one. </a:t>
            </a:r>
          </a:p>
          <a:p>
            <a:endParaRPr lang="en-US" sz="1200" b="1" dirty="0"/>
          </a:p>
          <a:p>
            <a:r>
              <a:rPr lang="en-US" sz="1200" b="1" dirty="0"/>
              <a:t>We expect inverse graphs if we were to make our K inclusion value greater than our background K. (shown on left)</a:t>
            </a:r>
          </a:p>
          <a:p>
            <a:endParaRPr lang="en-US" dirty="0"/>
          </a:p>
        </p:txBody>
      </p:sp>
      <p:sp>
        <p:nvSpPr>
          <p:cNvPr id="4" name="Slide Number Placeholder 3"/>
          <p:cNvSpPr>
            <a:spLocks noGrp="1"/>
          </p:cNvSpPr>
          <p:nvPr>
            <p:ph type="sldNum" sz="quarter" idx="5"/>
          </p:nvPr>
        </p:nvSpPr>
        <p:spPr/>
        <p:txBody>
          <a:bodyPr/>
          <a:lstStyle/>
          <a:p>
            <a:fld id="{6BCF79B3-E591-4796-9C90-CE7714DE327C}" type="slidenum">
              <a:rPr lang="en-US" smtClean="0"/>
              <a:t>7</a:t>
            </a:fld>
            <a:endParaRPr lang="en-US"/>
          </a:p>
        </p:txBody>
      </p:sp>
    </p:spTree>
    <p:extLst>
      <p:ext uri="{BB962C8B-B14F-4D97-AF65-F5344CB8AC3E}">
        <p14:creationId xmlns:p14="http://schemas.microsoft.com/office/powerpoint/2010/main" val="193862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By summing all the flows along a flowline, we found these flow values for each K inclusion value. </a:t>
            </a:r>
          </a:p>
          <a:p>
            <a:endParaRPr lang="en-US" dirty="0"/>
          </a:p>
        </p:txBody>
      </p:sp>
      <p:sp>
        <p:nvSpPr>
          <p:cNvPr id="4" name="Slide Number Placeholder 3"/>
          <p:cNvSpPr>
            <a:spLocks noGrp="1"/>
          </p:cNvSpPr>
          <p:nvPr>
            <p:ph type="sldNum" sz="quarter" idx="5"/>
          </p:nvPr>
        </p:nvSpPr>
        <p:spPr/>
        <p:txBody>
          <a:bodyPr/>
          <a:lstStyle/>
          <a:p>
            <a:fld id="{6BCF79B3-E591-4796-9C90-CE7714DE327C}" type="slidenum">
              <a:rPr lang="en-US" smtClean="0"/>
              <a:t>10</a:t>
            </a:fld>
            <a:endParaRPr lang="en-US"/>
          </a:p>
        </p:txBody>
      </p:sp>
    </p:spTree>
    <p:extLst>
      <p:ext uri="{BB962C8B-B14F-4D97-AF65-F5344CB8AC3E}">
        <p14:creationId xmlns:p14="http://schemas.microsoft.com/office/powerpoint/2010/main" val="39888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explain how to do this calculate Keq with the model </a:t>
            </a:r>
          </a:p>
          <a:p>
            <a:endParaRPr lang="en-US" dirty="0"/>
          </a:p>
        </p:txBody>
      </p:sp>
      <p:sp>
        <p:nvSpPr>
          <p:cNvPr id="4" name="Slide Number Placeholder 3"/>
          <p:cNvSpPr>
            <a:spLocks noGrp="1"/>
          </p:cNvSpPr>
          <p:nvPr>
            <p:ph type="sldNum" sz="quarter" idx="5"/>
          </p:nvPr>
        </p:nvSpPr>
        <p:spPr/>
        <p:txBody>
          <a:bodyPr/>
          <a:lstStyle/>
          <a:p>
            <a:fld id="{6BCF79B3-E591-4796-9C90-CE7714DE327C}" type="slidenum">
              <a:rPr lang="en-US" smtClean="0"/>
              <a:t>11</a:t>
            </a:fld>
            <a:endParaRPr lang="en-US"/>
          </a:p>
        </p:txBody>
      </p:sp>
    </p:spTree>
    <p:extLst>
      <p:ext uri="{BB962C8B-B14F-4D97-AF65-F5344CB8AC3E}">
        <p14:creationId xmlns:p14="http://schemas.microsoft.com/office/powerpoint/2010/main" val="2509941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seems like when you have extremely high or low values the actual Keq values can vary significantly from their calculated values. for low K inclusion the Keq isn’t greatly affected by this small area. This makes sense because of preferential flow the flow lines will bypass this area in which it is hard to travel.</a:t>
            </a:r>
          </a:p>
          <a:p>
            <a:endParaRPr lang="en-US" dirty="0"/>
          </a:p>
          <a:p>
            <a:pPr marL="0" indent="0">
              <a:buNone/>
            </a:pPr>
            <a:r>
              <a:rPr lang="en-US" sz="1200" b="1" dirty="0"/>
              <a:t>If K inclusion &lt; 10, there is a stronger relationship between Keq and K inclusion in the area weighted arithmetic mean graph.</a:t>
            </a:r>
          </a:p>
          <a:p>
            <a:pPr marL="0" indent="0">
              <a:buNone/>
            </a:pPr>
            <a:endParaRPr lang="en-US" sz="1200" b="1" dirty="0"/>
          </a:p>
          <a:p>
            <a:pPr marL="0" indent="0">
              <a:buNone/>
            </a:pPr>
            <a:r>
              <a:rPr lang="en-US" sz="1200" b="1" dirty="0"/>
              <a:t>If K inclusion &gt; 0.1, we see a strong correlation with the area weighted harmonic mean. </a:t>
            </a:r>
          </a:p>
          <a:p>
            <a:endParaRPr lang="en-US" dirty="0"/>
          </a:p>
        </p:txBody>
      </p:sp>
      <p:sp>
        <p:nvSpPr>
          <p:cNvPr id="4" name="Slide Number Placeholder 3"/>
          <p:cNvSpPr>
            <a:spLocks noGrp="1"/>
          </p:cNvSpPr>
          <p:nvPr>
            <p:ph type="sldNum" sz="quarter" idx="5"/>
          </p:nvPr>
        </p:nvSpPr>
        <p:spPr/>
        <p:txBody>
          <a:bodyPr/>
          <a:lstStyle/>
          <a:p>
            <a:fld id="{6BCF79B3-E591-4796-9C90-CE7714DE327C}" type="slidenum">
              <a:rPr lang="en-US" smtClean="0"/>
              <a:t>13</a:t>
            </a:fld>
            <a:endParaRPr lang="en-US"/>
          </a:p>
        </p:txBody>
      </p:sp>
    </p:spTree>
    <p:extLst>
      <p:ext uri="{BB962C8B-B14F-4D97-AF65-F5344CB8AC3E}">
        <p14:creationId xmlns:p14="http://schemas.microsoft.com/office/powerpoint/2010/main" val="2216998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the head changes depends on the K of different areas of the medium and how the K values compare to other K values within the medium. Using a background K value of 10000 and K inclusion value of 0.0001, we see the clear distinction around the limiting K layer where the model squeezes. This is for the figure to the left. For the figure to the right, evenly spaced equipotential lines are shown as we have a homogeneous medium with the K inclusion values equaling the K background values. This shows that absolute K doesn’t necessarily show differences in equipotential values, but relative K does. </a:t>
            </a:r>
          </a:p>
          <a:p>
            <a:endParaRPr lang="en-US" dirty="0"/>
          </a:p>
          <a:p>
            <a:pPr marL="285750" indent="-285750">
              <a:buFont typeface="Arial" panose="020B0604020202020204" pitchFamily="34" charset="0"/>
              <a:buChar char="•"/>
            </a:pPr>
            <a:r>
              <a:rPr lang="en-US" sz="1200" b="1" dirty="0"/>
              <a:t>Equipotential distribution depends on the relative K values rather than the absolute values</a:t>
            </a:r>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r>
              <a:rPr lang="en-US" sz="1200" b="1" dirty="0"/>
              <a:t>The equipotential distribution shows the gradient of how the head changes.</a:t>
            </a:r>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r>
              <a:rPr lang="en-US" sz="1200" b="1" dirty="0"/>
              <a:t>K value is relative to the K of its “neighbors”</a:t>
            </a:r>
          </a:p>
          <a:p>
            <a:endParaRPr lang="en-US" dirty="0"/>
          </a:p>
        </p:txBody>
      </p:sp>
      <p:sp>
        <p:nvSpPr>
          <p:cNvPr id="4" name="Slide Number Placeholder 3"/>
          <p:cNvSpPr>
            <a:spLocks noGrp="1"/>
          </p:cNvSpPr>
          <p:nvPr>
            <p:ph type="sldNum" sz="quarter" idx="5"/>
          </p:nvPr>
        </p:nvSpPr>
        <p:spPr/>
        <p:txBody>
          <a:bodyPr/>
          <a:lstStyle/>
          <a:p>
            <a:fld id="{6BCF79B3-E591-4796-9C90-CE7714DE327C}" type="slidenum">
              <a:rPr lang="en-US" smtClean="0"/>
              <a:t>14</a:t>
            </a:fld>
            <a:endParaRPr lang="en-US"/>
          </a:p>
        </p:txBody>
      </p:sp>
    </p:spTree>
    <p:extLst>
      <p:ext uri="{BB962C8B-B14F-4D97-AF65-F5344CB8AC3E}">
        <p14:creationId xmlns:p14="http://schemas.microsoft.com/office/powerpoint/2010/main" val="2550483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2/1/2021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9618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5634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3984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5213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3602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0086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4963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3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063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507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8872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2/1/2021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0837765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commons.wikimedia.org/wiki/File:Emoji_u2728.sv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8.png"/><Relationship Id="rId4" Type="http://schemas.openxmlformats.org/officeDocument/2006/relationships/image" Target="../media/image17.tmp"/></Relationships>
</file>

<file path=ppt/slides/_rels/slide1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tmp"/></Relationships>
</file>

<file path=ppt/slides/_rels/slide1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4.tmp"/></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1.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tmp"/></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4E1878E-3F34-459A-95E1-03A32D834899}"/>
              </a:ext>
            </a:extLst>
          </p:cNvPr>
          <p:cNvPicPr>
            <a:picLocks noChangeAspect="1"/>
          </p:cNvPicPr>
          <p:nvPr/>
        </p:nvPicPr>
        <p:blipFill rotWithShape="1">
          <a:blip r:embed="rId2">
            <a:alphaModFix amt="70000"/>
          </a:blip>
          <a:srcRect t="26093" r="-1" b="612"/>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16" name="Freeform: Shape 15">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21"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34" name="Freeform: Shape 33">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2" name="Freeform: Shape 21">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1"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66BB6D7-40D7-4017-89CC-130B9106C81E}"/>
              </a:ext>
            </a:extLst>
          </p:cNvPr>
          <p:cNvSpPr>
            <a:spLocks noGrp="1"/>
          </p:cNvSpPr>
          <p:nvPr>
            <p:ph type="ctrTitle"/>
          </p:nvPr>
        </p:nvSpPr>
        <p:spPr>
          <a:xfrm>
            <a:off x="4000500" y="740211"/>
            <a:ext cx="7530685" cy="3163864"/>
          </a:xfrm>
        </p:spPr>
        <p:txBody>
          <a:bodyPr>
            <a:normAutofit/>
          </a:bodyPr>
          <a:lstStyle/>
          <a:p>
            <a:pPr algn="l"/>
            <a:r>
              <a:rPr lang="en-US" sz="5400" dirty="0">
                <a:solidFill>
                  <a:srgbClr val="FFFFFF"/>
                </a:solidFill>
              </a:rPr>
              <a:t>Box Model –    flopy Exercise</a:t>
            </a:r>
          </a:p>
        </p:txBody>
      </p:sp>
      <p:sp>
        <p:nvSpPr>
          <p:cNvPr id="3" name="Subtitle 2">
            <a:extLst>
              <a:ext uri="{FF2B5EF4-FFF2-40B4-BE49-F238E27FC236}">
                <a16:creationId xmlns:a16="http://schemas.microsoft.com/office/drawing/2014/main" id="{D28C1B2F-9948-48A6-A58B-53C2B24C80BE}"/>
              </a:ext>
            </a:extLst>
          </p:cNvPr>
          <p:cNvSpPr>
            <a:spLocks noGrp="1"/>
          </p:cNvSpPr>
          <p:nvPr>
            <p:ph type="subTitle" idx="1"/>
          </p:nvPr>
        </p:nvSpPr>
        <p:spPr>
          <a:xfrm>
            <a:off x="4000193" y="4074515"/>
            <a:ext cx="7583133" cy="1279124"/>
          </a:xfrm>
        </p:spPr>
        <p:txBody>
          <a:bodyPr>
            <a:normAutofit/>
          </a:bodyPr>
          <a:lstStyle/>
          <a:p>
            <a:pPr algn="l"/>
            <a:r>
              <a:rPr lang="en-US" sz="2200" dirty="0">
                <a:solidFill>
                  <a:srgbClr val="FFFFFF"/>
                </a:solidFill>
              </a:rPr>
              <a:t>By: Danielle Rehwoldt &amp; Matthew Ford</a:t>
            </a:r>
          </a:p>
        </p:txBody>
      </p:sp>
      <p:grpSp>
        <p:nvGrpSpPr>
          <p:cNvPr id="52"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53" name="Straight Connector 52">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10" name="Picture 9" descr="Logo&#10;&#10;Description automatically generated">
            <a:extLst>
              <a:ext uri="{FF2B5EF4-FFF2-40B4-BE49-F238E27FC236}">
                <a16:creationId xmlns:a16="http://schemas.microsoft.com/office/drawing/2014/main" id="{6B615EA8-4E31-4B39-8D59-A5E79BF46AD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198233" y="2308889"/>
            <a:ext cx="582393" cy="582393"/>
          </a:xfrm>
          <a:prstGeom prst="rect">
            <a:avLst/>
          </a:prstGeom>
        </p:spPr>
      </p:pic>
      <p:pic>
        <p:nvPicPr>
          <p:cNvPr id="14" name="Picture 13">
            <a:extLst>
              <a:ext uri="{FF2B5EF4-FFF2-40B4-BE49-F238E27FC236}">
                <a16:creationId xmlns:a16="http://schemas.microsoft.com/office/drawing/2014/main" id="{B4248F8E-977D-4107-8FC1-C4418BDB189E}"/>
              </a:ext>
            </a:extLst>
          </p:cNvPr>
          <p:cNvPicPr>
            <a:picLocks noChangeAspect="1"/>
          </p:cNvPicPr>
          <p:nvPr/>
        </p:nvPicPr>
        <p:blipFill>
          <a:blip r:embed="rId5"/>
          <a:stretch>
            <a:fillRect/>
          </a:stretch>
        </p:blipFill>
        <p:spPr>
          <a:xfrm>
            <a:off x="7898738" y="2322143"/>
            <a:ext cx="587457" cy="582393"/>
          </a:xfrm>
          <a:prstGeom prst="rect">
            <a:avLst/>
          </a:prstGeom>
        </p:spPr>
      </p:pic>
    </p:spTree>
    <p:extLst>
      <p:ext uri="{BB962C8B-B14F-4D97-AF65-F5344CB8AC3E}">
        <p14:creationId xmlns:p14="http://schemas.microsoft.com/office/powerpoint/2010/main" val="190771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E6D6-5743-4D8C-A52C-0FA371D20DF3}"/>
              </a:ext>
            </a:extLst>
          </p:cNvPr>
          <p:cNvSpPr>
            <a:spLocks noGrp="1"/>
          </p:cNvSpPr>
          <p:nvPr>
            <p:ph type="title"/>
          </p:nvPr>
        </p:nvSpPr>
        <p:spPr/>
        <p:txBody>
          <a:bodyPr/>
          <a:lstStyle/>
          <a:p>
            <a:r>
              <a:rPr lang="en-US" dirty="0"/>
              <a:t>Model Results (Pt. 3)</a:t>
            </a:r>
          </a:p>
        </p:txBody>
      </p:sp>
      <p:sp>
        <p:nvSpPr>
          <p:cNvPr id="3" name="Content Placeholder 2">
            <a:extLst>
              <a:ext uri="{FF2B5EF4-FFF2-40B4-BE49-F238E27FC236}">
                <a16:creationId xmlns:a16="http://schemas.microsoft.com/office/drawing/2014/main" id="{4544A8BE-6EA4-4A70-B563-66A69EF738C5}"/>
              </a:ext>
            </a:extLst>
          </p:cNvPr>
          <p:cNvSpPr>
            <a:spLocks noGrp="1"/>
          </p:cNvSpPr>
          <p:nvPr>
            <p:ph idx="1"/>
          </p:nvPr>
        </p:nvSpPr>
        <p:spPr>
          <a:xfrm>
            <a:off x="838200" y="1825625"/>
            <a:ext cx="5093473" cy="4351338"/>
          </a:xfrm>
        </p:spPr>
        <p:txBody>
          <a:bodyPr/>
          <a:lstStyle/>
          <a:p>
            <a:r>
              <a:rPr lang="en-US" i="1" dirty="0"/>
              <a:t>“Calculate the total flow into (and out of) the domain.”</a:t>
            </a:r>
          </a:p>
        </p:txBody>
      </p:sp>
      <p:pic>
        <p:nvPicPr>
          <p:cNvPr id="4" name="Picture 3">
            <a:extLst>
              <a:ext uri="{FF2B5EF4-FFF2-40B4-BE49-F238E27FC236}">
                <a16:creationId xmlns:a16="http://schemas.microsoft.com/office/drawing/2014/main" id="{B840135F-05AE-491F-8580-4F32422AAC71}"/>
              </a:ext>
            </a:extLst>
          </p:cNvPr>
          <p:cNvPicPr>
            <a:picLocks noChangeAspect="1"/>
          </p:cNvPicPr>
          <p:nvPr/>
        </p:nvPicPr>
        <p:blipFill>
          <a:blip r:embed="rId3"/>
          <a:stretch>
            <a:fillRect/>
          </a:stretch>
        </p:blipFill>
        <p:spPr>
          <a:xfrm>
            <a:off x="380308" y="4943144"/>
            <a:ext cx="6499674" cy="579949"/>
          </a:xfrm>
          <a:prstGeom prst="rect">
            <a:avLst/>
          </a:prstGeom>
        </p:spPr>
      </p:pic>
      <p:sp>
        <p:nvSpPr>
          <p:cNvPr id="5" name="TextBox 4">
            <a:extLst>
              <a:ext uri="{FF2B5EF4-FFF2-40B4-BE49-F238E27FC236}">
                <a16:creationId xmlns:a16="http://schemas.microsoft.com/office/drawing/2014/main" id="{8F03AC02-CA07-48D5-AD6F-5151781F7F4E}"/>
              </a:ext>
            </a:extLst>
          </p:cNvPr>
          <p:cNvSpPr txBox="1"/>
          <p:nvPr/>
        </p:nvSpPr>
        <p:spPr>
          <a:xfrm>
            <a:off x="763325" y="3335731"/>
            <a:ext cx="5330203" cy="461665"/>
          </a:xfrm>
          <a:prstGeom prst="rect">
            <a:avLst/>
          </a:prstGeom>
          <a:noFill/>
        </p:spPr>
        <p:txBody>
          <a:bodyPr wrap="square" rtlCol="0">
            <a:spAutoFit/>
          </a:bodyPr>
          <a:lstStyle/>
          <a:p>
            <a:r>
              <a:rPr lang="en-US" sz="2400" b="1" dirty="0"/>
              <a:t>How did you do this?</a:t>
            </a:r>
          </a:p>
        </p:txBody>
      </p:sp>
      <p:sp>
        <p:nvSpPr>
          <p:cNvPr id="6" name="TextBox 5">
            <a:extLst>
              <a:ext uri="{FF2B5EF4-FFF2-40B4-BE49-F238E27FC236}">
                <a16:creationId xmlns:a16="http://schemas.microsoft.com/office/drawing/2014/main" id="{06B53CC6-F2E1-401A-BBEC-998F6DAAFBAB}"/>
              </a:ext>
            </a:extLst>
          </p:cNvPr>
          <p:cNvSpPr txBox="1"/>
          <p:nvPr/>
        </p:nvSpPr>
        <p:spPr>
          <a:xfrm>
            <a:off x="7284809" y="902295"/>
            <a:ext cx="3753016" cy="923330"/>
          </a:xfrm>
          <a:prstGeom prst="rect">
            <a:avLst/>
          </a:prstGeom>
          <a:noFill/>
        </p:spPr>
        <p:txBody>
          <a:bodyPr wrap="square" rtlCol="0">
            <a:spAutoFit/>
          </a:bodyPr>
          <a:lstStyle/>
          <a:p>
            <a:r>
              <a:rPr lang="en-US" b="1" dirty="0"/>
              <a:t>We can see this in our code here for the 100 K inclusion value:</a:t>
            </a:r>
          </a:p>
          <a:p>
            <a:endParaRPr lang="en-US" dirty="0"/>
          </a:p>
        </p:txBody>
      </p:sp>
      <p:pic>
        <p:nvPicPr>
          <p:cNvPr id="10" name="Picture 9" descr="Chart, line chart, histogram&#10;&#10;Description automatically generated">
            <a:extLst>
              <a:ext uri="{FF2B5EF4-FFF2-40B4-BE49-F238E27FC236}">
                <a16:creationId xmlns:a16="http://schemas.microsoft.com/office/drawing/2014/main" id="{30856C86-2F47-44EA-9A12-398CB6CF2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7874" y="1924495"/>
            <a:ext cx="4273074" cy="3745165"/>
          </a:xfrm>
          <a:prstGeom prst="rect">
            <a:avLst/>
          </a:prstGeom>
        </p:spPr>
      </p:pic>
      <p:sp>
        <p:nvSpPr>
          <p:cNvPr id="11" name="Oval 10">
            <a:extLst>
              <a:ext uri="{FF2B5EF4-FFF2-40B4-BE49-F238E27FC236}">
                <a16:creationId xmlns:a16="http://schemas.microsoft.com/office/drawing/2014/main" id="{658288C3-C70C-407F-ABB8-ED1A82732617}"/>
              </a:ext>
            </a:extLst>
          </p:cNvPr>
          <p:cNvSpPr/>
          <p:nvPr/>
        </p:nvSpPr>
        <p:spPr>
          <a:xfrm>
            <a:off x="7672848" y="1855761"/>
            <a:ext cx="1168842" cy="4382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Picture 11">
            <a:extLst>
              <a:ext uri="{FF2B5EF4-FFF2-40B4-BE49-F238E27FC236}">
                <a16:creationId xmlns:a16="http://schemas.microsoft.com/office/drawing/2014/main" id="{EB1F9C90-AEC7-4311-841D-8125CC351C81}"/>
              </a:ext>
            </a:extLst>
          </p:cNvPr>
          <p:cNvPicPr>
            <a:picLocks noChangeAspect="1"/>
          </p:cNvPicPr>
          <p:nvPr/>
        </p:nvPicPr>
        <p:blipFill>
          <a:blip r:embed="rId5"/>
          <a:stretch>
            <a:fillRect/>
          </a:stretch>
        </p:blipFill>
        <p:spPr>
          <a:xfrm>
            <a:off x="7284809" y="5233119"/>
            <a:ext cx="1757399" cy="670348"/>
          </a:xfrm>
          <a:prstGeom prst="rect">
            <a:avLst/>
          </a:prstGeom>
        </p:spPr>
      </p:pic>
      <p:pic>
        <p:nvPicPr>
          <p:cNvPr id="13" name="Picture 12">
            <a:extLst>
              <a:ext uri="{FF2B5EF4-FFF2-40B4-BE49-F238E27FC236}">
                <a16:creationId xmlns:a16="http://schemas.microsoft.com/office/drawing/2014/main" id="{21B5C0C5-1F83-4743-9854-5C24741F104F}"/>
              </a:ext>
            </a:extLst>
          </p:cNvPr>
          <p:cNvPicPr>
            <a:picLocks noChangeAspect="1"/>
          </p:cNvPicPr>
          <p:nvPr/>
        </p:nvPicPr>
        <p:blipFill>
          <a:blip r:embed="rId6"/>
          <a:stretch>
            <a:fillRect/>
          </a:stretch>
        </p:blipFill>
        <p:spPr>
          <a:xfrm>
            <a:off x="6954857" y="4397081"/>
            <a:ext cx="707197" cy="701101"/>
          </a:xfrm>
          <a:prstGeom prst="rect">
            <a:avLst/>
          </a:prstGeom>
        </p:spPr>
      </p:pic>
    </p:spTree>
    <p:extLst>
      <p:ext uri="{BB962C8B-B14F-4D97-AF65-F5344CB8AC3E}">
        <p14:creationId xmlns:p14="http://schemas.microsoft.com/office/powerpoint/2010/main" val="349573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0DC4-006A-4DDD-AAFC-7050E20F41A7}"/>
              </a:ext>
            </a:extLst>
          </p:cNvPr>
          <p:cNvSpPr>
            <a:spLocks noGrp="1"/>
          </p:cNvSpPr>
          <p:nvPr>
            <p:ph type="title"/>
          </p:nvPr>
        </p:nvSpPr>
        <p:spPr/>
        <p:txBody>
          <a:bodyPr/>
          <a:lstStyle/>
          <a:p>
            <a:r>
              <a:rPr lang="en-US" dirty="0"/>
              <a:t>Model Results (Pt. 3 contd.)</a:t>
            </a:r>
          </a:p>
        </p:txBody>
      </p:sp>
      <p:sp>
        <p:nvSpPr>
          <p:cNvPr id="3" name="Content Placeholder 2">
            <a:extLst>
              <a:ext uri="{FF2B5EF4-FFF2-40B4-BE49-F238E27FC236}">
                <a16:creationId xmlns:a16="http://schemas.microsoft.com/office/drawing/2014/main" id="{E9EAC208-BA59-469C-98F2-426819A86435}"/>
              </a:ext>
            </a:extLst>
          </p:cNvPr>
          <p:cNvSpPr>
            <a:spLocks noGrp="1"/>
          </p:cNvSpPr>
          <p:nvPr>
            <p:ph idx="1"/>
          </p:nvPr>
        </p:nvSpPr>
        <p:spPr>
          <a:xfrm>
            <a:off x="412071" y="1690688"/>
            <a:ext cx="4155219" cy="4351338"/>
          </a:xfrm>
        </p:spPr>
        <p:txBody>
          <a:bodyPr>
            <a:normAutofit/>
          </a:bodyPr>
          <a:lstStyle/>
          <a:p>
            <a:r>
              <a:rPr lang="en-US" sz="2400" i="1" dirty="0"/>
              <a:t>“Use this to calculate the Keq of the heterogeneous system with the K values as given in the starter code.  Repeat this calculation for the following K values for the inclusion (keeping the background K as it is given):  0.01, 0.1, 1, 10, 100.”</a:t>
            </a:r>
          </a:p>
        </p:txBody>
      </p:sp>
      <p:pic>
        <p:nvPicPr>
          <p:cNvPr id="7" name="Picture 6">
            <a:extLst>
              <a:ext uri="{FF2B5EF4-FFF2-40B4-BE49-F238E27FC236}">
                <a16:creationId xmlns:a16="http://schemas.microsoft.com/office/drawing/2014/main" id="{9E6EC48F-5D97-4399-8FC5-FF1EB02F4B84}"/>
              </a:ext>
            </a:extLst>
          </p:cNvPr>
          <p:cNvPicPr>
            <a:picLocks noChangeAspect="1"/>
          </p:cNvPicPr>
          <p:nvPr/>
        </p:nvPicPr>
        <p:blipFill rotWithShape="1">
          <a:blip r:embed="rId3">
            <a:extLst>
              <a:ext uri="{28A0092B-C50C-407E-A947-70E740481C1C}">
                <a14:useLocalDpi xmlns:a14="http://schemas.microsoft.com/office/drawing/2010/main" val="0"/>
              </a:ext>
            </a:extLst>
          </a:blip>
          <a:srcRect t="7280"/>
          <a:stretch/>
        </p:blipFill>
        <p:spPr>
          <a:xfrm>
            <a:off x="5087537" y="2041864"/>
            <a:ext cx="2316651" cy="932155"/>
          </a:xfrm>
          <a:prstGeom prst="rect">
            <a:avLst/>
          </a:prstGeom>
        </p:spPr>
      </p:pic>
      <p:pic>
        <p:nvPicPr>
          <p:cNvPr id="9" name="Picture 8" descr="Table&#10;&#10;Description automatically generated">
            <a:extLst>
              <a:ext uri="{FF2B5EF4-FFF2-40B4-BE49-F238E27FC236}">
                <a16:creationId xmlns:a16="http://schemas.microsoft.com/office/drawing/2014/main" id="{237776F0-03C7-45AD-AD28-639140EB47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2621" y="1575785"/>
            <a:ext cx="3580259" cy="4729711"/>
          </a:xfrm>
          <a:prstGeom prst="rect">
            <a:avLst/>
          </a:prstGeom>
        </p:spPr>
      </p:pic>
      <p:sp>
        <p:nvSpPr>
          <p:cNvPr id="11" name="Rectangle 10">
            <a:extLst>
              <a:ext uri="{FF2B5EF4-FFF2-40B4-BE49-F238E27FC236}">
                <a16:creationId xmlns:a16="http://schemas.microsoft.com/office/drawing/2014/main" id="{D2B31F1A-D82C-45EA-A48A-ACF25225E2BA}"/>
              </a:ext>
            </a:extLst>
          </p:cNvPr>
          <p:cNvSpPr/>
          <p:nvPr/>
        </p:nvSpPr>
        <p:spPr>
          <a:xfrm>
            <a:off x="8584707" y="1690688"/>
            <a:ext cx="1516751" cy="3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929CCAB-544F-42BE-A414-19D14513B3E6}"/>
              </a:ext>
            </a:extLst>
          </p:cNvPr>
          <p:cNvSpPr txBox="1"/>
          <p:nvPr/>
        </p:nvSpPr>
        <p:spPr>
          <a:xfrm>
            <a:off x="8629094" y="1690688"/>
            <a:ext cx="2724706" cy="369332"/>
          </a:xfrm>
          <a:prstGeom prst="rect">
            <a:avLst/>
          </a:prstGeom>
          <a:noFill/>
        </p:spPr>
        <p:txBody>
          <a:bodyPr wrap="square" rtlCol="0">
            <a:spAutoFit/>
          </a:bodyPr>
          <a:lstStyle/>
          <a:p>
            <a:r>
              <a:rPr lang="en-US" dirty="0"/>
              <a:t>Given in previous slide</a:t>
            </a:r>
          </a:p>
        </p:txBody>
      </p:sp>
      <p:pic>
        <p:nvPicPr>
          <p:cNvPr id="13" name="Picture 12">
            <a:extLst>
              <a:ext uri="{FF2B5EF4-FFF2-40B4-BE49-F238E27FC236}">
                <a16:creationId xmlns:a16="http://schemas.microsoft.com/office/drawing/2014/main" id="{4A36ECE9-2283-4E26-9BDA-7A2347686F3D}"/>
              </a:ext>
            </a:extLst>
          </p:cNvPr>
          <p:cNvPicPr>
            <a:picLocks noChangeAspect="1"/>
          </p:cNvPicPr>
          <p:nvPr/>
        </p:nvPicPr>
        <p:blipFill>
          <a:blip r:embed="rId5"/>
          <a:stretch>
            <a:fillRect/>
          </a:stretch>
        </p:blipFill>
        <p:spPr>
          <a:xfrm>
            <a:off x="7285424" y="3165255"/>
            <a:ext cx="707197" cy="701101"/>
          </a:xfrm>
          <a:prstGeom prst="rect">
            <a:avLst/>
          </a:prstGeom>
        </p:spPr>
      </p:pic>
    </p:spTree>
    <p:extLst>
      <p:ext uri="{BB962C8B-B14F-4D97-AF65-F5344CB8AC3E}">
        <p14:creationId xmlns:p14="http://schemas.microsoft.com/office/powerpoint/2010/main" val="263893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236C-F0EB-4172-A0BF-95D88D51350C}"/>
              </a:ext>
            </a:extLst>
          </p:cNvPr>
          <p:cNvSpPr>
            <a:spLocks noGrp="1"/>
          </p:cNvSpPr>
          <p:nvPr>
            <p:ph type="title"/>
          </p:nvPr>
        </p:nvSpPr>
        <p:spPr/>
        <p:txBody>
          <a:bodyPr/>
          <a:lstStyle/>
          <a:p>
            <a:r>
              <a:rPr lang="en-US" dirty="0"/>
              <a:t>Model Results (Pt. 3 contd.)</a:t>
            </a:r>
          </a:p>
        </p:txBody>
      </p:sp>
      <p:sp>
        <p:nvSpPr>
          <p:cNvPr id="3" name="Content Placeholder 2">
            <a:extLst>
              <a:ext uri="{FF2B5EF4-FFF2-40B4-BE49-F238E27FC236}">
                <a16:creationId xmlns:a16="http://schemas.microsoft.com/office/drawing/2014/main" id="{1E8F0841-FFDA-405E-ABB3-0A42E499D75D}"/>
              </a:ext>
            </a:extLst>
          </p:cNvPr>
          <p:cNvSpPr>
            <a:spLocks noGrp="1"/>
          </p:cNvSpPr>
          <p:nvPr>
            <p:ph idx="1"/>
          </p:nvPr>
        </p:nvSpPr>
        <p:spPr>
          <a:xfrm>
            <a:off x="102068" y="1602303"/>
            <a:ext cx="4870142" cy="4351338"/>
          </a:xfrm>
        </p:spPr>
        <p:txBody>
          <a:bodyPr>
            <a:normAutofit lnSpcReduction="10000"/>
          </a:bodyPr>
          <a:lstStyle/>
          <a:p>
            <a:r>
              <a:rPr lang="en-US" sz="2400" i="1" dirty="0"/>
              <a:t>“Compare the Keq to the harmonic and arithmetic mean K values based on the area occupied by each medium (rather than the length for a 1D system).  Can you draw any general conclusions about the impact of high or low K heterogeneities on the equivalent K for the flow system examined?”</a:t>
            </a:r>
          </a:p>
        </p:txBody>
      </p:sp>
      <p:pic>
        <p:nvPicPr>
          <p:cNvPr id="8" name="Picture 7">
            <a:extLst>
              <a:ext uri="{FF2B5EF4-FFF2-40B4-BE49-F238E27FC236}">
                <a16:creationId xmlns:a16="http://schemas.microsoft.com/office/drawing/2014/main" id="{DB01AF03-6F6F-4A4A-A63F-C205DBDE1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4559" y="1893778"/>
            <a:ext cx="6905373" cy="1884194"/>
          </a:xfrm>
          <a:prstGeom prst="rect">
            <a:avLst/>
          </a:prstGeom>
        </p:spPr>
      </p:pic>
      <p:pic>
        <p:nvPicPr>
          <p:cNvPr id="10" name="Picture 9" descr="Text&#10;&#10;Description automatically generated">
            <a:extLst>
              <a:ext uri="{FF2B5EF4-FFF2-40B4-BE49-F238E27FC236}">
                <a16:creationId xmlns:a16="http://schemas.microsoft.com/office/drawing/2014/main" id="{713E4934-FBFA-4D99-AAE3-E03337F88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8030" y="3981062"/>
            <a:ext cx="1942577" cy="2211361"/>
          </a:xfrm>
          <a:prstGeom prst="rect">
            <a:avLst/>
          </a:prstGeom>
        </p:spPr>
      </p:pic>
      <p:pic>
        <p:nvPicPr>
          <p:cNvPr id="12" name="Picture 11" descr="Text, schematic&#10;&#10;Description automatically generated">
            <a:extLst>
              <a:ext uri="{FF2B5EF4-FFF2-40B4-BE49-F238E27FC236}">
                <a16:creationId xmlns:a16="http://schemas.microsoft.com/office/drawing/2014/main" id="{1584115E-76C7-4595-BB15-0C57294406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9073" y="3981062"/>
            <a:ext cx="1942577" cy="2255019"/>
          </a:xfrm>
          <a:prstGeom prst="rect">
            <a:avLst/>
          </a:prstGeom>
        </p:spPr>
      </p:pic>
      <p:pic>
        <p:nvPicPr>
          <p:cNvPr id="14" name="Picture 13">
            <a:extLst>
              <a:ext uri="{FF2B5EF4-FFF2-40B4-BE49-F238E27FC236}">
                <a16:creationId xmlns:a16="http://schemas.microsoft.com/office/drawing/2014/main" id="{83D4446C-AEC5-4077-A9CA-73C42170B233}"/>
              </a:ext>
            </a:extLst>
          </p:cNvPr>
          <p:cNvPicPr>
            <a:picLocks noChangeAspect="1"/>
          </p:cNvPicPr>
          <p:nvPr/>
        </p:nvPicPr>
        <p:blipFill>
          <a:blip r:embed="rId5"/>
          <a:stretch>
            <a:fillRect/>
          </a:stretch>
        </p:blipFill>
        <p:spPr>
          <a:xfrm>
            <a:off x="10527008" y="5953641"/>
            <a:ext cx="543923" cy="539234"/>
          </a:xfrm>
          <a:prstGeom prst="rect">
            <a:avLst/>
          </a:prstGeom>
        </p:spPr>
      </p:pic>
    </p:spTree>
    <p:extLst>
      <p:ext uri="{BB962C8B-B14F-4D97-AF65-F5344CB8AC3E}">
        <p14:creationId xmlns:p14="http://schemas.microsoft.com/office/powerpoint/2010/main" val="381265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8" name="Rectangle 7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7DB4D34-9F32-47AA-A4DF-3F2B72D67489}"/>
              </a:ext>
            </a:extLst>
          </p:cNvPr>
          <p:cNvSpPr>
            <a:spLocks noGrp="1"/>
          </p:cNvSpPr>
          <p:nvPr>
            <p:ph type="title"/>
          </p:nvPr>
        </p:nvSpPr>
        <p:spPr>
          <a:xfrm>
            <a:off x="287460" y="206085"/>
            <a:ext cx="5389032" cy="1662914"/>
          </a:xfrm>
        </p:spPr>
        <p:txBody>
          <a:bodyPr>
            <a:normAutofit/>
          </a:bodyPr>
          <a:lstStyle/>
          <a:p>
            <a:r>
              <a:rPr lang="en-US" dirty="0"/>
              <a:t>Model Results (Pt. 3 contd.)</a:t>
            </a:r>
          </a:p>
        </p:txBody>
      </p:sp>
      <p:grpSp>
        <p:nvGrpSpPr>
          <p:cNvPr id="80" name="Cros">
            <a:extLst>
              <a:ext uri="{FF2B5EF4-FFF2-40B4-BE49-F238E27FC236}">
                <a16:creationId xmlns:a16="http://schemas.microsoft.com/office/drawing/2014/main" id="{59CA7EC1-7302-4393-8C8E-12258F5D42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84664" y="431835"/>
            <a:ext cx="118872" cy="118872"/>
            <a:chOff x="1175347" y="3733800"/>
            <a:chExt cx="118872" cy="118872"/>
          </a:xfrm>
        </p:grpSpPr>
        <p:cxnSp>
          <p:nvCxnSpPr>
            <p:cNvPr id="81" name="Straight Connector 80">
              <a:extLst>
                <a:ext uri="{FF2B5EF4-FFF2-40B4-BE49-F238E27FC236}">
                  <a16:creationId xmlns:a16="http://schemas.microsoft.com/office/drawing/2014/main" id="{35F0BB33-BBF7-4ECA-9EA4-13DBBBFDBB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2" name="Straight Connector 81">
              <a:extLst>
                <a:ext uri="{FF2B5EF4-FFF2-40B4-BE49-F238E27FC236}">
                  <a16:creationId xmlns:a16="http://schemas.microsoft.com/office/drawing/2014/main" id="{867B06A1-47C3-458A-832D-639ED434E0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3" name="Content Placeholder 2">
            <a:extLst>
              <a:ext uri="{FF2B5EF4-FFF2-40B4-BE49-F238E27FC236}">
                <a16:creationId xmlns:a16="http://schemas.microsoft.com/office/drawing/2014/main" id="{761EC750-302C-4330-9298-64EEBC602679}"/>
              </a:ext>
            </a:extLst>
          </p:cNvPr>
          <p:cNvSpPr>
            <a:spLocks noGrp="1"/>
          </p:cNvSpPr>
          <p:nvPr>
            <p:ph idx="1"/>
          </p:nvPr>
        </p:nvSpPr>
        <p:spPr>
          <a:xfrm>
            <a:off x="238543" y="1868999"/>
            <a:ext cx="5388685" cy="3926805"/>
          </a:xfrm>
        </p:spPr>
        <p:txBody>
          <a:bodyPr>
            <a:normAutofit/>
          </a:bodyPr>
          <a:lstStyle/>
          <a:p>
            <a:pPr marL="0" indent="0">
              <a:buNone/>
            </a:pPr>
            <a:r>
              <a:rPr lang="en-US" sz="2400" b="1" dirty="0"/>
              <a:t>What can we learn from these Keq plots?</a:t>
            </a:r>
          </a:p>
          <a:p>
            <a:pPr marL="0" indent="0">
              <a:buNone/>
            </a:pPr>
            <a:r>
              <a:rPr lang="en-US" sz="2400" b="1" dirty="0"/>
              <a:t>(Look at the harmonic mean graph)</a:t>
            </a:r>
          </a:p>
          <a:p>
            <a:pPr marL="0" indent="0">
              <a:buNone/>
            </a:pPr>
            <a:endParaRPr lang="en-US" sz="2400" b="1" dirty="0"/>
          </a:p>
          <a:p>
            <a:pPr marL="0" indent="0">
              <a:buNone/>
            </a:pPr>
            <a:r>
              <a:rPr lang="en-US" sz="2400" b="1" dirty="0"/>
              <a:t>What does this tell us about the influence of high vs. low K inclusion zones? </a:t>
            </a:r>
          </a:p>
        </p:txBody>
      </p:sp>
      <p:grpSp>
        <p:nvGrpSpPr>
          <p:cNvPr id="84" name="Top left">
            <a:extLst>
              <a:ext uri="{FF2B5EF4-FFF2-40B4-BE49-F238E27FC236}">
                <a16:creationId xmlns:a16="http://schemas.microsoft.com/office/drawing/2014/main" id="{152463F1-086D-4CA9-B597-5588DA81CD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85" name="Freeform: Shape 84">
              <a:extLst>
                <a:ext uri="{FF2B5EF4-FFF2-40B4-BE49-F238E27FC236}">
                  <a16:creationId xmlns:a16="http://schemas.microsoft.com/office/drawing/2014/main" id="{CB75CE99-BBD2-4C70-826A-EFBB253F2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6" name="Freeform: Shape 85">
              <a:extLst>
                <a:ext uri="{FF2B5EF4-FFF2-40B4-BE49-F238E27FC236}">
                  <a16:creationId xmlns:a16="http://schemas.microsoft.com/office/drawing/2014/main" id="{AC44C74B-FB1D-4D2C-A5C3-276D9B4D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6A442C7C-0FB7-4A4C-89A3-A659C51D0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7194882A-25E3-467D-8D04-BF54A1C13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A85E010D-6032-4455-A544-335CB653EE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2B088A5C-8E3E-4A24-8C6C-AC5A2A013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A0150111-0634-4C54-B1C9-2EC918B2B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F5D4A2D6-A381-44FA-A851-7EA2898D4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pic>
        <p:nvPicPr>
          <p:cNvPr id="7" name="Picture 6">
            <a:extLst>
              <a:ext uri="{FF2B5EF4-FFF2-40B4-BE49-F238E27FC236}">
                <a16:creationId xmlns:a16="http://schemas.microsoft.com/office/drawing/2014/main" id="{BCA11DB7-4979-4C7A-A186-CDB0E2AE633B}"/>
              </a:ext>
            </a:extLst>
          </p:cNvPr>
          <p:cNvPicPr>
            <a:picLocks noChangeAspect="1"/>
          </p:cNvPicPr>
          <p:nvPr/>
        </p:nvPicPr>
        <p:blipFill rotWithShape="1">
          <a:blip r:embed="rId3"/>
          <a:srcRect l="200" r="2" b="2"/>
          <a:stretch/>
        </p:blipFill>
        <p:spPr>
          <a:xfrm>
            <a:off x="6807491" y="561472"/>
            <a:ext cx="4781280" cy="2797877"/>
          </a:xfrm>
          <a:prstGeom prst="rect">
            <a:avLst/>
          </a:prstGeom>
        </p:spPr>
      </p:pic>
      <p:pic>
        <p:nvPicPr>
          <p:cNvPr id="8" name="Picture 7">
            <a:extLst>
              <a:ext uri="{FF2B5EF4-FFF2-40B4-BE49-F238E27FC236}">
                <a16:creationId xmlns:a16="http://schemas.microsoft.com/office/drawing/2014/main" id="{3C689AFF-ACC7-458A-9A20-61278B0EA511}"/>
              </a:ext>
            </a:extLst>
          </p:cNvPr>
          <p:cNvPicPr>
            <a:picLocks noChangeAspect="1"/>
          </p:cNvPicPr>
          <p:nvPr/>
        </p:nvPicPr>
        <p:blipFill rotWithShape="1">
          <a:blip r:embed="rId4"/>
          <a:srcRect r="2881" b="-7"/>
          <a:stretch/>
        </p:blipFill>
        <p:spPr>
          <a:xfrm>
            <a:off x="6807491" y="3492181"/>
            <a:ext cx="4781280" cy="2797877"/>
          </a:xfrm>
          <a:prstGeom prst="rect">
            <a:avLst/>
          </a:prstGeom>
        </p:spPr>
      </p:pic>
      <p:grpSp>
        <p:nvGrpSpPr>
          <p:cNvPr id="94" name="Bottom Right">
            <a:extLst>
              <a:ext uri="{FF2B5EF4-FFF2-40B4-BE49-F238E27FC236}">
                <a16:creationId xmlns:a16="http://schemas.microsoft.com/office/drawing/2014/main" id="{474309B2-4DC7-4E32-86FC-0F86C35C3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95" name="Freeform: Shape 94">
              <a:extLst>
                <a:ext uri="{FF2B5EF4-FFF2-40B4-BE49-F238E27FC236}">
                  <a16:creationId xmlns:a16="http://schemas.microsoft.com/office/drawing/2014/main" id="{FE70682C-7D82-44D5-8BD3-97DB2C24B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6" name="Graphic 157">
              <a:extLst>
                <a:ext uri="{FF2B5EF4-FFF2-40B4-BE49-F238E27FC236}">
                  <a16:creationId xmlns:a16="http://schemas.microsoft.com/office/drawing/2014/main" id="{A6BEBC5D-847D-47A1-8692-9CCDBCA2393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8" name="Freeform: Shape 97">
                <a:extLst>
                  <a:ext uri="{FF2B5EF4-FFF2-40B4-BE49-F238E27FC236}">
                    <a16:creationId xmlns:a16="http://schemas.microsoft.com/office/drawing/2014/main" id="{DE54E975-067E-4AAF-A989-D85FCF6F9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A261961E-5A56-4DBC-98E2-50812B4FA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59C40D71-93EF-4872-A5AA-6268C6234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627C96D5-063A-41D4-9471-038C85AB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24317024-7301-4D19-B5DD-4B7869139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8AF216A3-B710-4C01-8D08-34CC87037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BB1F9A11-C722-40C0-9B4A-6CB8F1B9E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97" name="Freeform: Shape 96">
              <a:extLst>
                <a:ext uri="{FF2B5EF4-FFF2-40B4-BE49-F238E27FC236}">
                  <a16:creationId xmlns:a16="http://schemas.microsoft.com/office/drawing/2014/main" id="{70CE2466-9F02-43DC-A8B9-7476E75AD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Picture 8">
            <a:extLst>
              <a:ext uri="{FF2B5EF4-FFF2-40B4-BE49-F238E27FC236}">
                <a16:creationId xmlns:a16="http://schemas.microsoft.com/office/drawing/2014/main" id="{DEC5F172-8741-4DF6-9B89-7E6595B8DC38}"/>
              </a:ext>
            </a:extLst>
          </p:cNvPr>
          <p:cNvPicPr>
            <a:picLocks noChangeAspect="1"/>
          </p:cNvPicPr>
          <p:nvPr/>
        </p:nvPicPr>
        <p:blipFill>
          <a:blip r:embed="rId5"/>
          <a:stretch>
            <a:fillRect/>
          </a:stretch>
        </p:blipFill>
        <p:spPr>
          <a:xfrm>
            <a:off x="6550195" y="295715"/>
            <a:ext cx="496402" cy="492123"/>
          </a:xfrm>
          <a:prstGeom prst="rect">
            <a:avLst/>
          </a:prstGeom>
        </p:spPr>
      </p:pic>
      <p:pic>
        <p:nvPicPr>
          <p:cNvPr id="10" name="Picture 9">
            <a:extLst>
              <a:ext uri="{FF2B5EF4-FFF2-40B4-BE49-F238E27FC236}">
                <a16:creationId xmlns:a16="http://schemas.microsoft.com/office/drawing/2014/main" id="{F000D15C-441B-457C-A37F-C2B3637CBB9E}"/>
              </a:ext>
            </a:extLst>
          </p:cNvPr>
          <p:cNvPicPr>
            <a:picLocks noChangeAspect="1"/>
          </p:cNvPicPr>
          <p:nvPr/>
        </p:nvPicPr>
        <p:blipFill>
          <a:blip r:embed="rId6"/>
          <a:stretch>
            <a:fillRect/>
          </a:stretch>
        </p:blipFill>
        <p:spPr>
          <a:xfrm>
            <a:off x="11370056" y="5987112"/>
            <a:ext cx="493819" cy="487722"/>
          </a:xfrm>
          <a:prstGeom prst="rect">
            <a:avLst/>
          </a:prstGeom>
        </p:spPr>
      </p:pic>
    </p:spTree>
    <p:extLst>
      <p:ext uri="{BB962C8B-B14F-4D97-AF65-F5344CB8AC3E}">
        <p14:creationId xmlns:p14="http://schemas.microsoft.com/office/powerpoint/2010/main" val="360224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5200-5C8C-46D0-90F6-80E66ACE9C24}"/>
              </a:ext>
            </a:extLst>
          </p:cNvPr>
          <p:cNvSpPr>
            <a:spLocks noGrp="1"/>
          </p:cNvSpPr>
          <p:nvPr>
            <p:ph type="title"/>
          </p:nvPr>
        </p:nvSpPr>
        <p:spPr/>
        <p:txBody>
          <a:bodyPr/>
          <a:lstStyle/>
          <a:p>
            <a:r>
              <a:rPr lang="en-US" dirty="0"/>
              <a:t>Model Results (Pt. 4)</a:t>
            </a:r>
          </a:p>
        </p:txBody>
      </p:sp>
      <p:sp>
        <p:nvSpPr>
          <p:cNvPr id="3" name="Content Placeholder 2">
            <a:extLst>
              <a:ext uri="{FF2B5EF4-FFF2-40B4-BE49-F238E27FC236}">
                <a16:creationId xmlns:a16="http://schemas.microsoft.com/office/drawing/2014/main" id="{B425D6E1-7DD5-4AAE-B14A-A717811D360A}"/>
              </a:ext>
            </a:extLst>
          </p:cNvPr>
          <p:cNvSpPr>
            <a:spLocks noGrp="1"/>
          </p:cNvSpPr>
          <p:nvPr>
            <p:ph idx="1"/>
          </p:nvPr>
        </p:nvSpPr>
        <p:spPr>
          <a:xfrm>
            <a:off x="0" y="1887769"/>
            <a:ext cx="6840984" cy="1805342"/>
          </a:xfrm>
        </p:spPr>
        <p:txBody>
          <a:bodyPr>
            <a:normAutofit/>
          </a:bodyPr>
          <a:lstStyle/>
          <a:p>
            <a:r>
              <a:rPr lang="en-US" sz="2400" i="1" dirty="0"/>
              <a:t>“Does the equipotential distribution depend on the absolute or relative K values for the background and the inclusion?  How would you use the model to test your answer?”</a:t>
            </a:r>
          </a:p>
        </p:txBody>
      </p:sp>
      <p:pic>
        <p:nvPicPr>
          <p:cNvPr id="1026" name="Picture 2">
            <a:extLst>
              <a:ext uri="{FF2B5EF4-FFF2-40B4-BE49-F238E27FC236}">
                <a16:creationId xmlns:a16="http://schemas.microsoft.com/office/drawing/2014/main" id="{5821CB07-F0E1-44A3-81C7-2D86000EF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0890" y="69610"/>
            <a:ext cx="4097229" cy="32680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FD45A51-8F74-4A07-853F-C078878729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0883" y="3482870"/>
            <a:ext cx="4197242" cy="33055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7C37A7-4D20-4CBA-ADE7-A4C96C1A1518}"/>
              </a:ext>
            </a:extLst>
          </p:cNvPr>
          <p:cNvSpPr txBox="1"/>
          <p:nvPr/>
        </p:nvSpPr>
        <p:spPr>
          <a:xfrm>
            <a:off x="7208668" y="4145872"/>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76F93640-8EFE-4804-8A6D-C182960CD2C6}"/>
              </a:ext>
            </a:extLst>
          </p:cNvPr>
          <p:cNvSpPr txBox="1"/>
          <p:nvPr/>
        </p:nvSpPr>
        <p:spPr>
          <a:xfrm>
            <a:off x="720019" y="3890192"/>
            <a:ext cx="6125258" cy="2554545"/>
          </a:xfrm>
          <a:prstGeom prst="rect">
            <a:avLst/>
          </a:prstGeom>
          <a:noFill/>
        </p:spPr>
        <p:txBody>
          <a:bodyPr wrap="square" rtlCol="0">
            <a:spAutoFit/>
          </a:bodyPr>
          <a:lstStyle/>
          <a:p>
            <a:pPr marL="285750" indent="-285750">
              <a:buFont typeface="Arial" panose="020B0604020202020204" pitchFamily="34" charset="0"/>
              <a:buChar char="•"/>
            </a:pPr>
            <a:r>
              <a:rPr lang="en-US" sz="2000" b="1" dirty="0"/>
              <a:t>Could you show this using the Keq harmonic mean equation?</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Would it matter if we changed the constant head value at 1 or both boundaries?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p:txBody>
      </p:sp>
      <p:pic>
        <p:nvPicPr>
          <p:cNvPr id="9" name="Picture 8">
            <a:extLst>
              <a:ext uri="{FF2B5EF4-FFF2-40B4-BE49-F238E27FC236}">
                <a16:creationId xmlns:a16="http://schemas.microsoft.com/office/drawing/2014/main" id="{01222223-692F-451D-BF7E-98E3BC7FB5A6}"/>
              </a:ext>
            </a:extLst>
          </p:cNvPr>
          <p:cNvPicPr>
            <a:picLocks noChangeAspect="1"/>
          </p:cNvPicPr>
          <p:nvPr/>
        </p:nvPicPr>
        <p:blipFill>
          <a:blip r:embed="rId5"/>
          <a:stretch>
            <a:fillRect/>
          </a:stretch>
        </p:blipFill>
        <p:spPr>
          <a:xfrm>
            <a:off x="11791209" y="6544529"/>
            <a:ext cx="493819" cy="487722"/>
          </a:xfrm>
          <a:prstGeom prst="rect">
            <a:avLst/>
          </a:prstGeom>
        </p:spPr>
      </p:pic>
      <p:pic>
        <p:nvPicPr>
          <p:cNvPr id="10" name="Picture 9">
            <a:extLst>
              <a:ext uri="{FF2B5EF4-FFF2-40B4-BE49-F238E27FC236}">
                <a16:creationId xmlns:a16="http://schemas.microsoft.com/office/drawing/2014/main" id="{CFA8F4FB-7DE0-420D-AA42-A777B42C5525}"/>
              </a:ext>
            </a:extLst>
          </p:cNvPr>
          <p:cNvPicPr>
            <a:picLocks noChangeAspect="1"/>
          </p:cNvPicPr>
          <p:nvPr/>
        </p:nvPicPr>
        <p:blipFill>
          <a:blip r:embed="rId5"/>
          <a:stretch>
            <a:fillRect/>
          </a:stretch>
        </p:blipFill>
        <p:spPr>
          <a:xfrm>
            <a:off x="7643973" y="48648"/>
            <a:ext cx="493819" cy="487722"/>
          </a:xfrm>
          <a:prstGeom prst="rect">
            <a:avLst/>
          </a:prstGeom>
        </p:spPr>
      </p:pic>
    </p:spTree>
    <p:extLst>
      <p:ext uri="{BB962C8B-B14F-4D97-AF65-F5344CB8AC3E}">
        <p14:creationId xmlns:p14="http://schemas.microsoft.com/office/powerpoint/2010/main" val="268865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E891-EAEF-4E8F-8627-8149CE09FF84}"/>
              </a:ext>
            </a:extLst>
          </p:cNvPr>
          <p:cNvSpPr>
            <a:spLocks noGrp="1"/>
          </p:cNvSpPr>
          <p:nvPr>
            <p:ph type="title"/>
          </p:nvPr>
        </p:nvSpPr>
        <p:spPr>
          <a:xfrm>
            <a:off x="838200" y="2549032"/>
            <a:ext cx="10515600" cy="1325563"/>
          </a:xfrm>
        </p:spPr>
        <p:txBody>
          <a:bodyPr>
            <a:normAutofit/>
          </a:bodyPr>
          <a:lstStyle/>
          <a:p>
            <a:pPr algn="ctr"/>
            <a:r>
              <a:rPr lang="en-US" sz="4800" b="1" dirty="0"/>
              <a:t>Questions?</a:t>
            </a:r>
          </a:p>
        </p:txBody>
      </p:sp>
      <p:pic>
        <p:nvPicPr>
          <p:cNvPr id="4" name="Picture 3" descr="Graphical user interface, application&#10;&#10;Description automatically generated">
            <a:extLst>
              <a:ext uri="{FF2B5EF4-FFF2-40B4-BE49-F238E27FC236}">
                <a16:creationId xmlns:a16="http://schemas.microsoft.com/office/drawing/2014/main" id="{C4C73E4F-FE49-4B63-A140-AB321149F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720" y="904745"/>
            <a:ext cx="8928559" cy="5048509"/>
          </a:xfrm>
          <a:prstGeom prst="rect">
            <a:avLst/>
          </a:prstGeom>
        </p:spPr>
      </p:pic>
    </p:spTree>
    <p:extLst>
      <p:ext uri="{BB962C8B-B14F-4D97-AF65-F5344CB8AC3E}">
        <p14:creationId xmlns:p14="http://schemas.microsoft.com/office/powerpoint/2010/main" val="13193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05CF-7C12-4CCE-928C-8DC24511E1F5}"/>
              </a:ext>
            </a:extLst>
          </p:cNvPr>
          <p:cNvSpPr>
            <a:spLocks noGrp="1"/>
          </p:cNvSpPr>
          <p:nvPr>
            <p:ph type="title"/>
          </p:nvPr>
        </p:nvSpPr>
        <p:spPr/>
        <p:txBody>
          <a:bodyPr/>
          <a:lstStyle/>
          <a:p>
            <a:r>
              <a:rPr lang="en-US" dirty="0"/>
              <a:t>The Set-Up - Models</a:t>
            </a:r>
          </a:p>
        </p:txBody>
      </p:sp>
      <p:sp>
        <p:nvSpPr>
          <p:cNvPr id="3" name="Content Placeholder 2">
            <a:extLst>
              <a:ext uri="{FF2B5EF4-FFF2-40B4-BE49-F238E27FC236}">
                <a16:creationId xmlns:a16="http://schemas.microsoft.com/office/drawing/2014/main" id="{E6E3C657-8818-42FC-A25E-97B232ABA081}"/>
              </a:ext>
            </a:extLst>
          </p:cNvPr>
          <p:cNvSpPr>
            <a:spLocks noGrp="1"/>
          </p:cNvSpPr>
          <p:nvPr>
            <p:ph idx="1"/>
          </p:nvPr>
        </p:nvSpPr>
        <p:spPr/>
        <p:txBody>
          <a:bodyPr/>
          <a:lstStyle/>
          <a:p>
            <a:r>
              <a:rPr lang="en-US" dirty="0"/>
              <a:t>The model is first set up for a heterogeneous medium - a homogeneous medium with a centered, square low K inclusion.</a:t>
            </a:r>
          </a:p>
          <a:p>
            <a:r>
              <a:rPr lang="en-US" dirty="0"/>
              <a:t>Overall, we want to:</a:t>
            </a:r>
          </a:p>
          <a:p>
            <a:pPr lvl="1"/>
            <a:r>
              <a:rPr lang="en-US" dirty="0"/>
              <a:t>modify the K value of the inclusion and discuss the impacts on the head and boundary flux distributions.</a:t>
            </a:r>
          </a:p>
          <a:p>
            <a:pPr lvl="1"/>
            <a:r>
              <a:rPr lang="en-US" dirty="0"/>
              <a:t>assess how the domain-scale equivalent K depends on the background and inclusion K values. </a:t>
            </a:r>
          </a:p>
        </p:txBody>
      </p:sp>
    </p:spTree>
    <p:extLst>
      <p:ext uri="{BB962C8B-B14F-4D97-AF65-F5344CB8AC3E}">
        <p14:creationId xmlns:p14="http://schemas.microsoft.com/office/powerpoint/2010/main" val="109844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1640-680C-4E09-800D-8BF61FD61883}"/>
              </a:ext>
            </a:extLst>
          </p:cNvPr>
          <p:cNvSpPr>
            <a:spLocks noGrp="1"/>
          </p:cNvSpPr>
          <p:nvPr>
            <p:ph type="title"/>
          </p:nvPr>
        </p:nvSpPr>
        <p:spPr>
          <a:xfrm>
            <a:off x="361122" y="0"/>
            <a:ext cx="10515600" cy="1325563"/>
          </a:xfrm>
        </p:spPr>
        <p:txBody>
          <a:bodyPr/>
          <a:lstStyle/>
          <a:p>
            <a:r>
              <a:rPr lang="en-US" dirty="0"/>
              <a:t>Model Results (Pt.1)</a:t>
            </a:r>
          </a:p>
        </p:txBody>
      </p:sp>
      <p:sp>
        <p:nvSpPr>
          <p:cNvPr id="3" name="Content Placeholder 2">
            <a:extLst>
              <a:ext uri="{FF2B5EF4-FFF2-40B4-BE49-F238E27FC236}">
                <a16:creationId xmlns:a16="http://schemas.microsoft.com/office/drawing/2014/main" id="{4263C6F7-2953-4432-AA4D-A80CEA2763BF}"/>
              </a:ext>
            </a:extLst>
          </p:cNvPr>
          <p:cNvSpPr>
            <a:spLocks noGrp="1"/>
          </p:cNvSpPr>
          <p:nvPr>
            <p:ph idx="1"/>
          </p:nvPr>
        </p:nvSpPr>
        <p:spPr>
          <a:xfrm>
            <a:off x="448586" y="1921041"/>
            <a:ext cx="3773557" cy="4351338"/>
          </a:xfrm>
        </p:spPr>
        <p:txBody>
          <a:bodyPr/>
          <a:lstStyle/>
          <a:p>
            <a:r>
              <a:rPr lang="en-US" i="1" dirty="0"/>
              <a:t>“For the initial values of background and inclusion K, plot the flow into the left and out of the right boundary</a:t>
            </a:r>
            <a:r>
              <a:rPr lang="en-US" dirty="0"/>
              <a:t>.”</a:t>
            </a:r>
          </a:p>
        </p:txBody>
      </p:sp>
      <p:pic>
        <p:nvPicPr>
          <p:cNvPr id="4" name="Picture 3">
            <a:extLst>
              <a:ext uri="{FF2B5EF4-FFF2-40B4-BE49-F238E27FC236}">
                <a16:creationId xmlns:a16="http://schemas.microsoft.com/office/drawing/2014/main" id="{CC55AAC6-C6D8-45B5-8431-1117C8BF8280}"/>
              </a:ext>
            </a:extLst>
          </p:cNvPr>
          <p:cNvPicPr>
            <a:picLocks noChangeAspect="1"/>
          </p:cNvPicPr>
          <p:nvPr/>
        </p:nvPicPr>
        <p:blipFill>
          <a:blip r:embed="rId2"/>
          <a:stretch>
            <a:fillRect/>
          </a:stretch>
        </p:blipFill>
        <p:spPr>
          <a:xfrm>
            <a:off x="5145294" y="1424920"/>
            <a:ext cx="6033577" cy="4233642"/>
          </a:xfrm>
          <a:prstGeom prst="rect">
            <a:avLst/>
          </a:prstGeom>
        </p:spPr>
      </p:pic>
      <p:pic>
        <p:nvPicPr>
          <p:cNvPr id="5" name="Picture 4">
            <a:extLst>
              <a:ext uri="{FF2B5EF4-FFF2-40B4-BE49-F238E27FC236}">
                <a16:creationId xmlns:a16="http://schemas.microsoft.com/office/drawing/2014/main" id="{7398C695-7A20-4892-BDBD-581355FE4831}"/>
              </a:ext>
            </a:extLst>
          </p:cNvPr>
          <p:cNvPicPr>
            <a:picLocks noChangeAspect="1"/>
          </p:cNvPicPr>
          <p:nvPr/>
        </p:nvPicPr>
        <p:blipFill>
          <a:blip r:embed="rId3"/>
          <a:stretch>
            <a:fillRect/>
          </a:stretch>
        </p:blipFill>
        <p:spPr>
          <a:xfrm>
            <a:off x="10696141" y="1074369"/>
            <a:ext cx="707197" cy="701101"/>
          </a:xfrm>
          <a:prstGeom prst="rect">
            <a:avLst/>
          </a:prstGeom>
        </p:spPr>
      </p:pic>
    </p:spTree>
    <p:extLst>
      <p:ext uri="{BB962C8B-B14F-4D97-AF65-F5344CB8AC3E}">
        <p14:creationId xmlns:p14="http://schemas.microsoft.com/office/powerpoint/2010/main" val="1085918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EA1B8-79D2-4785-9757-255A2295A09F}"/>
              </a:ext>
            </a:extLst>
          </p:cNvPr>
          <p:cNvSpPr>
            <a:spLocks noGrp="1"/>
          </p:cNvSpPr>
          <p:nvPr>
            <p:ph type="title"/>
          </p:nvPr>
        </p:nvSpPr>
        <p:spPr>
          <a:xfrm>
            <a:off x="838200" y="-344479"/>
            <a:ext cx="10515600" cy="1325563"/>
          </a:xfrm>
        </p:spPr>
        <p:txBody>
          <a:bodyPr/>
          <a:lstStyle/>
          <a:p>
            <a:r>
              <a:rPr lang="en-US" dirty="0"/>
              <a:t>Model Results (Pt. 1 contd.)</a:t>
            </a:r>
          </a:p>
        </p:txBody>
      </p:sp>
      <p:sp>
        <p:nvSpPr>
          <p:cNvPr id="3" name="Content Placeholder 2">
            <a:extLst>
              <a:ext uri="{FF2B5EF4-FFF2-40B4-BE49-F238E27FC236}">
                <a16:creationId xmlns:a16="http://schemas.microsoft.com/office/drawing/2014/main" id="{909891C3-AD05-4CA2-881F-77E2E4315BC3}"/>
              </a:ext>
            </a:extLst>
          </p:cNvPr>
          <p:cNvSpPr>
            <a:spLocks noGrp="1"/>
          </p:cNvSpPr>
          <p:nvPr>
            <p:ph idx="1"/>
          </p:nvPr>
        </p:nvSpPr>
        <p:spPr>
          <a:xfrm>
            <a:off x="392265" y="1496320"/>
            <a:ext cx="4552784" cy="4351338"/>
          </a:xfrm>
        </p:spPr>
        <p:txBody>
          <a:bodyPr/>
          <a:lstStyle/>
          <a:p>
            <a:r>
              <a:rPr lang="en-US" i="1" dirty="0"/>
              <a:t>“Explain why the values are not constant along the boundary”</a:t>
            </a:r>
          </a:p>
        </p:txBody>
      </p:sp>
      <p:pic>
        <p:nvPicPr>
          <p:cNvPr id="5" name="Picture 4">
            <a:extLst>
              <a:ext uri="{FF2B5EF4-FFF2-40B4-BE49-F238E27FC236}">
                <a16:creationId xmlns:a16="http://schemas.microsoft.com/office/drawing/2014/main" id="{ECD7B65D-5336-4213-995E-ED37B18322E4}"/>
              </a:ext>
            </a:extLst>
          </p:cNvPr>
          <p:cNvPicPr>
            <a:picLocks noChangeAspect="1"/>
          </p:cNvPicPr>
          <p:nvPr/>
        </p:nvPicPr>
        <p:blipFill>
          <a:blip r:embed="rId3"/>
          <a:stretch>
            <a:fillRect/>
          </a:stretch>
        </p:blipFill>
        <p:spPr>
          <a:xfrm>
            <a:off x="1070285" y="3516443"/>
            <a:ext cx="4552784" cy="3191547"/>
          </a:xfrm>
          <a:prstGeom prst="rect">
            <a:avLst/>
          </a:prstGeom>
        </p:spPr>
      </p:pic>
      <p:pic>
        <p:nvPicPr>
          <p:cNvPr id="6" name="Picture 5">
            <a:extLst>
              <a:ext uri="{FF2B5EF4-FFF2-40B4-BE49-F238E27FC236}">
                <a16:creationId xmlns:a16="http://schemas.microsoft.com/office/drawing/2014/main" id="{84139FB9-C292-47D5-801B-0C844ECFE904}"/>
              </a:ext>
            </a:extLst>
          </p:cNvPr>
          <p:cNvPicPr>
            <a:picLocks noChangeAspect="1"/>
          </p:cNvPicPr>
          <p:nvPr/>
        </p:nvPicPr>
        <p:blipFill>
          <a:blip r:embed="rId4"/>
          <a:stretch>
            <a:fillRect/>
          </a:stretch>
        </p:blipFill>
        <p:spPr>
          <a:xfrm>
            <a:off x="786858" y="6140029"/>
            <a:ext cx="707197" cy="701101"/>
          </a:xfrm>
          <a:prstGeom prst="rect">
            <a:avLst/>
          </a:prstGeom>
        </p:spPr>
      </p:pic>
      <p:sp>
        <p:nvSpPr>
          <p:cNvPr id="7" name="TextBox 6">
            <a:extLst>
              <a:ext uri="{FF2B5EF4-FFF2-40B4-BE49-F238E27FC236}">
                <a16:creationId xmlns:a16="http://schemas.microsoft.com/office/drawing/2014/main" id="{76A85AC8-93CC-7846-A0D1-8A7E04B3B9CA}"/>
              </a:ext>
            </a:extLst>
          </p:cNvPr>
          <p:cNvSpPr txBox="1"/>
          <p:nvPr/>
        </p:nvSpPr>
        <p:spPr>
          <a:xfrm>
            <a:off x="5906496" y="3671989"/>
            <a:ext cx="5893239" cy="954107"/>
          </a:xfrm>
          <a:prstGeom prst="rect">
            <a:avLst/>
          </a:prstGeom>
          <a:noFill/>
        </p:spPr>
        <p:txBody>
          <a:bodyPr wrap="square" rtlCol="0">
            <a:spAutoFit/>
          </a:bodyPr>
          <a:lstStyle/>
          <a:p>
            <a:r>
              <a:rPr lang="en-US" sz="2800" dirty="0"/>
              <a:t>Could you only model the top half of the system and still figure this out?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AD929A2-8499-984B-9D79-629162290160}"/>
                  </a:ext>
                </a:extLst>
              </p:cNvPr>
              <p:cNvSpPr txBox="1"/>
              <p:nvPr/>
            </p:nvSpPr>
            <p:spPr>
              <a:xfrm>
                <a:off x="6793066" y="1190767"/>
                <a:ext cx="4738977" cy="1532920"/>
              </a:xfrm>
              <a:prstGeom prst="rect">
                <a:avLst/>
              </a:prstGeom>
              <a:noFill/>
            </p:spPr>
            <p:txBody>
              <a:bodyPr wrap="square" rtlCol="0">
                <a:spAutoFit/>
              </a:bodyPr>
              <a:lstStyle/>
              <a:p>
                <a:endParaRPr lang="en-US" dirty="0"/>
              </a:p>
              <a:p>
                <a:r>
                  <a:rPr lang="en-US" sz="4000" dirty="0"/>
                  <a:t> </a:t>
                </a:r>
                <a14:m>
                  <m:oMath xmlns:m="http://schemas.openxmlformats.org/officeDocument/2006/math">
                    <m:r>
                      <a:rPr lang="en-US" sz="4000" b="0" i="1" smtClean="0">
                        <a:latin typeface="Cambria Math" panose="02040503050406030204" pitchFamily="18" charset="0"/>
                      </a:rPr>
                      <m:t>𝑄</m:t>
                    </m:r>
                    <m:r>
                      <a:rPr lang="en-US" sz="4000" b="0" i="1" smtClean="0">
                        <a:latin typeface="Cambria Math" panose="02040503050406030204" pitchFamily="18" charset="0"/>
                      </a:rPr>
                      <m:t>=−</m:t>
                    </m:r>
                    <m:r>
                      <a:rPr lang="en-US" sz="4000" b="0" i="1" smtClean="0">
                        <a:latin typeface="Cambria Math" panose="02040503050406030204" pitchFamily="18" charset="0"/>
                      </a:rPr>
                      <m:t>𝐾</m:t>
                    </m:r>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𝑑h</m:t>
                        </m:r>
                      </m:num>
                      <m:den>
                        <m:r>
                          <a:rPr lang="en-US" sz="4000" b="0" i="1" smtClean="0">
                            <a:latin typeface="Cambria Math" panose="02040503050406030204" pitchFamily="18" charset="0"/>
                          </a:rPr>
                          <m:t>𝑑𝑙</m:t>
                        </m:r>
                      </m:den>
                    </m:f>
                    <m:r>
                      <a:rPr lang="en-US" sz="4000" b="0" i="1" smtClean="0">
                        <a:latin typeface="Cambria Math" panose="02040503050406030204" pitchFamily="18" charset="0"/>
                      </a:rPr>
                      <m:t>)</m:t>
                    </m:r>
                  </m:oMath>
                </a14:m>
                <a:endParaRPr lang="en-US" sz="4000" dirty="0"/>
              </a:p>
              <a:p>
                <a:endParaRPr lang="en-US" dirty="0"/>
              </a:p>
            </p:txBody>
          </p:sp>
        </mc:Choice>
        <mc:Fallback xmlns="">
          <p:sp>
            <p:nvSpPr>
              <p:cNvPr id="10" name="TextBox 9">
                <a:extLst>
                  <a:ext uri="{FF2B5EF4-FFF2-40B4-BE49-F238E27FC236}">
                    <a16:creationId xmlns:a16="http://schemas.microsoft.com/office/drawing/2014/main" id="{6AD929A2-8499-984B-9D79-629162290160}"/>
                  </a:ext>
                </a:extLst>
              </p:cNvPr>
              <p:cNvSpPr txBox="1">
                <a:spLocks noRot="1" noChangeAspect="1" noMove="1" noResize="1" noEditPoints="1" noAdjustHandles="1" noChangeArrowheads="1" noChangeShapeType="1" noTextEdit="1"/>
              </p:cNvSpPr>
              <p:nvPr/>
            </p:nvSpPr>
            <p:spPr>
              <a:xfrm>
                <a:off x="6793066" y="1190767"/>
                <a:ext cx="4738977" cy="1532920"/>
              </a:xfrm>
              <a:prstGeom prst="rect">
                <a:avLst/>
              </a:prstGeom>
              <a:blipFill>
                <a:blip r:embed="rId5"/>
                <a:stretch>
                  <a:fillRect/>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681C18CB-9320-B341-8F7B-73EA8EA711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86404" y="444168"/>
            <a:ext cx="1813331" cy="2468752"/>
          </a:xfrm>
          <a:prstGeom prst="rect">
            <a:avLst/>
          </a:prstGeom>
        </p:spPr>
      </p:pic>
    </p:spTree>
    <p:extLst>
      <p:ext uri="{BB962C8B-B14F-4D97-AF65-F5344CB8AC3E}">
        <p14:creationId xmlns:p14="http://schemas.microsoft.com/office/powerpoint/2010/main" val="317397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A6B6-E8AB-4AB0-A828-10D775F0F7B0}"/>
              </a:ext>
            </a:extLst>
          </p:cNvPr>
          <p:cNvSpPr>
            <a:spLocks noGrp="1"/>
          </p:cNvSpPr>
          <p:nvPr>
            <p:ph type="title"/>
          </p:nvPr>
        </p:nvSpPr>
        <p:spPr/>
        <p:txBody>
          <a:bodyPr/>
          <a:lstStyle/>
          <a:p>
            <a:r>
              <a:rPr lang="en-US" dirty="0"/>
              <a:t>Model Results (Pt. 1 contd.)</a:t>
            </a:r>
          </a:p>
        </p:txBody>
      </p:sp>
      <p:sp>
        <p:nvSpPr>
          <p:cNvPr id="3" name="Content Placeholder 2">
            <a:extLst>
              <a:ext uri="{FF2B5EF4-FFF2-40B4-BE49-F238E27FC236}">
                <a16:creationId xmlns:a16="http://schemas.microsoft.com/office/drawing/2014/main" id="{453BA34F-AE81-40FF-9F5D-01B604383FBB}"/>
              </a:ext>
            </a:extLst>
          </p:cNvPr>
          <p:cNvSpPr>
            <a:spLocks noGrp="1"/>
          </p:cNvSpPr>
          <p:nvPr>
            <p:ph idx="1"/>
          </p:nvPr>
        </p:nvSpPr>
        <p:spPr>
          <a:xfrm>
            <a:off x="838200" y="1825625"/>
            <a:ext cx="4560736" cy="2770229"/>
          </a:xfrm>
        </p:spPr>
        <p:txBody>
          <a:bodyPr/>
          <a:lstStyle/>
          <a:p>
            <a:r>
              <a:rPr lang="en-US" sz="2000" i="1" dirty="0"/>
              <a:t>“Explain why the flow distributions are the same for the left and right boundaries.”</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CEB9A1-958A-4D3E-AA7D-0E1C568DFB1E}"/>
                  </a:ext>
                </a:extLst>
              </p:cNvPr>
              <p:cNvSpPr txBox="1"/>
              <p:nvPr/>
            </p:nvSpPr>
            <p:spPr>
              <a:xfrm>
                <a:off x="6793066" y="1690688"/>
                <a:ext cx="4738977" cy="1532920"/>
              </a:xfrm>
              <a:prstGeom prst="rect">
                <a:avLst/>
              </a:prstGeom>
              <a:noFill/>
            </p:spPr>
            <p:txBody>
              <a:bodyPr wrap="square" rtlCol="0">
                <a:spAutoFit/>
              </a:bodyPr>
              <a:lstStyle/>
              <a:p>
                <a:endParaRPr lang="en-US" dirty="0"/>
              </a:p>
              <a:p>
                <a:r>
                  <a:rPr lang="en-US" sz="4000" dirty="0"/>
                  <a:t> </a:t>
                </a:r>
                <a14:m>
                  <m:oMath xmlns:m="http://schemas.openxmlformats.org/officeDocument/2006/math">
                    <m:r>
                      <a:rPr lang="en-US" sz="4000" b="0" i="1" smtClean="0">
                        <a:latin typeface="Cambria Math" panose="02040503050406030204" pitchFamily="18" charset="0"/>
                      </a:rPr>
                      <m:t>𝑄</m:t>
                    </m:r>
                    <m:r>
                      <a:rPr lang="en-US" sz="4000" b="0" i="1" smtClean="0">
                        <a:latin typeface="Cambria Math" panose="02040503050406030204" pitchFamily="18" charset="0"/>
                      </a:rPr>
                      <m:t>=−</m:t>
                    </m:r>
                    <m:r>
                      <a:rPr lang="en-US" sz="4000" b="0" i="1" smtClean="0">
                        <a:latin typeface="Cambria Math" panose="02040503050406030204" pitchFamily="18" charset="0"/>
                      </a:rPr>
                      <m:t>𝐾</m:t>
                    </m:r>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𝑑h</m:t>
                        </m:r>
                      </m:num>
                      <m:den>
                        <m:r>
                          <a:rPr lang="en-US" sz="4000" b="0" i="1" smtClean="0">
                            <a:latin typeface="Cambria Math" panose="02040503050406030204" pitchFamily="18" charset="0"/>
                          </a:rPr>
                          <m:t>𝑑𝑙</m:t>
                        </m:r>
                      </m:den>
                    </m:f>
                    <m:r>
                      <a:rPr lang="en-US" sz="4000" b="0" i="1" smtClean="0">
                        <a:latin typeface="Cambria Math" panose="02040503050406030204" pitchFamily="18" charset="0"/>
                      </a:rPr>
                      <m:t>)</m:t>
                    </m:r>
                  </m:oMath>
                </a14:m>
                <a:endParaRPr lang="en-US" sz="4000" dirty="0"/>
              </a:p>
              <a:p>
                <a:endParaRPr lang="en-US" dirty="0"/>
              </a:p>
            </p:txBody>
          </p:sp>
        </mc:Choice>
        <mc:Fallback xmlns="">
          <p:sp>
            <p:nvSpPr>
              <p:cNvPr id="4" name="TextBox 3">
                <a:extLst>
                  <a:ext uri="{FF2B5EF4-FFF2-40B4-BE49-F238E27FC236}">
                    <a16:creationId xmlns:a16="http://schemas.microsoft.com/office/drawing/2014/main" id="{48CEB9A1-958A-4D3E-AA7D-0E1C568DFB1E}"/>
                  </a:ext>
                </a:extLst>
              </p:cNvPr>
              <p:cNvSpPr txBox="1">
                <a:spLocks noRot="1" noChangeAspect="1" noMove="1" noResize="1" noEditPoints="1" noAdjustHandles="1" noChangeArrowheads="1" noChangeShapeType="1" noTextEdit="1"/>
              </p:cNvSpPr>
              <p:nvPr/>
            </p:nvSpPr>
            <p:spPr>
              <a:xfrm>
                <a:off x="6793066" y="1690688"/>
                <a:ext cx="4738977" cy="1532920"/>
              </a:xfrm>
              <a:prstGeom prst="rect">
                <a:avLst/>
              </a:prstGeo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5ECA5C4-0774-40E7-A684-B458673DE6F6}"/>
              </a:ext>
            </a:extLst>
          </p:cNvPr>
          <p:cNvPicPr>
            <a:picLocks noChangeAspect="1"/>
          </p:cNvPicPr>
          <p:nvPr/>
        </p:nvPicPr>
        <p:blipFill>
          <a:blip r:embed="rId4"/>
          <a:stretch>
            <a:fillRect/>
          </a:stretch>
        </p:blipFill>
        <p:spPr>
          <a:xfrm>
            <a:off x="1110503" y="3246828"/>
            <a:ext cx="4638290" cy="3246047"/>
          </a:xfrm>
          <a:prstGeom prst="rect">
            <a:avLst/>
          </a:prstGeom>
        </p:spPr>
      </p:pic>
      <p:pic>
        <p:nvPicPr>
          <p:cNvPr id="6" name="Picture 5">
            <a:extLst>
              <a:ext uri="{FF2B5EF4-FFF2-40B4-BE49-F238E27FC236}">
                <a16:creationId xmlns:a16="http://schemas.microsoft.com/office/drawing/2014/main" id="{7A071254-D3A5-4CA3-99CB-4B7D9071649B}"/>
              </a:ext>
            </a:extLst>
          </p:cNvPr>
          <p:cNvPicPr>
            <a:picLocks noChangeAspect="1"/>
          </p:cNvPicPr>
          <p:nvPr/>
        </p:nvPicPr>
        <p:blipFill>
          <a:blip r:embed="rId5"/>
          <a:stretch>
            <a:fillRect/>
          </a:stretch>
        </p:blipFill>
        <p:spPr>
          <a:xfrm>
            <a:off x="5398936" y="2860188"/>
            <a:ext cx="707197" cy="701101"/>
          </a:xfrm>
          <a:prstGeom prst="rect">
            <a:avLst/>
          </a:prstGeom>
        </p:spPr>
      </p:pic>
      <p:pic>
        <p:nvPicPr>
          <p:cNvPr id="8" name="Picture 7">
            <a:extLst>
              <a:ext uri="{FF2B5EF4-FFF2-40B4-BE49-F238E27FC236}">
                <a16:creationId xmlns:a16="http://schemas.microsoft.com/office/drawing/2014/main" id="{A7FEBB58-F5C0-FF4F-85CA-F77AF89C30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3209" y="5167312"/>
            <a:ext cx="5377484" cy="1534296"/>
          </a:xfrm>
          <a:prstGeom prst="rect">
            <a:avLst/>
          </a:prstGeom>
        </p:spPr>
      </p:pic>
      <p:pic>
        <p:nvPicPr>
          <p:cNvPr id="9" name="Picture 8">
            <a:extLst>
              <a:ext uri="{FF2B5EF4-FFF2-40B4-BE49-F238E27FC236}">
                <a16:creationId xmlns:a16="http://schemas.microsoft.com/office/drawing/2014/main" id="{E118B164-C15D-3C47-B29E-539EC758C81F}"/>
              </a:ext>
            </a:extLst>
          </p:cNvPr>
          <p:cNvPicPr>
            <a:picLocks noChangeAspect="1"/>
          </p:cNvPicPr>
          <p:nvPr/>
        </p:nvPicPr>
        <p:blipFill>
          <a:blip r:embed="rId5"/>
          <a:stretch>
            <a:fillRect/>
          </a:stretch>
        </p:blipFill>
        <p:spPr>
          <a:xfrm>
            <a:off x="11484803" y="4816761"/>
            <a:ext cx="707197" cy="701101"/>
          </a:xfrm>
          <a:prstGeom prst="rect">
            <a:avLst/>
          </a:prstGeom>
        </p:spPr>
      </p:pic>
      <p:sp>
        <p:nvSpPr>
          <p:cNvPr id="10" name="TextBox 9">
            <a:extLst>
              <a:ext uri="{FF2B5EF4-FFF2-40B4-BE49-F238E27FC236}">
                <a16:creationId xmlns:a16="http://schemas.microsoft.com/office/drawing/2014/main" id="{5110A984-5A14-C043-940A-DA49B5BCDD78}"/>
              </a:ext>
            </a:extLst>
          </p:cNvPr>
          <p:cNvSpPr txBox="1"/>
          <p:nvPr/>
        </p:nvSpPr>
        <p:spPr>
          <a:xfrm>
            <a:off x="9366713" y="50873"/>
            <a:ext cx="5893239" cy="523220"/>
          </a:xfrm>
          <a:prstGeom prst="rect">
            <a:avLst/>
          </a:prstGeom>
          <a:noFill/>
        </p:spPr>
        <p:txBody>
          <a:bodyPr wrap="square" rtlCol="0">
            <a:spAutoFit/>
          </a:bodyPr>
          <a:lstStyle/>
          <a:p>
            <a:r>
              <a:rPr lang="en-US" sz="2800" dirty="0"/>
              <a:t>HINT: Symmetry</a:t>
            </a:r>
          </a:p>
        </p:txBody>
      </p:sp>
      <p:sp>
        <p:nvSpPr>
          <p:cNvPr id="11" name="TextBox 10">
            <a:extLst>
              <a:ext uri="{FF2B5EF4-FFF2-40B4-BE49-F238E27FC236}">
                <a16:creationId xmlns:a16="http://schemas.microsoft.com/office/drawing/2014/main" id="{643CA7E4-DDF4-9D40-B12D-8B9FF17125D9}"/>
              </a:ext>
            </a:extLst>
          </p:cNvPr>
          <p:cNvSpPr txBox="1"/>
          <p:nvPr/>
        </p:nvSpPr>
        <p:spPr>
          <a:xfrm>
            <a:off x="6762462" y="3919911"/>
            <a:ext cx="4738977" cy="1508105"/>
          </a:xfrm>
          <a:prstGeom prst="rect">
            <a:avLst/>
          </a:prstGeom>
          <a:noFill/>
        </p:spPr>
        <p:txBody>
          <a:bodyPr wrap="square" rtlCol="0">
            <a:spAutoFit/>
          </a:bodyPr>
          <a:lstStyle/>
          <a:p>
            <a:endParaRPr lang="en-US" dirty="0"/>
          </a:p>
          <a:p>
            <a:r>
              <a:rPr lang="en-US" sz="2800" dirty="0"/>
              <a:t>What is this chart showing us?</a:t>
            </a:r>
          </a:p>
          <a:p>
            <a:endParaRPr lang="en-US" dirty="0"/>
          </a:p>
        </p:txBody>
      </p:sp>
    </p:spTree>
    <p:extLst>
      <p:ext uri="{BB962C8B-B14F-4D97-AF65-F5344CB8AC3E}">
        <p14:creationId xmlns:p14="http://schemas.microsoft.com/office/powerpoint/2010/main" val="644426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2DAD-8865-48BD-9876-635FB807F253}"/>
              </a:ext>
            </a:extLst>
          </p:cNvPr>
          <p:cNvSpPr>
            <a:spLocks noGrp="1"/>
          </p:cNvSpPr>
          <p:nvPr>
            <p:ph type="title"/>
          </p:nvPr>
        </p:nvSpPr>
        <p:spPr>
          <a:xfrm>
            <a:off x="480391" y="153192"/>
            <a:ext cx="10515600" cy="1325563"/>
          </a:xfrm>
        </p:spPr>
        <p:txBody>
          <a:bodyPr/>
          <a:lstStyle/>
          <a:p>
            <a:r>
              <a:rPr lang="en-US" dirty="0"/>
              <a:t>Model Results (Pt. 2) </a:t>
            </a:r>
          </a:p>
        </p:txBody>
      </p:sp>
      <p:sp>
        <p:nvSpPr>
          <p:cNvPr id="3" name="Content Placeholder 2">
            <a:extLst>
              <a:ext uri="{FF2B5EF4-FFF2-40B4-BE49-F238E27FC236}">
                <a16:creationId xmlns:a16="http://schemas.microsoft.com/office/drawing/2014/main" id="{597E781F-F254-4129-AFD7-DB54ADFF4D1A}"/>
              </a:ext>
            </a:extLst>
          </p:cNvPr>
          <p:cNvSpPr>
            <a:spLocks noGrp="1"/>
          </p:cNvSpPr>
          <p:nvPr>
            <p:ph idx="1"/>
          </p:nvPr>
        </p:nvSpPr>
        <p:spPr>
          <a:xfrm>
            <a:off x="480391" y="1690688"/>
            <a:ext cx="4648200" cy="4351338"/>
          </a:xfrm>
        </p:spPr>
        <p:txBody>
          <a:bodyPr>
            <a:normAutofit/>
          </a:bodyPr>
          <a:lstStyle/>
          <a:p>
            <a:r>
              <a:rPr lang="en-US" i="1" dirty="0"/>
              <a:t>“Add a plot of the left-to-right flow along a line that passes through the center of the inclusion.  What can you learn from comparing this distribution to that seen on the boundaries?”</a:t>
            </a:r>
          </a:p>
        </p:txBody>
      </p:sp>
      <p:pic>
        <p:nvPicPr>
          <p:cNvPr id="4" name="Picture 3">
            <a:extLst>
              <a:ext uri="{FF2B5EF4-FFF2-40B4-BE49-F238E27FC236}">
                <a16:creationId xmlns:a16="http://schemas.microsoft.com/office/drawing/2014/main" id="{C7C9CBF5-1BA0-42D6-A1E6-02F551F9D51B}"/>
              </a:ext>
            </a:extLst>
          </p:cNvPr>
          <p:cNvPicPr>
            <a:picLocks noChangeAspect="1"/>
          </p:cNvPicPr>
          <p:nvPr/>
        </p:nvPicPr>
        <p:blipFill>
          <a:blip r:embed="rId3"/>
          <a:stretch>
            <a:fillRect/>
          </a:stretch>
        </p:blipFill>
        <p:spPr>
          <a:xfrm>
            <a:off x="5651680" y="1523075"/>
            <a:ext cx="6421050" cy="4656852"/>
          </a:xfrm>
          <a:prstGeom prst="rect">
            <a:avLst/>
          </a:prstGeom>
        </p:spPr>
      </p:pic>
      <p:pic>
        <p:nvPicPr>
          <p:cNvPr id="5" name="Picture 4">
            <a:extLst>
              <a:ext uri="{FF2B5EF4-FFF2-40B4-BE49-F238E27FC236}">
                <a16:creationId xmlns:a16="http://schemas.microsoft.com/office/drawing/2014/main" id="{D32236D8-7DD2-414B-932C-4E82FF8BEB14}"/>
              </a:ext>
            </a:extLst>
          </p:cNvPr>
          <p:cNvPicPr>
            <a:picLocks noChangeAspect="1"/>
          </p:cNvPicPr>
          <p:nvPr/>
        </p:nvPicPr>
        <p:blipFill>
          <a:blip r:embed="rId4"/>
          <a:stretch>
            <a:fillRect/>
          </a:stretch>
        </p:blipFill>
        <p:spPr>
          <a:xfrm>
            <a:off x="5190905" y="5829376"/>
            <a:ext cx="707197" cy="701101"/>
          </a:xfrm>
          <a:prstGeom prst="rect">
            <a:avLst/>
          </a:prstGeom>
        </p:spPr>
      </p:pic>
      <p:pic>
        <p:nvPicPr>
          <p:cNvPr id="6" name="Picture 5">
            <a:extLst>
              <a:ext uri="{FF2B5EF4-FFF2-40B4-BE49-F238E27FC236}">
                <a16:creationId xmlns:a16="http://schemas.microsoft.com/office/drawing/2014/main" id="{C8712E44-182C-45C3-8075-00872015AD4E}"/>
              </a:ext>
            </a:extLst>
          </p:cNvPr>
          <p:cNvPicPr>
            <a:picLocks noChangeAspect="1"/>
          </p:cNvPicPr>
          <p:nvPr/>
        </p:nvPicPr>
        <p:blipFill>
          <a:blip r:embed="rId4"/>
          <a:stretch>
            <a:fillRect/>
          </a:stretch>
        </p:blipFill>
        <p:spPr>
          <a:xfrm>
            <a:off x="11838401" y="1172524"/>
            <a:ext cx="707197" cy="701101"/>
          </a:xfrm>
          <a:prstGeom prst="rect">
            <a:avLst/>
          </a:prstGeom>
        </p:spPr>
      </p:pic>
    </p:spTree>
    <p:extLst>
      <p:ext uri="{BB962C8B-B14F-4D97-AF65-F5344CB8AC3E}">
        <p14:creationId xmlns:p14="http://schemas.microsoft.com/office/powerpoint/2010/main" val="313952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EFC9-04B0-4D7B-8D35-BEC7467D73F2}"/>
              </a:ext>
            </a:extLst>
          </p:cNvPr>
          <p:cNvSpPr>
            <a:spLocks noGrp="1"/>
          </p:cNvSpPr>
          <p:nvPr>
            <p:ph type="title"/>
          </p:nvPr>
        </p:nvSpPr>
        <p:spPr>
          <a:xfrm>
            <a:off x="401541" y="175515"/>
            <a:ext cx="10515600" cy="1325563"/>
          </a:xfrm>
        </p:spPr>
        <p:txBody>
          <a:bodyPr/>
          <a:lstStyle/>
          <a:p>
            <a:r>
              <a:rPr lang="en-US" dirty="0"/>
              <a:t>Model Results (Pt. 2 contd.)</a:t>
            </a:r>
          </a:p>
        </p:txBody>
      </p:sp>
      <p:sp>
        <p:nvSpPr>
          <p:cNvPr id="3" name="Content Placeholder 2">
            <a:extLst>
              <a:ext uri="{FF2B5EF4-FFF2-40B4-BE49-F238E27FC236}">
                <a16:creationId xmlns:a16="http://schemas.microsoft.com/office/drawing/2014/main" id="{0FF4D30F-5C06-449A-AA5C-6F7333BA14F0}"/>
              </a:ext>
            </a:extLst>
          </p:cNvPr>
          <p:cNvSpPr>
            <a:spLocks noGrp="1"/>
          </p:cNvSpPr>
          <p:nvPr>
            <p:ph idx="1"/>
          </p:nvPr>
        </p:nvSpPr>
        <p:spPr>
          <a:xfrm>
            <a:off x="286103" y="1367495"/>
            <a:ext cx="4871524" cy="1581188"/>
          </a:xfrm>
        </p:spPr>
        <p:txBody>
          <a:bodyPr>
            <a:normAutofit fontScale="92500" lnSpcReduction="10000"/>
          </a:bodyPr>
          <a:lstStyle/>
          <a:p>
            <a:r>
              <a:rPr lang="en-US" sz="2000" i="1" dirty="0"/>
              <a:t>“Add a plot of the left-to-right flow along a line that passes through the center of the inclusion.  What can you learn from comparing this distribution to that seen on the boundaries?”</a:t>
            </a:r>
          </a:p>
          <a:p>
            <a:endParaRPr lang="en-US" dirty="0"/>
          </a:p>
        </p:txBody>
      </p:sp>
      <p:pic>
        <p:nvPicPr>
          <p:cNvPr id="4" name="Picture 3">
            <a:extLst>
              <a:ext uri="{FF2B5EF4-FFF2-40B4-BE49-F238E27FC236}">
                <a16:creationId xmlns:a16="http://schemas.microsoft.com/office/drawing/2014/main" id="{A375AA38-E857-4164-8486-63B4470F57A5}"/>
              </a:ext>
            </a:extLst>
          </p:cNvPr>
          <p:cNvPicPr>
            <a:picLocks noChangeAspect="1"/>
          </p:cNvPicPr>
          <p:nvPr/>
        </p:nvPicPr>
        <p:blipFill>
          <a:blip r:embed="rId3"/>
          <a:stretch>
            <a:fillRect/>
          </a:stretch>
        </p:blipFill>
        <p:spPr>
          <a:xfrm>
            <a:off x="7895167" y="428983"/>
            <a:ext cx="4072874" cy="2955058"/>
          </a:xfrm>
          <a:prstGeom prst="rect">
            <a:avLst/>
          </a:prstGeom>
        </p:spPr>
      </p:pic>
      <p:sp>
        <p:nvSpPr>
          <p:cNvPr id="6" name="TextBox 5">
            <a:extLst>
              <a:ext uri="{FF2B5EF4-FFF2-40B4-BE49-F238E27FC236}">
                <a16:creationId xmlns:a16="http://schemas.microsoft.com/office/drawing/2014/main" id="{BF7C9D73-50C0-443D-981B-0436BEB5C041}"/>
              </a:ext>
            </a:extLst>
          </p:cNvPr>
          <p:cNvSpPr txBox="1"/>
          <p:nvPr/>
        </p:nvSpPr>
        <p:spPr>
          <a:xfrm>
            <a:off x="5295568" y="3985591"/>
            <a:ext cx="4389120"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F4CA6A61-4824-48BC-B26C-4D99202A72AF}"/>
              </a:ext>
            </a:extLst>
          </p:cNvPr>
          <p:cNvSpPr txBox="1"/>
          <p:nvPr/>
        </p:nvSpPr>
        <p:spPr>
          <a:xfrm>
            <a:off x="5422182" y="3706402"/>
            <a:ext cx="6678082" cy="830997"/>
          </a:xfrm>
          <a:prstGeom prst="rect">
            <a:avLst/>
          </a:prstGeom>
          <a:noFill/>
        </p:spPr>
        <p:txBody>
          <a:bodyPr wrap="square" rtlCol="0">
            <a:spAutoFit/>
          </a:bodyPr>
          <a:lstStyle/>
          <a:p>
            <a:r>
              <a:rPr lang="en-US" sz="2400" b="1" dirty="0"/>
              <a:t>Which chart has the the K inclusion higher than the K background and why?</a:t>
            </a:r>
          </a:p>
        </p:txBody>
      </p:sp>
      <p:pic>
        <p:nvPicPr>
          <p:cNvPr id="9" name="Picture 8" descr="Chart, histogram&#10;&#10;Description automatically generated">
            <a:extLst>
              <a:ext uri="{FF2B5EF4-FFF2-40B4-BE49-F238E27FC236}">
                <a16:creationId xmlns:a16="http://schemas.microsoft.com/office/drawing/2014/main" id="{2F331C49-6041-4C72-9303-BCFF1E55BE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206" y="3429000"/>
            <a:ext cx="4560073" cy="3286956"/>
          </a:xfrm>
          <a:prstGeom prst="rect">
            <a:avLst/>
          </a:prstGeom>
        </p:spPr>
      </p:pic>
      <p:pic>
        <p:nvPicPr>
          <p:cNvPr id="10" name="Picture 9">
            <a:extLst>
              <a:ext uri="{FF2B5EF4-FFF2-40B4-BE49-F238E27FC236}">
                <a16:creationId xmlns:a16="http://schemas.microsoft.com/office/drawing/2014/main" id="{2D8904BE-E2E6-456F-9362-5573756CC254}"/>
              </a:ext>
            </a:extLst>
          </p:cNvPr>
          <p:cNvPicPr>
            <a:picLocks noChangeAspect="1"/>
          </p:cNvPicPr>
          <p:nvPr/>
        </p:nvPicPr>
        <p:blipFill>
          <a:blip r:embed="rId5"/>
          <a:stretch>
            <a:fillRect/>
          </a:stretch>
        </p:blipFill>
        <p:spPr>
          <a:xfrm>
            <a:off x="4534883" y="3078449"/>
            <a:ext cx="707197" cy="701101"/>
          </a:xfrm>
          <a:prstGeom prst="rect">
            <a:avLst/>
          </a:prstGeom>
        </p:spPr>
      </p:pic>
      <p:pic>
        <p:nvPicPr>
          <p:cNvPr id="11" name="Picture 10">
            <a:extLst>
              <a:ext uri="{FF2B5EF4-FFF2-40B4-BE49-F238E27FC236}">
                <a16:creationId xmlns:a16="http://schemas.microsoft.com/office/drawing/2014/main" id="{D7B88D83-C035-46AD-987C-923578DB3231}"/>
              </a:ext>
            </a:extLst>
          </p:cNvPr>
          <p:cNvPicPr>
            <a:picLocks noChangeAspect="1"/>
          </p:cNvPicPr>
          <p:nvPr/>
        </p:nvPicPr>
        <p:blipFill>
          <a:blip r:embed="rId5"/>
          <a:stretch>
            <a:fillRect/>
          </a:stretch>
        </p:blipFill>
        <p:spPr>
          <a:xfrm>
            <a:off x="7534964" y="3005301"/>
            <a:ext cx="707197" cy="701101"/>
          </a:xfrm>
          <a:prstGeom prst="rect">
            <a:avLst/>
          </a:prstGeom>
        </p:spPr>
      </p:pic>
      <p:sp>
        <p:nvSpPr>
          <p:cNvPr id="12" name="TextBox 11">
            <a:extLst>
              <a:ext uri="{FF2B5EF4-FFF2-40B4-BE49-F238E27FC236}">
                <a16:creationId xmlns:a16="http://schemas.microsoft.com/office/drawing/2014/main" id="{AD2D4BD1-54DE-E140-A3E9-3B2EE6E13D24}"/>
              </a:ext>
            </a:extLst>
          </p:cNvPr>
          <p:cNvSpPr txBox="1"/>
          <p:nvPr/>
        </p:nvSpPr>
        <p:spPr>
          <a:xfrm>
            <a:off x="5422182" y="4619794"/>
            <a:ext cx="6678082" cy="830997"/>
          </a:xfrm>
          <a:prstGeom prst="rect">
            <a:avLst/>
          </a:prstGeom>
          <a:noFill/>
        </p:spPr>
        <p:txBody>
          <a:bodyPr wrap="square" rtlCol="0">
            <a:spAutoFit/>
          </a:bodyPr>
          <a:lstStyle/>
          <a:p>
            <a:r>
              <a:rPr lang="en-US" sz="2400" b="1" dirty="0"/>
              <a:t>What does the ‘hump’ in the middle of the low K layer show us?</a:t>
            </a:r>
          </a:p>
        </p:txBody>
      </p:sp>
      <p:sp>
        <p:nvSpPr>
          <p:cNvPr id="13" name="TextBox 12">
            <a:extLst>
              <a:ext uri="{FF2B5EF4-FFF2-40B4-BE49-F238E27FC236}">
                <a16:creationId xmlns:a16="http://schemas.microsoft.com/office/drawing/2014/main" id="{64DFB268-6AC3-5546-8DFF-11F38BB17608}"/>
              </a:ext>
            </a:extLst>
          </p:cNvPr>
          <p:cNvSpPr txBox="1"/>
          <p:nvPr/>
        </p:nvSpPr>
        <p:spPr>
          <a:xfrm>
            <a:off x="5422182" y="5610833"/>
            <a:ext cx="6678082" cy="830997"/>
          </a:xfrm>
          <a:prstGeom prst="rect">
            <a:avLst/>
          </a:prstGeom>
          <a:noFill/>
        </p:spPr>
        <p:txBody>
          <a:bodyPr wrap="square" rtlCol="0">
            <a:spAutoFit/>
          </a:bodyPr>
          <a:lstStyle/>
          <a:p>
            <a:r>
              <a:rPr lang="en-US" sz="2400" b="1" dirty="0"/>
              <a:t>Why is the flow so HIGH right next to the K inclusion zone?</a:t>
            </a:r>
          </a:p>
        </p:txBody>
      </p:sp>
    </p:spTree>
    <p:extLst>
      <p:ext uri="{BB962C8B-B14F-4D97-AF65-F5344CB8AC3E}">
        <p14:creationId xmlns:p14="http://schemas.microsoft.com/office/powerpoint/2010/main" val="141566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8AC3-E60F-6D4E-9644-D9A622192C89}"/>
              </a:ext>
            </a:extLst>
          </p:cNvPr>
          <p:cNvSpPr>
            <a:spLocks noGrp="1"/>
          </p:cNvSpPr>
          <p:nvPr>
            <p:ph type="title"/>
          </p:nvPr>
        </p:nvSpPr>
        <p:spPr>
          <a:xfrm>
            <a:off x="0" y="-278818"/>
            <a:ext cx="10515600" cy="1325563"/>
          </a:xfrm>
        </p:spPr>
        <p:txBody>
          <a:bodyPr/>
          <a:lstStyle/>
          <a:p>
            <a:r>
              <a:rPr lang="en-US" dirty="0"/>
              <a:t>Do These Figures Match?  </a:t>
            </a:r>
          </a:p>
        </p:txBody>
      </p:sp>
      <p:pic>
        <p:nvPicPr>
          <p:cNvPr id="5" name="Content Placeholder 4">
            <a:extLst>
              <a:ext uri="{FF2B5EF4-FFF2-40B4-BE49-F238E27FC236}">
                <a16:creationId xmlns:a16="http://schemas.microsoft.com/office/drawing/2014/main" id="{6979DCE4-279A-1443-B026-D35714727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419" y="1940315"/>
            <a:ext cx="5681641" cy="4121398"/>
          </a:xfrm>
        </p:spPr>
      </p:pic>
      <p:pic>
        <p:nvPicPr>
          <p:cNvPr id="7" name="Picture 6">
            <a:extLst>
              <a:ext uri="{FF2B5EF4-FFF2-40B4-BE49-F238E27FC236}">
                <a16:creationId xmlns:a16="http://schemas.microsoft.com/office/drawing/2014/main" id="{F30B1181-DDAB-3948-8D22-B11A19E31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940315"/>
            <a:ext cx="5681641" cy="4169788"/>
          </a:xfrm>
          <a:prstGeom prst="rect">
            <a:avLst/>
          </a:prstGeom>
        </p:spPr>
      </p:pic>
      <p:sp>
        <p:nvSpPr>
          <p:cNvPr id="8" name="TextBox 7">
            <a:extLst>
              <a:ext uri="{FF2B5EF4-FFF2-40B4-BE49-F238E27FC236}">
                <a16:creationId xmlns:a16="http://schemas.microsoft.com/office/drawing/2014/main" id="{D09BFAE3-38AD-4749-BA4B-78C7F0198BAC}"/>
              </a:ext>
            </a:extLst>
          </p:cNvPr>
          <p:cNvSpPr txBox="1"/>
          <p:nvPr/>
        </p:nvSpPr>
        <p:spPr>
          <a:xfrm>
            <a:off x="4980948" y="1504385"/>
            <a:ext cx="5991851" cy="369332"/>
          </a:xfrm>
          <a:prstGeom prst="rect">
            <a:avLst/>
          </a:prstGeom>
          <a:noFill/>
        </p:spPr>
        <p:txBody>
          <a:bodyPr wrap="square" rtlCol="0">
            <a:spAutoFit/>
          </a:bodyPr>
          <a:lstStyle/>
          <a:p>
            <a:r>
              <a:rPr lang="en-US" dirty="0"/>
              <a:t>Why or Why Not?</a:t>
            </a:r>
          </a:p>
        </p:txBody>
      </p:sp>
    </p:spTree>
    <p:extLst>
      <p:ext uri="{BB962C8B-B14F-4D97-AF65-F5344CB8AC3E}">
        <p14:creationId xmlns:p14="http://schemas.microsoft.com/office/powerpoint/2010/main" val="3542466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8AC3-E60F-6D4E-9644-D9A622192C89}"/>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6979DCE4-279A-1443-B026-D35714727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540" y="150152"/>
            <a:ext cx="5681641" cy="4121398"/>
          </a:xfrm>
        </p:spPr>
      </p:pic>
      <p:pic>
        <p:nvPicPr>
          <p:cNvPr id="7" name="Picture 6">
            <a:extLst>
              <a:ext uri="{FF2B5EF4-FFF2-40B4-BE49-F238E27FC236}">
                <a16:creationId xmlns:a16="http://schemas.microsoft.com/office/drawing/2014/main" id="{F30B1181-DDAB-3948-8D22-B11A19E31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0152"/>
            <a:ext cx="5681641" cy="4169788"/>
          </a:xfrm>
          <a:prstGeom prst="rect">
            <a:avLst/>
          </a:prstGeom>
        </p:spPr>
      </p:pic>
      <p:sp>
        <p:nvSpPr>
          <p:cNvPr id="3" name="TextBox 2">
            <a:extLst>
              <a:ext uri="{FF2B5EF4-FFF2-40B4-BE49-F238E27FC236}">
                <a16:creationId xmlns:a16="http://schemas.microsoft.com/office/drawing/2014/main" id="{893041CF-0AFD-8545-B285-1D478BDAAE2E}"/>
              </a:ext>
            </a:extLst>
          </p:cNvPr>
          <p:cNvSpPr txBox="1"/>
          <p:nvPr/>
        </p:nvSpPr>
        <p:spPr>
          <a:xfrm>
            <a:off x="414359" y="4494727"/>
            <a:ext cx="2290204" cy="369332"/>
          </a:xfrm>
          <a:prstGeom prst="rect">
            <a:avLst/>
          </a:prstGeom>
          <a:noFill/>
        </p:spPr>
        <p:txBody>
          <a:bodyPr wrap="square" rtlCol="0">
            <a:spAutoFit/>
          </a:bodyPr>
          <a:lstStyle/>
          <a:p>
            <a:r>
              <a:rPr lang="en-US" dirty="0"/>
              <a:t>K inclusion = 0.01</a:t>
            </a:r>
          </a:p>
        </p:txBody>
      </p:sp>
      <p:sp>
        <p:nvSpPr>
          <p:cNvPr id="6" name="TextBox 5">
            <a:extLst>
              <a:ext uri="{FF2B5EF4-FFF2-40B4-BE49-F238E27FC236}">
                <a16:creationId xmlns:a16="http://schemas.microsoft.com/office/drawing/2014/main" id="{3BFFB988-1F11-094E-8F30-9B063F32B525}"/>
              </a:ext>
            </a:extLst>
          </p:cNvPr>
          <p:cNvSpPr txBox="1"/>
          <p:nvPr/>
        </p:nvSpPr>
        <p:spPr>
          <a:xfrm>
            <a:off x="6096000" y="4494727"/>
            <a:ext cx="2290204" cy="369332"/>
          </a:xfrm>
          <a:prstGeom prst="rect">
            <a:avLst/>
          </a:prstGeom>
          <a:noFill/>
        </p:spPr>
        <p:txBody>
          <a:bodyPr wrap="square" rtlCol="0">
            <a:spAutoFit/>
          </a:bodyPr>
          <a:lstStyle/>
          <a:p>
            <a:r>
              <a:rPr lang="en-US" dirty="0"/>
              <a:t>K inclusion = 100</a:t>
            </a:r>
          </a:p>
        </p:txBody>
      </p:sp>
      <p:sp>
        <p:nvSpPr>
          <p:cNvPr id="4" name="TextBox 3">
            <a:extLst>
              <a:ext uri="{FF2B5EF4-FFF2-40B4-BE49-F238E27FC236}">
                <a16:creationId xmlns:a16="http://schemas.microsoft.com/office/drawing/2014/main" id="{7DB01DD9-2E95-BE4E-88AD-6EDD4BC9D6A5}"/>
              </a:ext>
            </a:extLst>
          </p:cNvPr>
          <p:cNvSpPr txBox="1"/>
          <p:nvPr/>
        </p:nvSpPr>
        <p:spPr>
          <a:xfrm>
            <a:off x="1066800" y="5898525"/>
            <a:ext cx="10058400" cy="954107"/>
          </a:xfrm>
          <a:prstGeom prst="rect">
            <a:avLst/>
          </a:prstGeom>
          <a:noFill/>
        </p:spPr>
        <p:txBody>
          <a:bodyPr wrap="square" rtlCol="0">
            <a:spAutoFit/>
          </a:bodyPr>
          <a:lstStyle/>
          <a:p>
            <a:r>
              <a:rPr lang="en-US" sz="2800" dirty="0"/>
              <a:t>If you got it correct. How did you figure it out? If you got it incorrect what did you miss?</a:t>
            </a:r>
          </a:p>
        </p:txBody>
      </p:sp>
    </p:spTree>
    <p:extLst>
      <p:ext uri="{BB962C8B-B14F-4D97-AF65-F5344CB8AC3E}">
        <p14:creationId xmlns:p14="http://schemas.microsoft.com/office/powerpoint/2010/main" val="2791722325"/>
      </p:ext>
    </p:extLst>
  </p:cSld>
  <p:clrMapOvr>
    <a:masterClrMapping/>
  </p:clrMapOvr>
</p:sld>
</file>

<file path=ppt/theme/theme1.xml><?xml version="1.0" encoding="utf-8"?>
<a:theme xmlns:a="http://schemas.openxmlformats.org/drawingml/2006/main" name="ExploreVTI">
  <a:themeElements>
    <a:clrScheme name="AnalogousFromLightSeedLeftStep">
      <a:dk1>
        <a:srgbClr val="000000"/>
      </a:dk1>
      <a:lt1>
        <a:srgbClr val="FFFFFF"/>
      </a:lt1>
      <a:dk2>
        <a:srgbClr val="242D41"/>
      </a:dk2>
      <a:lt2>
        <a:srgbClr val="E7E8E2"/>
      </a:lt2>
      <a:accent1>
        <a:srgbClr val="886FED"/>
      </a:accent1>
      <a:accent2>
        <a:srgbClr val="4F71EA"/>
      </a:accent2>
      <a:accent3>
        <a:srgbClr val="44ADE8"/>
      </a:accent3>
      <a:accent4>
        <a:srgbClr val="3BB6AF"/>
      </a:accent4>
      <a:accent5>
        <a:srgbClr val="36B97B"/>
      </a:accent5>
      <a:accent6>
        <a:srgbClr val="31BD40"/>
      </a:accent6>
      <a:hlink>
        <a:srgbClr val="7D8852"/>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TotalTime>
  <Words>1279</Words>
  <Application>Microsoft Office PowerPoint</Application>
  <PresentationFormat>Widescreen</PresentationFormat>
  <Paragraphs>96</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vt:lpstr>
      <vt:lpstr>AvenirNext LT Pro Medium</vt:lpstr>
      <vt:lpstr>Calibri</vt:lpstr>
      <vt:lpstr>Cambria Math</vt:lpstr>
      <vt:lpstr>Sagona Book</vt:lpstr>
      <vt:lpstr>ExploreVTI</vt:lpstr>
      <vt:lpstr>Box Model –    flopy Exercise</vt:lpstr>
      <vt:lpstr>The Set-Up - Models</vt:lpstr>
      <vt:lpstr>Model Results (Pt.1)</vt:lpstr>
      <vt:lpstr>Model Results (Pt. 1 contd.)</vt:lpstr>
      <vt:lpstr>Model Results (Pt. 1 contd.)</vt:lpstr>
      <vt:lpstr>Model Results (Pt. 2) </vt:lpstr>
      <vt:lpstr>Model Results (Pt. 2 contd.)</vt:lpstr>
      <vt:lpstr>Do These Figures Match?  </vt:lpstr>
      <vt:lpstr>PowerPoint Presentation</vt:lpstr>
      <vt:lpstr>Model Results (Pt. 3)</vt:lpstr>
      <vt:lpstr>Model Results (Pt. 3 contd.)</vt:lpstr>
      <vt:lpstr>Model Results (Pt. 3 contd.)</vt:lpstr>
      <vt:lpstr>Model Results (Pt. 3 contd.)</vt:lpstr>
      <vt:lpstr>Model Results (Pt. 4)</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 Model –    flopy Exercise</dc:title>
  <dc:creator>Rehwoldt, Danielle Louise - (danireh3)</dc:creator>
  <cp:lastModifiedBy>Rehwoldt, Danielle Louise - (danireh3)</cp:lastModifiedBy>
  <cp:revision>26</cp:revision>
  <dcterms:created xsi:type="dcterms:W3CDTF">2021-02-01T04:18:11Z</dcterms:created>
  <dcterms:modified xsi:type="dcterms:W3CDTF">2021-02-02T19:09:39Z</dcterms:modified>
</cp:coreProperties>
</file>