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1"/>
  </p:normalViewPr>
  <p:slideViewPr>
    <p:cSldViewPr snapToGrid="0" snapToObjects="1" showGuides="1">
      <p:cViewPr varScale="1">
        <p:scale>
          <a:sx n="78" d="100"/>
          <a:sy n="78" d="100"/>
        </p:scale>
        <p:origin x="6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F1BF-3280-714D-A58C-61C7610B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93EEB-7B79-3D4E-9A9C-B6CB23788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022A2-302C-9F44-80F0-F1CC3F4A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0CCD-1C4E-5341-8D84-3FEB05CB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C22F-C03A-1843-B2C6-F5FBE0BD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B60B-DEDC-C442-850B-E5C827B1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A78E9-A6CA-BF46-BB81-C26D547B5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4597-08FC-824D-A0AA-64DD83CE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11D1-BEAF-0148-AFBD-20EC86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17DD-8A4E-CF49-AD23-B9E25DDD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CEE29-2B34-5948-B55D-36B3CBF7F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D42A9-B183-1E45-B735-DFA6B58F0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BE59-F4F4-4546-85C7-8416090E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B029-579C-FD44-A0D9-B8BB75B2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D764-4DB3-E445-8DE0-39360302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CD1F-53A5-D249-8A59-7BA8FDAE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1657-0DE7-6749-A3BD-2FA5F28B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AEAA-FF48-514B-A762-C829AA9A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A22D-4AE6-3F4F-AAEF-130AD4F9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E3BC-3A6A-C648-9681-3D6A2B2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8D53-1FB8-5146-84E9-8FD1A85C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9ED97-1686-9248-A9D0-FC66CE60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D54F-C1A1-0F48-8B33-100001C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48AA-B780-4440-ACC8-3EB29C8B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F2B7-AF19-6846-9522-00E14215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8B45-55EE-6247-9DB4-CF611436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778E-179C-7A42-BA13-313463191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D9AA1-86CC-8943-B882-5C97A5C9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2E51C-E3F7-9D40-9898-1A1B9664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06B9-D989-7349-8A9E-A1F31790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A9E08-7725-A34A-8F4C-4A4B2A5D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9890-7806-4D4A-84AC-87C8E053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930B0-1EB0-1A49-8FB0-67D994B62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05610-B623-9342-B59A-84D7F6E99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5A0C7-6F72-0744-A3DA-3B351AF39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CC396-6B31-DA48-9684-BCF1F5683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8FE49-ED54-6540-AA2D-C7244254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177CC-598C-E243-A137-6A56F8E2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61708-BCE2-D840-9FBE-10574D74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4D41-068E-8149-9E17-0D7EF5E2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6C87F-6E52-BA45-AC49-8C042643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52953-0D48-3C45-B756-8EF498B0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2B602-30AB-854C-B367-B206EA6A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6C53-BF24-004C-B98B-7C6EF9CB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73722-A2AF-7F47-905A-1A521ADC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9D80-7263-674D-B35C-21660604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72C3-379F-E14E-963D-1DF95982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55D9-39EE-0D48-98B4-CEEF5863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E6AC3-331B-E048-94A9-1B9FD64FC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8C3E9-0D25-2644-8638-89E62E25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BDE69-9D02-C94B-AE32-D847D5E3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FE09E-12AF-BB45-BE1F-8EB8A2D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4506-3148-5A42-A6DE-04907F3B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D4AD8-27A3-C14C-B64C-E9A0619E7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E786B-70C2-F441-B422-31DE78ADE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44DB-6C3D-8B49-823C-6CF5C95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04F18-5E47-4249-A0C4-3B7FBC37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94DC0-DC79-A248-9AF7-74640DF7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044BD-E61A-B345-BB7B-4436B20D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5DB7-83E4-344B-A656-7328522F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9649-9B5C-D34F-8C05-1A69A3A82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0589-FB0F-4C40-BC11-7E94C66CCCC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E4DA-F86F-4D48-BEB4-CFD969392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F85A-1B83-FB4E-816A-76B423871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04C0-C40F-8B40-BFF3-BCCB2885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.mines.edu/~epoeter/583/07/discussion/grid_guide_vertical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s.usgs.gov/of/1994/0343/repo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s.usgs.gov/of/1994/0343/repo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tarilabs.com/ih-en/regional-groundwater-modeling-with-modflow-and-flopy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6900-0BC3-3440-BA4D-60F5EBEB7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notes on Vertical Layering in </a:t>
            </a:r>
            <a:r>
              <a:rPr lang="en-US" dirty="0" err="1"/>
              <a:t>Modflow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4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B5EF-6917-854F-B7DD-F2F72E41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multiple layers to simulate vertical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7F3-30FB-FE41-BF60-6D70CDAB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only have one layer in a model then flow is always parallel to the layer and there is </a:t>
            </a:r>
            <a:r>
              <a:rPr lang="en-US" b="1" dirty="0"/>
              <a:t>NO </a:t>
            </a:r>
            <a:r>
              <a:rPr lang="en-US" dirty="0"/>
              <a:t>potential for vertical flow no matter how you stress the model. </a:t>
            </a:r>
          </a:p>
          <a:p>
            <a:r>
              <a:rPr lang="en-US" dirty="0"/>
              <a:t>If you have only two layers you can calculate either an upward or a downward gradient of one magnitude (i.e. you can’t calculate a stronger gradient at one level vs another). You can’t calculate convergent flow. </a:t>
            </a:r>
          </a:p>
          <a:p>
            <a:r>
              <a:rPr lang="en-US" dirty="0"/>
              <a:t>If you want to calculate convergent flow you need at least 3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C1AB4-C84C-0B48-85E3-82F9C2AB97D7}"/>
              </a:ext>
            </a:extLst>
          </p:cNvPr>
          <p:cNvSpPr txBox="1"/>
          <p:nvPr/>
        </p:nvSpPr>
        <p:spPr>
          <a:xfrm>
            <a:off x="304800" y="584654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from Eileen </a:t>
            </a:r>
            <a:r>
              <a:rPr lang="en-US" dirty="0" err="1"/>
              <a:t>Poeter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https://inside.mines.edu/~epoeter/583/07/discussion/grid_guide_vertical.htm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4971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22DF-5DE7-7740-BF4A-663E4C0A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multiple approaches to vertical discretization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E22AF-9A63-AD4A-9CDF-19C6E65B4716}"/>
              </a:ext>
            </a:extLst>
          </p:cNvPr>
          <p:cNvSpPr txBox="1"/>
          <p:nvPr/>
        </p:nvSpPr>
        <p:spPr>
          <a:xfrm>
            <a:off x="304800" y="584654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USGS Open-File Report 94-343 (Harte, 1994)</a:t>
            </a:r>
          </a:p>
          <a:p>
            <a:r>
              <a:rPr lang="en-US" dirty="0">
                <a:hlinkClick r:id="rId2"/>
              </a:rPr>
              <a:t>https://pubs.usgs.gov/of/1994/0343/report.pdf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F9E71-748D-9846-AB8D-DE23E8695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7" t="13675" r="14795" b="4593"/>
          <a:stretch/>
        </p:blipFill>
        <p:spPr>
          <a:xfrm>
            <a:off x="185058" y="2258559"/>
            <a:ext cx="3717471" cy="27921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200D86-F996-D847-AE7A-C6F1525E8C96}"/>
              </a:ext>
            </a:extLst>
          </p:cNvPr>
          <p:cNvSpPr/>
          <p:nvPr/>
        </p:nvSpPr>
        <p:spPr>
          <a:xfrm>
            <a:off x="5927271" y="1453243"/>
            <a:ext cx="2318658" cy="522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1FB67C-BD32-4A4F-A97C-2B0F3A3A049B}"/>
              </a:ext>
            </a:extLst>
          </p:cNvPr>
          <p:cNvGrpSpPr/>
          <p:nvPr/>
        </p:nvGrpSpPr>
        <p:grpSpPr>
          <a:xfrm>
            <a:off x="4389047" y="1453243"/>
            <a:ext cx="7285881" cy="3809518"/>
            <a:chOff x="4389047" y="1453243"/>
            <a:chExt cx="7285881" cy="38095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506A3C-0518-BF49-9D1E-F686B3BDF85D}"/>
                </a:ext>
              </a:extLst>
            </p:cNvPr>
            <p:cNvGrpSpPr/>
            <p:nvPr/>
          </p:nvGrpSpPr>
          <p:grpSpPr>
            <a:xfrm>
              <a:off x="4389047" y="1453243"/>
              <a:ext cx="7285881" cy="3809518"/>
              <a:chOff x="4389047" y="1453243"/>
              <a:chExt cx="7285881" cy="380951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5CCD5B6-DFE5-624E-9025-890A176EA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9047" y="1707488"/>
                <a:ext cx="7285881" cy="3443023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FEC2A0-8AC0-A544-AFA2-2C55D6F8A4F2}"/>
                  </a:ext>
                </a:extLst>
              </p:cNvPr>
              <p:cNvSpPr/>
              <p:nvPr/>
            </p:nvSpPr>
            <p:spPr>
              <a:xfrm>
                <a:off x="6096000" y="1453243"/>
                <a:ext cx="2149929" cy="593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7D593B-F349-C34F-8601-6A841580EC6D}"/>
                  </a:ext>
                </a:extLst>
              </p:cNvPr>
              <p:cNvSpPr/>
              <p:nvPr/>
            </p:nvSpPr>
            <p:spPr>
              <a:xfrm>
                <a:off x="5880388" y="4668900"/>
                <a:ext cx="2724769" cy="593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7653C3-8914-B94D-8FDB-87DF75ED6B16}"/>
                </a:ext>
              </a:extLst>
            </p:cNvPr>
            <p:cNvSpPr txBox="1"/>
            <p:nvPr/>
          </p:nvSpPr>
          <p:spPr>
            <a:xfrm>
              <a:off x="5517387" y="1854038"/>
              <a:ext cx="302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Rectilinear Grid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56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22DF-5DE7-7740-BF4A-663E4C0A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multiple approaches to vertical discretization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E22AF-9A63-AD4A-9CDF-19C6E65B4716}"/>
              </a:ext>
            </a:extLst>
          </p:cNvPr>
          <p:cNvSpPr txBox="1"/>
          <p:nvPr/>
        </p:nvSpPr>
        <p:spPr>
          <a:xfrm>
            <a:off x="419100" y="584654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USGS Open-File Report 94-343 (Harte, 1994) </a:t>
            </a:r>
          </a:p>
          <a:p>
            <a:r>
              <a:rPr lang="en-US" dirty="0">
                <a:hlinkClick r:id="rId2"/>
              </a:rPr>
              <a:t>https://pubs.usgs.gov/of/1994/0343/report.pdf</a:t>
            </a:r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F9E71-748D-9846-AB8D-DE23E8695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7" t="13675" r="14795" b="4593"/>
          <a:stretch/>
        </p:blipFill>
        <p:spPr>
          <a:xfrm>
            <a:off x="185058" y="2438176"/>
            <a:ext cx="3717471" cy="27921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200D86-F996-D847-AE7A-C6F1525E8C96}"/>
              </a:ext>
            </a:extLst>
          </p:cNvPr>
          <p:cNvSpPr/>
          <p:nvPr/>
        </p:nvSpPr>
        <p:spPr>
          <a:xfrm>
            <a:off x="5927271" y="1453243"/>
            <a:ext cx="2318658" cy="522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9667BA-F128-5142-BEF0-414CDB5DDA99}"/>
              </a:ext>
            </a:extLst>
          </p:cNvPr>
          <p:cNvGrpSpPr/>
          <p:nvPr/>
        </p:nvGrpSpPr>
        <p:grpSpPr>
          <a:xfrm>
            <a:off x="4310849" y="2033655"/>
            <a:ext cx="7870160" cy="3550719"/>
            <a:chOff x="4310849" y="1854038"/>
            <a:chExt cx="7870160" cy="35507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3788E9-473B-4F4A-94D0-037FF0C38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722"/>
            <a:stretch/>
          </p:blipFill>
          <p:spPr>
            <a:xfrm>
              <a:off x="4310849" y="1975757"/>
              <a:ext cx="7870160" cy="333624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DB7E5C-A6F2-824E-897D-3EC58FA5E906}"/>
                </a:ext>
              </a:extLst>
            </p:cNvPr>
            <p:cNvSpPr txBox="1"/>
            <p:nvPr/>
          </p:nvSpPr>
          <p:spPr>
            <a:xfrm>
              <a:off x="5517387" y="1854038"/>
              <a:ext cx="302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Deformed Grid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8F3CA-ED23-474F-A088-8705D0016F15}"/>
                </a:ext>
              </a:extLst>
            </p:cNvPr>
            <p:cNvSpPr/>
            <p:nvPr/>
          </p:nvSpPr>
          <p:spPr>
            <a:xfrm>
              <a:off x="5813404" y="4810896"/>
              <a:ext cx="2724769" cy="593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1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6BBF-5452-4044-A9EA-353595EC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examples of grid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2AE2-AFF9-2846-9514-51BC5486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https://www.waterloohydrogeologic.com/wp-content/uploads/PDFs/VisualMODFLOWFlex/VMOD_Flex_WhitePaper_Grid_Types.pdf</a:t>
            </a:r>
          </a:p>
          <a:p>
            <a:r>
              <a:rPr lang="en-US" dirty="0">
                <a:hlinkClick r:id="rId2"/>
              </a:rPr>
              <a:t>https://hatarilabs.com/ih-en/regional-groundwater-modeling-with-modflow-and-flopy-tutorial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243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Some notes on Vertical Layering in Modflow</vt:lpstr>
      <vt:lpstr>You need multiple layers to simulate vertical flow</vt:lpstr>
      <vt:lpstr>There are multiple approaches to vertical discretization</vt:lpstr>
      <vt:lpstr>There are multiple approaches to vertical discretization</vt:lpstr>
      <vt:lpstr>Some additional examples of grid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Condon, Laura - (lecondon)</dc:creator>
  <cp:lastModifiedBy>Condon, Laura - (lecondon)</cp:lastModifiedBy>
  <cp:revision>5</cp:revision>
  <dcterms:created xsi:type="dcterms:W3CDTF">2022-03-29T03:17:45Z</dcterms:created>
  <dcterms:modified xsi:type="dcterms:W3CDTF">2022-03-29T03:44:21Z</dcterms:modified>
</cp:coreProperties>
</file>