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0" r:id="rId4"/>
    <p:sldId id="257" r:id="rId5"/>
    <p:sldId id="258" r:id="rId6"/>
    <p:sldId id="259" r:id="rId7"/>
    <p:sldId id="262" r:id="rId8"/>
    <p:sldId id="263" r:id="rId9"/>
    <p:sldId id="267" r:id="rId10"/>
    <p:sldId id="264" r:id="rId11"/>
    <p:sldId id="266" r:id="rId12"/>
    <p:sldId id="268"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p:restoredTop sz="92414"/>
  </p:normalViewPr>
  <p:slideViewPr>
    <p:cSldViewPr snapToGrid="0" snapToObjects="1" showGuides="1">
      <p:cViewPr>
        <p:scale>
          <a:sx n="122" d="100"/>
          <a:sy n="122" d="100"/>
        </p:scale>
        <p:origin x="408"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90B1-2B69-794F-8261-64D18C027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EC9F2-CD28-7D4D-A379-C84DF8C82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8F32D-1D1A-B140-B115-23CB49C63097}"/>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9F6A0661-7518-FF4B-9FD9-C40E882F1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9A149-6538-8843-9FCB-A108B467736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780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4BE3-9EAB-4443-B34C-AA03683A0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62C57-CC3C-5E4F-8434-041CFCB65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45251-A7A5-1D4E-80D0-8353AB816B3F}"/>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C985360E-CF0B-BE40-B318-40F99660D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7B6E3-2EDC-5247-941E-313D8B74699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382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0EF1E-9BBC-2A48-BE9F-38250AB4F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01ED3-3FD2-8D44-8501-BEADDED03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6D4F-01C7-CA48-8D3F-7B4DDE81E0EE}"/>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F6F35767-25C5-1844-A621-66E7E313F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BC9C7-3153-A74A-B1B2-62EE354D8BD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76319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662-08BF-054C-8696-88A2EB1F5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89A71-58AA-294A-8282-891F0E07A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B04D2-7AF0-2C41-9C08-F1E8325EB7CD}"/>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2DFB2B40-21C7-7348-822E-C4184BD4B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7C52F-512F-9E43-A054-DA5B39B79CC3}"/>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13045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41E7-12E5-4946-82B8-2DF38F6C5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A15B4-E93A-BD46-8B08-09EA3A312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3EE45-8A24-8A4E-9593-92FD5440523D}"/>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60A1135B-9F1F-F844-8B9A-677C983D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602C-B90E-1143-8E9C-E7BBFBFEF96A}"/>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003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D6F0-3044-1E44-9E37-262156467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5375B-D502-4849-8285-B6A726551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8C9E7-F3B1-C147-BE04-DBC4F825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F3A478-72B2-1547-9233-EC846470E6F6}"/>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6" name="Footer Placeholder 5">
            <a:extLst>
              <a:ext uri="{FF2B5EF4-FFF2-40B4-BE49-F238E27FC236}">
                <a16:creationId xmlns:a16="http://schemas.microsoft.com/office/drawing/2014/main" id="{C2ED1539-CAED-2C45-B2DC-0084C267E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150F7-519B-854F-A27B-012550E285D8}"/>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9656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76C4-36D2-234F-8955-A6E3B0233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A4DD0-73CB-F546-AA90-24AF5A83C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A0FDB-50D2-B04E-A8E9-6222E11E6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A7C6CB-EA62-4C4B-96A8-16AA31CE5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CA069-8D4F-8E4A-9997-185346A69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DD06C-BEA2-6348-A4FC-BEE5B54207F5}"/>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8" name="Footer Placeholder 7">
            <a:extLst>
              <a:ext uri="{FF2B5EF4-FFF2-40B4-BE49-F238E27FC236}">
                <a16:creationId xmlns:a16="http://schemas.microsoft.com/office/drawing/2014/main" id="{65E526A4-DF13-4144-A108-C0706AFD9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8C70E-7C6F-8E44-BBDF-C3F39187849F}"/>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57871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097A-A5B6-4A4C-A08E-E1037EDDF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A1C5A-4434-1641-9B96-40627E2DA098}"/>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4" name="Footer Placeholder 3">
            <a:extLst>
              <a:ext uri="{FF2B5EF4-FFF2-40B4-BE49-F238E27FC236}">
                <a16:creationId xmlns:a16="http://schemas.microsoft.com/office/drawing/2014/main" id="{347DF5EC-4BDF-ED42-9553-63B119626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B635C-78C1-3D43-B4FC-DABE0BF58C56}"/>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9852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F046C-C632-6246-8F42-07C7DC0037BC}"/>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3" name="Footer Placeholder 2">
            <a:extLst>
              <a:ext uri="{FF2B5EF4-FFF2-40B4-BE49-F238E27FC236}">
                <a16:creationId xmlns:a16="http://schemas.microsoft.com/office/drawing/2014/main" id="{9293CDEA-F3F5-BC49-9CDB-49849EF8D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D40BBE-FFC7-F24D-96DC-8E0DC4EEBA0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561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D415-714F-1D47-B76B-7AF1E249E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AC1DD-2883-1642-8440-2ADE002A4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D7963-3E21-914C-A62E-37205C25E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3B00-3782-8B4F-BF1B-D614EAE0C931}"/>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6" name="Footer Placeholder 5">
            <a:extLst>
              <a:ext uri="{FF2B5EF4-FFF2-40B4-BE49-F238E27FC236}">
                <a16:creationId xmlns:a16="http://schemas.microsoft.com/office/drawing/2014/main" id="{CFCBCD0C-38AC-D348-BC67-498AA2770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140D-A9EE-DD41-8300-2FF2925DE5A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42101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5D2C-5362-F348-A2D7-63F9810DF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05489-35F6-9C45-8C10-EAEDBFF88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5948-0609-1846-8499-10A9697C4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ABB2B-DD60-5B4C-B266-86E1D58E488E}"/>
              </a:ext>
            </a:extLst>
          </p:cNvPr>
          <p:cNvSpPr>
            <a:spLocks noGrp="1"/>
          </p:cNvSpPr>
          <p:nvPr>
            <p:ph type="dt" sz="half" idx="10"/>
          </p:nvPr>
        </p:nvSpPr>
        <p:spPr/>
        <p:txBody>
          <a:bodyPr/>
          <a:lstStyle/>
          <a:p>
            <a:fld id="{36DBD233-0917-484E-ADEA-6BB5DA0FBA71}" type="datetimeFigureOut">
              <a:rPr lang="en-US" smtClean="0"/>
              <a:t>4/11/22</a:t>
            </a:fld>
            <a:endParaRPr lang="en-US"/>
          </a:p>
        </p:txBody>
      </p:sp>
      <p:sp>
        <p:nvSpPr>
          <p:cNvPr id="6" name="Footer Placeholder 5">
            <a:extLst>
              <a:ext uri="{FF2B5EF4-FFF2-40B4-BE49-F238E27FC236}">
                <a16:creationId xmlns:a16="http://schemas.microsoft.com/office/drawing/2014/main" id="{CC5FEE47-9A51-E349-9837-8C910E4D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04767-39FD-7E44-9783-CAFBD04BA25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78980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0F180-CA97-A040-97F6-E5790EE9B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BD908-E506-FF4D-9423-A005A3E07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87E8-4E83-B64A-8000-E09A70A8D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D233-0917-484E-ADEA-6BB5DA0FBA71}" type="datetimeFigureOut">
              <a:rPr lang="en-US" smtClean="0"/>
              <a:t>4/11/22</a:t>
            </a:fld>
            <a:endParaRPr lang="en-US"/>
          </a:p>
        </p:txBody>
      </p:sp>
      <p:sp>
        <p:nvSpPr>
          <p:cNvPr id="5" name="Footer Placeholder 4">
            <a:extLst>
              <a:ext uri="{FF2B5EF4-FFF2-40B4-BE49-F238E27FC236}">
                <a16:creationId xmlns:a16="http://schemas.microsoft.com/office/drawing/2014/main" id="{642FBF03-B1C9-1745-A603-B2DDF65CE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63ED5-9CBF-3E43-8481-19C8ECE5D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C21C1-94AD-5942-B94B-C178A1565C9A}" type="slidenum">
              <a:rPr lang="en-US" smtClean="0"/>
              <a:t>‹#›</a:t>
            </a:fld>
            <a:endParaRPr lang="en-US"/>
          </a:p>
        </p:txBody>
      </p:sp>
    </p:spTree>
    <p:extLst>
      <p:ext uri="{BB962C8B-B14F-4D97-AF65-F5344CB8AC3E}">
        <p14:creationId xmlns:p14="http://schemas.microsoft.com/office/powerpoint/2010/main" val="401580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opy.readthedocs.io/en/3.3.5/source/flopy.modflow.mfstr.html" TargetMode="External"/><Relationship Id="rId2" Type="http://schemas.openxmlformats.org/officeDocument/2006/relationships/hyperlink" Target="https://water.usgs.gov/nrp/gwsoftware/modflow2000/MFDOC/str.html" TargetMode="External"/><Relationship Id="rId1" Type="http://schemas.openxmlformats.org/officeDocument/2006/relationships/slideLayout" Target="../slideLayouts/slideLayout1.xml"/><Relationship Id="rId5" Type="http://schemas.openxmlformats.org/officeDocument/2006/relationships/hyperlink" Target="https://water.usgs.gov/nrp/gwsoftware/modflow2000/MFDOC/str.html#:~:text=%E2%80%A2-,STR7.pdf,-Related%20Packages" TargetMode="External"/><Relationship Id="rId4" Type="http://schemas.openxmlformats.org/officeDocument/2006/relationships/hyperlink" Target="https://pubs.er.usgs.gov/publication/ofr8872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A0076-93C6-5C42-8CA9-1DA2F1B57E0E}"/>
              </a:ext>
            </a:extLst>
          </p:cNvPr>
          <p:cNvSpPr txBox="1"/>
          <p:nvPr/>
        </p:nvSpPr>
        <p:spPr>
          <a:xfrm>
            <a:off x="976393" y="697423"/>
            <a:ext cx="11034793" cy="769441"/>
          </a:xfrm>
          <a:prstGeom prst="rect">
            <a:avLst/>
          </a:prstGeom>
          <a:noFill/>
        </p:spPr>
        <p:txBody>
          <a:bodyPr wrap="square" rtlCol="0">
            <a:spAutoFit/>
          </a:bodyPr>
          <a:lstStyle/>
          <a:p>
            <a:r>
              <a:rPr lang="en-US" sz="4400" dirty="0"/>
              <a:t>Overview of the MODFLOW stream package</a:t>
            </a:r>
          </a:p>
        </p:txBody>
      </p:sp>
      <p:sp>
        <p:nvSpPr>
          <p:cNvPr id="7" name="TextBox 6">
            <a:extLst>
              <a:ext uri="{FF2B5EF4-FFF2-40B4-BE49-F238E27FC236}">
                <a16:creationId xmlns:a16="http://schemas.microsoft.com/office/drawing/2014/main" id="{CF3D860C-542C-8144-BBA5-E55941F57209}"/>
              </a:ext>
            </a:extLst>
          </p:cNvPr>
          <p:cNvSpPr txBox="1"/>
          <p:nvPr/>
        </p:nvSpPr>
        <p:spPr>
          <a:xfrm>
            <a:off x="402957" y="1952785"/>
            <a:ext cx="10678332" cy="3416320"/>
          </a:xfrm>
          <a:prstGeom prst="rect">
            <a:avLst/>
          </a:prstGeom>
          <a:noFill/>
        </p:spPr>
        <p:txBody>
          <a:bodyPr wrap="square" rtlCol="0">
            <a:spAutoFit/>
          </a:bodyPr>
          <a:lstStyle/>
          <a:p>
            <a:r>
              <a:rPr lang="en-US" sz="2400" b="1" dirty="0"/>
              <a:t>References:</a:t>
            </a:r>
          </a:p>
          <a:p>
            <a:pPr marL="342900" indent="-342900">
              <a:buFont typeface="Arial" panose="020B0604020202020204" pitchFamily="34" charset="0"/>
              <a:buChar char="•"/>
            </a:pPr>
            <a:r>
              <a:rPr lang="en-US" sz="2400" dirty="0"/>
              <a:t>MODFLOW Guide: </a:t>
            </a:r>
            <a:r>
              <a:rPr lang="en-US" sz="2400" dirty="0">
                <a:hlinkClick r:id="rId2"/>
              </a:rPr>
              <a:t>https://water.usgs.gov/nrp/gwsoftware/modflow2000/MFDOC/str.html</a:t>
            </a:r>
            <a:r>
              <a:rPr lang="en-US" sz="2400" dirty="0"/>
              <a:t> </a:t>
            </a:r>
          </a:p>
          <a:p>
            <a:pPr marL="342900" indent="-342900">
              <a:buFont typeface="Arial" panose="020B0604020202020204" pitchFamily="34" charset="0"/>
              <a:buChar char="•"/>
            </a:pPr>
            <a:r>
              <a:rPr lang="en-US" sz="2400" dirty="0"/>
              <a:t>FLOPY Documentation: </a:t>
            </a:r>
            <a:r>
              <a:rPr lang="en-US" sz="2400" dirty="0">
                <a:hlinkClick r:id="rId3"/>
              </a:rPr>
              <a:t>https://flopy.readthedocs.io/en/3.3.5/source/flopy.modflow.mfstr.html</a:t>
            </a:r>
            <a:r>
              <a:rPr lang="en-US" sz="2400" dirty="0"/>
              <a:t> </a:t>
            </a:r>
          </a:p>
          <a:p>
            <a:pPr marL="342900" indent="-342900">
              <a:buFont typeface="Arial" panose="020B0604020202020204" pitchFamily="34" charset="0"/>
              <a:buChar char="•"/>
            </a:pPr>
            <a:r>
              <a:rPr lang="en-US" sz="2400" dirty="0"/>
              <a:t>Reference report on the package: </a:t>
            </a:r>
            <a:r>
              <a:rPr lang="en-US" sz="2400" dirty="0">
                <a:hlinkClick r:id="rId4"/>
              </a:rPr>
              <a:t>https://pubs.er.usgs.gov/publication/ofr88729</a:t>
            </a:r>
            <a:r>
              <a:rPr lang="en-US" sz="2400" dirty="0"/>
              <a:t> </a:t>
            </a:r>
          </a:p>
          <a:p>
            <a:pPr marL="342900" indent="-342900">
              <a:buFont typeface="Arial" panose="020B0604020202020204" pitchFamily="34" charset="0"/>
              <a:buChar char="•"/>
            </a:pPr>
            <a:r>
              <a:rPr lang="en-US" sz="2400" dirty="0"/>
              <a:t>Update for MODFLOW2005: </a:t>
            </a:r>
            <a:r>
              <a:rPr lang="en-US" sz="2400" dirty="0">
                <a:hlinkClick r:id="rId5"/>
              </a:rPr>
              <a:t>https://water.usgs.gov/nrp/gwsoftware/modflow2000/MFDOC/str.html#:~:text=%E2%80%A2-,STR7.pdf,-Related%20Packages</a:t>
            </a:r>
            <a:r>
              <a:rPr lang="en-US" sz="2400" dirty="0"/>
              <a:t> </a:t>
            </a:r>
            <a:endParaRPr lang="en-US" dirty="0"/>
          </a:p>
        </p:txBody>
      </p:sp>
    </p:spTree>
    <p:extLst>
      <p:ext uri="{BB962C8B-B14F-4D97-AF65-F5344CB8AC3E}">
        <p14:creationId xmlns:p14="http://schemas.microsoft.com/office/powerpoint/2010/main" val="5808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87400" y="494771"/>
            <a:ext cx="7899400" cy="1325563"/>
          </a:xfrm>
        </p:spPr>
        <p:txBody>
          <a:bodyPr/>
          <a:lstStyle/>
          <a:p>
            <a:r>
              <a:rPr lang="en-US" dirty="0"/>
              <a:t>Example implementation for a single segment: </a:t>
            </a:r>
          </a:p>
        </p:txBody>
      </p:sp>
      <p:pic>
        <p:nvPicPr>
          <p:cNvPr id="3" name="Picture 2">
            <a:extLst>
              <a:ext uri="{FF2B5EF4-FFF2-40B4-BE49-F238E27FC236}">
                <a16:creationId xmlns:a16="http://schemas.microsoft.com/office/drawing/2014/main" id="{A97CAE94-163E-2546-A973-070EF62B74AF}"/>
              </a:ext>
            </a:extLst>
          </p:cNvPr>
          <p:cNvPicPr>
            <a:picLocks noChangeAspect="1"/>
          </p:cNvPicPr>
          <p:nvPr/>
        </p:nvPicPr>
        <p:blipFill rotWithShape="1">
          <a:blip r:embed="rId2"/>
          <a:srcRect t="2049"/>
          <a:stretch/>
        </p:blipFill>
        <p:spPr>
          <a:xfrm>
            <a:off x="787400" y="2023533"/>
            <a:ext cx="4953000" cy="4450922"/>
          </a:xfrm>
          <a:prstGeom prst="rect">
            <a:avLst/>
          </a:prstGeom>
        </p:spPr>
      </p:pic>
      <p:sp>
        <p:nvSpPr>
          <p:cNvPr id="4" name="TextBox 3">
            <a:extLst>
              <a:ext uri="{FF2B5EF4-FFF2-40B4-BE49-F238E27FC236}">
                <a16:creationId xmlns:a16="http://schemas.microsoft.com/office/drawing/2014/main" id="{085348C9-5721-EE43-ABC2-2B888067BECF}"/>
              </a:ext>
            </a:extLst>
          </p:cNvPr>
          <p:cNvSpPr txBox="1"/>
          <p:nvPr/>
        </p:nvSpPr>
        <p:spPr>
          <a:xfrm>
            <a:off x="6493933" y="2547030"/>
            <a:ext cx="4385733" cy="1569660"/>
          </a:xfrm>
          <a:prstGeom prst="rect">
            <a:avLst/>
          </a:prstGeom>
          <a:noFill/>
        </p:spPr>
        <p:txBody>
          <a:bodyPr wrap="square" rtlCol="0">
            <a:spAutoFit/>
          </a:bodyPr>
          <a:lstStyle/>
          <a:p>
            <a:r>
              <a:rPr lang="en-US" sz="3200" dirty="0"/>
              <a:t>50 reaches ordered from north to south and a single segment</a:t>
            </a:r>
          </a:p>
        </p:txBody>
      </p:sp>
    </p:spTree>
    <p:extLst>
      <p:ext uri="{BB962C8B-B14F-4D97-AF65-F5344CB8AC3E}">
        <p14:creationId xmlns:p14="http://schemas.microsoft.com/office/powerpoint/2010/main" val="125180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366862" y="950463"/>
            <a:ext cx="5385833" cy="6386913"/>
          </a:xfrm>
        </p:spPr>
        <p:txBody>
          <a:bodyPr>
            <a:noAutofit/>
          </a:bodyPr>
          <a:lstStyle/>
          <a:p>
            <a:pPr marL="0" indent="0">
              <a:lnSpc>
                <a:spcPct val="120000"/>
              </a:lnSpc>
              <a:spcBef>
                <a:spcPts val="0"/>
              </a:spcBef>
              <a:buNone/>
            </a:pPr>
            <a:r>
              <a:rPr lang="en-US" sz="1600" b="1" dirty="0"/>
              <a:t>1. Setup the stream characteristics </a:t>
            </a:r>
          </a:p>
          <a:p>
            <a:pPr marL="0" indent="0">
              <a:lnSpc>
                <a:spcPct val="120000"/>
              </a:lnSpc>
              <a:spcBef>
                <a:spcPts val="0"/>
              </a:spcBef>
              <a:buNone/>
            </a:pPr>
            <a:r>
              <a:rPr lang="en-US" sz="1600" dirty="0">
                <a:solidFill>
                  <a:srgbClr val="7030A0"/>
                </a:solidFill>
              </a:rPr>
              <a:t>slope</a:t>
            </a:r>
            <a:r>
              <a:rPr lang="en-US" sz="1600" dirty="0"/>
              <a:t> = 0.0001  </a:t>
            </a:r>
            <a:r>
              <a:rPr lang="en-US" sz="1600" dirty="0">
                <a:solidFill>
                  <a:schemeClr val="accent5">
                    <a:lumMod val="75000"/>
                  </a:schemeClr>
                </a:solidFill>
              </a:rPr>
              <a:t>#slope of streambed (m/m)</a:t>
            </a:r>
          </a:p>
          <a:p>
            <a:pPr marL="0" indent="0">
              <a:lnSpc>
                <a:spcPct val="120000"/>
              </a:lnSpc>
              <a:spcBef>
                <a:spcPts val="0"/>
              </a:spcBef>
              <a:buNone/>
            </a:pPr>
            <a:r>
              <a:rPr lang="en-US" sz="1600" dirty="0">
                <a:solidFill>
                  <a:srgbClr val="7030A0"/>
                </a:solidFill>
              </a:rPr>
              <a:t>rough</a:t>
            </a:r>
            <a:r>
              <a:rPr lang="en-US" sz="1600" dirty="0"/>
              <a:t> = 0.02377 </a:t>
            </a:r>
            <a:r>
              <a:rPr lang="en-US" sz="1600" dirty="0">
                <a:solidFill>
                  <a:schemeClr val="accent5">
                    <a:lumMod val="75000"/>
                  </a:schemeClr>
                </a:solidFill>
              </a:rPr>
              <a:t>#roughness of streambed</a:t>
            </a:r>
          </a:p>
          <a:p>
            <a:pPr marL="0" indent="0">
              <a:lnSpc>
                <a:spcPct val="120000"/>
              </a:lnSpc>
              <a:spcBef>
                <a:spcPts val="0"/>
              </a:spcBef>
              <a:buNone/>
            </a:pPr>
            <a:r>
              <a:rPr lang="en-US" sz="1600" dirty="0">
                <a:solidFill>
                  <a:srgbClr val="7030A0"/>
                </a:solidFill>
              </a:rPr>
              <a:t>width</a:t>
            </a:r>
            <a:r>
              <a:rPr lang="en-US" sz="1600" dirty="0"/>
              <a:t> = 20. </a:t>
            </a:r>
            <a:r>
              <a:rPr lang="en-US" sz="1600" dirty="0">
                <a:solidFill>
                  <a:schemeClr val="accent5">
                    <a:lumMod val="75000"/>
                  </a:schemeClr>
                </a:solidFill>
              </a:rPr>
              <a:t>#x-sectional width of channel (m)</a:t>
            </a:r>
          </a:p>
          <a:p>
            <a:pPr marL="0" indent="0">
              <a:lnSpc>
                <a:spcPct val="120000"/>
              </a:lnSpc>
              <a:spcBef>
                <a:spcPts val="0"/>
              </a:spcBef>
              <a:buNone/>
            </a:pPr>
            <a:r>
              <a:rPr lang="en-US" sz="1600" dirty="0">
                <a:solidFill>
                  <a:srgbClr val="7030A0"/>
                </a:solidFill>
              </a:rPr>
              <a:t>Flow_into_the_1st_reach </a:t>
            </a:r>
            <a:r>
              <a:rPr lang="en-US" sz="1600" dirty="0"/>
              <a:t>= 0 </a:t>
            </a:r>
            <a:r>
              <a:rPr lang="en-US" sz="1600" dirty="0">
                <a:solidFill>
                  <a:schemeClr val="accent5">
                    <a:lumMod val="75000"/>
                  </a:schemeClr>
                </a:solidFill>
              </a:rPr>
              <a:t># m^3/day</a:t>
            </a:r>
          </a:p>
          <a:p>
            <a:pPr marL="0" indent="0">
              <a:lnSpc>
                <a:spcPct val="120000"/>
              </a:lnSpc>
              <a:spcBef>
                <a:spcPts val="0"/>
              </a:spcBef>
              <a:buNone/>
            </a:pPr>
            <a:r>
              <a:rPr lang="en-US" sz="1600" dirty="0" err="1">
                <a:solidFill>
                  <a:schemeClr val="accent6">
                    <a:lumMod val="75000"/>
                  </a:schemeClr>
                </a:solidFill>
              </a:rPr>
              <a:t>set_icalc</a:t>
            </a:r>
            <a:r>
              <a:rPr lang="en-US" sz="1600" dirty="0">
                <a:solidFill>
                  <a:schemeClr val="accent6">
                    <a:lumMod val="75000"/>
                  </a:schemeClr>
                </a:solidFill>
              </a:rPr>
              <a:t> </a:t>
            </a:r>
            <a:r>
              <a:rPr lang="en-US" sz="1600" dirty="0"/>
              <a:t>= 1  </a:t>
            </a:r>
            <a:r>
              <a:rPr lang="en-US" sz="1600" dirty="0">
                <a:solidFill>
                  <a:schemeClr val="accent5">
                    <a:lumMod val="75000"/>
                  </a:schemeClr>
                </a:solidFill>
              </a:rPr>
              <a:t># the stage is to be calculated based on flow</a:t>
            </a:r>
          </a:p>
          <a:p>
            <a:pPr marL="0" indent="0">
              <a:lnSpc>
                <a:spcPct val="120000"/>
              </a:lnSpc>
              <a:spcBef>
                <a:spcPts val="0"/>
              </a:spcBef>
              <a:buNone/>
            </a:pPr>
            <a:r>
              <a:rPr lang="en-US" sz="1600" dirty="0">
                <a:solidFill>
                  <a:schemeClr val="accent6">
                    <a:lumMod val="75000"/>
                  </a:schemeClr>
                </a:solidFill>
              </a:rPr>
              <a:t>const</a:t>
            </a:r>
            <a:r>
              <a:rPr lang="en-US" sz="1600" dirty="0"/>
              <a:t> = 86400.0 </a:t>
            </a:r>
            <a:r>
              <a:rPr lang="en-US" sz="1600" dirty="0">
                <a:solidFill>
                  <a:schemeClr val="accent5">
                    <a:lumMod val="75000"/>
                  </a:schemeClr>
                </a:solidFill>
              </a:rPr>
              <a:t>#multiplication constant for m3/day </a:t>
            </a:r>
          </a:p>
          <a:p>
            <a:pPr marL="0" indent="0">
              <a:lnSpc>
                <a:spcPct val="120000"/>
              </a:lnSpc>
              <a:spcBef>
                <a:spcPts val="0"/>
              </a:spcBef>
              <a:buNone/>
            </a:pPr>
            <a:br>
              <a:rPr lang="en-US" sz="1100" dirty="0"/>
            </a:br>
            <a:r>
              <a:rPr lang="en-US" sz="1600" b="1" dirty="0"/>
              <a:t>2. Calculate the streambed conductance </a:t>
            </a:r>
          </a:p>
          <a:p>
            <a:pPr marL="0" indent="0">
              <a:lnSpc>
                <a:spcPct val="120000"/>
              </a:lnSpc>
              <a:spcBef>
                <a:spcPts val="0"/>
              </a:spcBef>
              <a:buNone/>
            </a:pPr>
            <a:r>
              <a:rPr lang="en-US" sz="1600" dirty="0" err="1"/>
              <a:t>k_strbott</a:t>
            </a:r>
            <a:r>
              <a:rPr lang="en-US" sz="1600" dirty="0"/>
              <a:t> = 1  </a:t>
            </a:r>
            <a:r>
              <a:rPr lang="en-US" sz="1600" dirty="0">
                <a:solidFill>
                  <a:schemeClr val="accent5">
                    <a:lumMod val="75000"/>
                  </a:schemeClr>
                </a:solidFill>
              </a:rPr>
              <a:t>#river bottom hydraulic conductivity in l/t</a:t>
            </a:r>
          </a:p>
          <a:p>
            <a:pPr marL="0" indent="0">
              <a:lnSpc>
                <a:spcPct val="120000"/>
              </a:lnSpc>
              <a:spcBef>
                <a:spcPts val="0"/>
              </a:spcBef>
              <a:buNone/>
            </a:pPr>
            <a:r>
              <a:rPr lang="en-US" sz="1600" dirty="0" err="1"/>
              <a:t>sed_thick</a:t>
            </a:r>
            <a:r>
              <a:rPr lang="en-US" sz="1600" dirty="0"/>
              <a:t> = 1 </a:t>
            </a:r>
            <a:r>
              <a:rPr lang="en-US" sz="1600" dirty="0">
                <a:solidFill>
                  <a:schemeClr val="accent5">
                    <a:lumMod val="75000"/>
                  </a:schemeClr>
                </a:solidFill>
              </a:rPr>
              <a:t>#thickness of riverbed sediment </a:t>
            </a:r>
          </a:p>
          <a:p>
            <a:pPr marL="0" indent="0">
              <a:lnSpc>
                <a:spcPct val="120000"/>
              </a:lnSpc>
              <a:spcBef>
                <a:spcPts val="0"/>
              </a:spcBef>
              <a:buNone/>
            </a:pPr>
            <a:r>
              <a:rPr lang="en-US" sz="1600" dirty="0" err="1"/>
              <a:t>cond</a:t>
            </a:r>
            <a:r>
              <a:rPr lang="en-US" sz="1600" dirty="0"/>
              <a:t> = </a:t>
            </a:r>
            <a:r>
              <a:rPr lang="en-US" sz="1600" dirty="0" err="1"/>
              <a:t>k_strbott</a:t>
            </a:r>
            <a:r>
              <a:rPr lang="en-US" sz="1600" dirty="0"/>
              <a:t>*(width)*(</a:t>
            </a:r>
            <a:r>
              <a:rPr lang="en-US" sz="1600" dirty="0" err="1"/>
              <a:t>dy</a:t>
            </a:r>
            <a:r>
              <a:rPr lang="en-US" sz="1600" dirty="0"/>
              <a:t>)/(</a:t>
            </a:r>
            <a:r>
              <a:rPr lang="en-US" sz="1600" dirty="0" err="1"/>
              <a:t>sed_thick</a:t>
            </a:r>
            <a:r>
              <a:rPr lang="en-US" sz="1600" dirty="0"/>
              <a:t>) </a:t>
            </a:r>
          </a:p>
          <a:p>
            <a:pPr marL="0" indent="0">
              <a:lnSpc>
                <a:spcPct val="120000"/>
              </a:lnSpc>
              <a:spcBef>
                <a:spcPts val="0"/>
              </a:spcBef>
              <a:buNone/>
            </a:pPr>
            <a:r>
              <a:rPr lang="en-US" sz="1600" dirty="0" err="1">
                <a:solidFill>
                  <a:srgbClr val="7030A0"/>
                </a:solidFill>
              </a:rPr>
              <a:t>cond_vals</a:t>
            </a:r>
            <a:r>
              <a:rPr lang="en-US" sz="1600" dirty="0">
                <a:solidFill>
                  <a:srgbClr val="7030A0"/>
                </a:solidFill>
              </a:rPr>
              <a:t> </a:t>
            </a:r>
            <a:r>
              <a:rPr lang="en-US" sz="1600" dirty="0"/>
              <a:t>= </a:t>
            </a:r>
            <a:r>
              <a:rPr lang="en-US" sz="1600" dirty="0" err="1"/>
              <a:t>np.ones</a:t>
            </a:r>
            <a:r>
              <a:rPr lang="en-US" sz="1600" dirty="0"/>
              <a:t>(</a:t>
            </a:r>
            <a:r>
              <a:rPr lang="en-US" sz="1600" dirty="0" err="1"/>
              <a:t>nrow</a:t>
            </a:r>
            <a:r>
              <a:rPr lang="en-US" sz="1600" dirty="0"/>
              <a:t>) *</a:t>
            </a:r>
            <a:r>
              <a:rPr lang="en-US" sz="1600" dirty="0" err="1"/>
              <a:t>cond</a:t>
            </a:r>
            <a:endParaRPr lang="en-US" sz="1600" dirty="0"/>
          </a:p>
          <a:p>
            <a:pPr marL="0" indent="0">
              <a:lnSpc>
                <a:spcPct val="120000"/>
              </a:lnSpc>
              <a:spcBef>
                <a:spcPts val="0"/>
              </a:spcBef>
              <a:buNone/>
            </a:pPr>
            <a:endParaRPr lang="en-US" sz="1100" dirty="0"/>
          </a:p>
          <a:p>
            <a:pPr marL="0" indent="0">
              <a:lnSpc>
                <a:spcPct val="120000"/>
              </a:lnSpc>
              <a:spcBef>
                <a:spcPts val="0"/>
              </a:spcBef>
              <a:buNone/>
            </a:pPr>
            <a:r>
              <a:rPr lang="en-US" sz="1600" b="1" dirty="0"/>
              <a:t>3. Setup river elevations and stages</a:t>
            </a:r>
          </a:p>
          <a:p>
            <a:pPr marL="0" indent="0">
              <a:lnSpc>
                <a:spcPct val="120000"/>
              </a:lnSpc>
              <a:spcBef>
                <a:spcPts val="0"/>
              </a:spcBef>
              <a:buNone/>
            </a:pPr>
            <a:r>
              <a:rPr lang="en-US" sz="1600" dirty="0" err="1">
                <a:solidFill>
                  <a:srgbClr val="7030A0"/>
                </a:solidFill>
              </a:rPr>
              <a:t>str_bott</a:t>
            </a:r>
            <a:r>
              <a:rPr lang="en-US" sz="1600" dirty="0">
                <a:solidFill>
                  <a:srgbClr val="7030A0"/>
                </a:solidFill>
              </a:rPr>
              <a:t> </a:t>
            </a:r>
            <a:r>
              <a:rPr lang="en-US" sz="1600" dirty="0"/>
              <a:t>= 7  </a:t>
            </a:r>
            <a:r>
              <a:rPr lang="en-US" sz="1600" dirty="0">
                <a:solidFill>
                  <a:schemeClr val="accent5">
                    <a:lumMod val="75000"/>
                  </a:schemeClr>
                </a:solidFill>
              </a:rPr>
              <a:t>#Elevation of the river bottom </a:t>
            </a:r>
            <a:br>
              <a:rPr lang="en-US" sz="1600" dirty="0"/>
            </a:br>
            <a:r>
              <a:rPr lang="en-US" sz="1600" dirty="0" err="1">
                <a:solidFill>
                  <a:srgbClr val="7030A0"/>
                </a:solidFill>
              </a:rPr>
              <a:t>str_top</a:t>
            </a:r>
            <a:r>
              <a:rPr lang="en-US" sz="1600" dirty="0">
                <a:solidFill>
                  <a:srgbClr val="7030A0"/>
                </a:solidFill>
              </a:rPr>
              <a:t> </a:t>
            </a:r>
            <a:r>
              <a:rPr lang="en-US" sz="1600" dirty="0"/>
              <a:t>= </a:t>
            </a:r>
            <a:r>
              <a:rPr lang="en-US" sz="1600" dirty="0" err="1"/>
              <a:t>str_bott+sed_thick</a:t>
            </a:r>
            <a:r>
              <a:rPr lang="en-US" sz="1600" dirty="0"/>
              <a:t>. </a:t>
            </a:r>
            <a:r>
              <a:rPr lang="en-US" sz="1600" dirty="0">
                <a:solidFill>
                  <a:schemeClr val="accent5">
                    <a:lumMod val="75000"/>
                  </a:schemeClr>
                </a:solidFill>
              </a:rPr>
              <a:t># Elevation of streambed top</a:t>
            </a:r>
          </a:p>
          <a:p>
            <a:pPr marL="0" indent="0">
              <a:lnSpc>
                <a:spcPct val="120000"/>
              </a:lnSpc>
              <a:spcBef>
                <a:spcPts val="0"/>
              </a:spcBef>
              <a:buNone/>
            </a:pPr>
            <a:r>
              <a:rPr lang="en-US" sz="1600" dirty="0" err="1">
                <a:solidFill>
                  <a:srgbClr val="7030A0"/>
                </a:solidFill>
              </a:rPr>
              <a:t>str_stage</a:t>
            </a:r>
            <a:r>
              <a:rPr lang="en-US" sz="1600" dirty="0">
                <a:solidFill>
                  <a:srgbClr val="7030A0"/>
                </a:solidFill>
              </a:rPr>
              <a:t> </a:t>
            </a:r>
            <a:r>
              <a:rPr lang="en-US" sz="1600" dirty="0"/>
              <a:t>= 9  </a:t>
            </a:r>
            <a:r>
              <a:rPr lang="en-US" sz="1600" dirty="0">
                <a:solidFill>
                  <a:schemeClr val="accent1"/>
                </a:solidFill>
              </a:rPr>
              <a:t>#doesn’t matter what we se this to if </a:t>
            </a:r>
            <a:r>
              <a:rPr lang="en-US" sz="1600" dirty="0" err="1">
                <a:solidFill>
                  <a:schemeClr val="accent1"/>
                </a:solidFill>
              </a:rPr>
              <a:t>icalc</a:t>
            </a:r>
            <a:r>
              <a:rPr lang="en-US" sz="1600" dirty="0">
                <a:solidFill>
                  <a:schemeClr val="accent1"/>
                </a:solidFill>
              </a:rPr>
              <a:t> is &gt;0</a:t>
            </a:r>
            <a:br>
              <a:rPr lang="en-US" sz="1600" dirty="0">
                <a:solidFill>
                  <a:schemeClr val="accent1"/>
                </a:solidFill>
              </a:rPr>
            </a:br>
            <a:endParaRPr lang="en-US" sz="1100" dirty="0">
              <a:solidFill>
                <a:schemeClr val="accent1"/>
              </a:solidFill>
            </a:endParaRPr>
          </a:p>
        </p:txBody>
      </p:sp>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5950343" y="714704"/>
            <a:ext cx="6425845" cy="5182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br>
              <a:rPr lang="en-US" sz="1100" dirty="0"/>
            </a:br>
            <a:r>
              <a:rPr lang="en-US" sz="1600" b="1" dirty="0"/>
              <a:t>4. Setup the stress period dictionary</a:t>
            </a:r>
          </a:p>
          <a:p>
            <a:pPr marL="0" indent="0">
              <a:lnSpc>
                <a:spcPct val="120000"/>
              </a:lnSpc>
              <a:spcBef>
                <a:spcPts val="0"/>
              </a:spcBef>
              <a:buFont typeface="Arial" panose="020B0604020202020204" pitchFamily="34" charset="0"/>
              <a:buNone/>
            </a:pPr>
            <a:r>
              <a:rPr lang="en-US" sz="1600" dirty="0" err="1"/>
              <a:t>strd</a:t>
            </a:r>
            <a:r>
              <a:rPr lang="en-US" sz="1600" dirty="0"/>
              <a:t> = {} </a:t>
            </a:r>
          </a:p>
          <a:p>
            <a:pPr marL="0" indent="0">
              <a:lnSpc>
                <a:spcPct val="120000"/>
              </a:lnSpc>
              <a:spcBef>
                <a:spcPts val="0"/>
              </a:spcBef>
              <a:buFont typeface="Arial" panose="020B0604020202020204" pitchFamily="34" charset="0"/>
              <a:buNone/>
            </a:pPr>
            <a:r>
              <a:rPr lang="en-US" sz="1600" dirty="0" err="1"/>
              <a:t>strspd</a:t>
            </a:r>
            <a:r>
              <a:rPr lang="en-US" sz="1600" dirty="0"/>
              <a:t> = []</a:t>
            </a:r>
          </a:p>
          <a:p>
            <a:pPr marL="0" indent="0">
              <a:lnSpc>
                <a:spcPct val="120000"/>
              </a:lnSpc>
              <a:spcBef>
                <a:spcPts val="0"/>
              </a:spcBef>
              <a:buFont typeface="Arial" panose="020B0604020202020204" pitchFamily="34" charset="0"/>
              <a:buNone/>
            </a:pPr>
            <a:r>
              <a:rPr lang="en-US" sz="1600" dirty="0"/>
              <a:t>for y in range(</a:t>
            </a:r>
            <a:r>
              <a:rPr lang="en-US" sz="1600" dirty="0" err="1"/>
              <a:t>nrow</a:t>
            </a:r>
            <a:r>
              <a:rPr lang="en-US" sz="1600" dirty="0"/>
              <a:t>):</a:t>
            </a:r>
          </a:p>
          <a:p>
            <a:pPr marL="0" indent="0">
              <a:lnSpc>
                <a:spcPct val="120000"/>
              </a:lnSpc>
              <a:spcBef>
                <a:spcPts val="0"/>
              </a:spcBef>
              <a:buFont typeface="Arial" panose="020B0604020202020204" pitchFamily="34" charset="0"/>
              <a:buNone/>
            </a:pPr>
            <a:r>
              <a:rPr lang="en-US" sz="1600" dirty="0"/>
              <a:t>     add = [0, y, </a:t>
            </a:r>
            <a:r>
              <a:rPr lang="en-US" sz="1600" dirty="0" err="1"/>
              <a:t>ncol</a:t>
            </a:r>
            <a:r>
              <a:rPr lang="en-US" sz="1600" dirty="0"/>
              <a:t>/2, 1, x+1, </a:t>
            </a:r>
            <a:r>
              <a:rPr lang="en-US" sz="1600" dirty="0">
                <a:solidFill>
                  <a:srgbClr val="7030A0"/>
                </a:solidFill>
              </a:rPr>
              <a:t>Flow_into_the_1st_reach</a:t>
            </a:r>
            <a:r>
              <a:rPr lang="en-US" sz="1600" dirty="0"/>
              <a:t>, </a:t>
            </a:r>
            <a:r>
              <a:rPr lang="en-US" sz="1600" dirty="0" err="1">
                <a:solidFill>
                  <a:srgbClr val="7030A0"/>
                </a:solidFill>
              </a:rPr>
              <a:t>str_stage</a:t>
            </a:r>
            <a:r>
              <a:rPr lang="en-US" sz="1600" dirty="0"/>
              <a:t>, </a:t>
            </a:r>
            <a:r>
              <a:rPr lang="en-US" sz="1600" dirty="0" err="1">
                <a:solidFill>
                  <a:srgbClr val="7030A0"/>
                </a:solidFill>
              </a:rPr>
              <a:t>cond_vals</a:t>
            </a:r>
            <a:r>
              <a:rPr lang="en-US" sz="1600" dirty="0">
                <a:solidFill>
                  <a:srgbClr val="7030A0"/>
                </a:solidFill>
              </a:rPr>
              <a:t>[x]</a:t>
            </a:r>
            <a:r>
              <a:rPr lang="en-US" sz="1600" dirty="0"/>
              <a:t>, </a:t>
            </a:r>
            <a:r>
              <a:rPr lang="en-US" sz="1600" dirty="0" err="1">
                <a:solidFill>
                  <a:srgbClr val="7030A0"/>
                </a:solidFill>
              </a:rPr>
              <a:t>str_bott</a:t>
            </a:r>
            <a:r>
              <a:rPr lang="en-US" sz="1600" dirty="0"/>
              <a:t>, </a:t>
            </a:r>
            <a:r>
              <a:rPr lang="en-US" sz="1600" dirty="0" err="1">
                <a:solidFill>
                  <a:srgbClr val="7030A0"/>
                </a:solidFill>
              </a:rPr>
              <a:t>str_top</a:t>
            </a:r>
            <a:r>
              <a:rPr lang="en-US" sz="1600" dirty="0"/>
              <a:t>,  </a:t>
            </a:r>
            <a:r>
              <a:rPr lang="en-US" sz="1600" dirty="0">
                <a:solidFill>
                  <a:srgbClr val="7030A0"/>
                </a:solidFill>
              </a:rPr>
              <a:t>width</a:t>
            </a:r>
            <a:r>
              <a:rPr lang="en-US" sz="1600" dirty="0"/>
              <a:t>,</a:t>
            </a:r>
            <a:r>
              <a:rPr lang="en-US" sz="1600" dirty="0">
                <a:solidFill>
                  <a:srgbClr val="7030A0"/>
                </a:solidFill>
              </a:rPr>
              <a:t> slope</a:t>
            </a:r>
            <a:r>
              <a:rPr lang="en-US" sz="1600" dirty="0"/>
              <a:t>, </a:t>
            </a:r>
            <a:r>
              <a:rPr lang="en-US" sz="1600" dirty="0">
                <a:solidFill>
                  <a:srgbClr val="7030A0"/>
                </a:solidFill>
              </a:rPr>
              <a:t>rough</a:t>
            </a:r>
            <a:r>
              <a:rPr lang="en-US" sz="1600" dirty="0"/>
              <a:t>]</a:t>
            </a:r>
          </a:p>
          <a:p>
            <a:pPr marL="0" indent="0">
              <a:lnSpc>
                <a:spcPct val="120000"/>
              </a:lnSpc>
              <a:spcBef>
                <a:spcPts val="0"/>
              </a:spcBef>
              <a:buFont typeface="Arial" panose="020B0604020202020204" pitchFamily="34" charset="0"/>
              <a:buNone/>
            </a:pPr>
            <a:r>
              <a:rPr lang="en-US" sz="1600" dirty="0"/>
              <a:t>      </a:t>
            </a:r>
            <a:r>
              <a:rPr lang="en-US" sz="1600" dirty="0" err="1"/>
              <a:t>strspd.append</a:t>
            </a:r>
            <a:r>
              <a:rPr lang="en-US" sz="1600" dirty="0"/>
              <a:t>(add)</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strd</a:t>
            </a:r>
            <a:r>
              <a:rPr lang="en-US" sz="1600" dirty="0">
                <a:solidFill>
                  <a:schemeClr val="accent6">
                    <a:lumMod val="75000"/>
                  </a:schemeClr>
                </a:solidFill>
              </a:rPr>
              <a:t>[0]=</a:t>
            </a:r>
            <a:r>
              <a:rPr lang="en-US" sz="1600" dirty="0" err="1"/>
              <a:t>strspd</a:t>
            </a:r>
            <a:r>
              <a:rPr lang="en-US" sz="1600" dirty="0"/>
              <a:t> </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None/>
            </a:pPr>
            <a:r>
              <a:rPr lang="en-US" sz="1600" b="1" dirty="0"/>
              <a:t>5. Setup the segment dictionary</a:t>
            </a:r>
          </a:p>
          <a:p>
            <a:pPr marL="0" indent="0">
              <a:lnSpc>
                <a:spcPct val="120000"/>
              </a:lnSpc>
              <a:spcBef>
                <a:spcPts val="0"/>
              </a:spcBef>
              <a:buFont typeface="Arial" panose="020B0604020202020204" pitchFamily="34" charset="0"/>
              <a:buNone/>
            </a:pPr>
            <a:r>
              <a:rPr lang="en-US" sz="1600" dirty="0" err="1"/>
              <a:t>seg_info</a:t>
            </a:r>
            <a:r>
              <a:rPr lang="en-US" sz="1600" dirty="0"/>
              <a:t> = [0, 0, 0, 0, 0, 0, 0, 0, 0, 0, 0] </a:t>
            </a:r>
            <a:r>
              <a:rPr lang="en-US" sz="1600" dirty="0">
                <a:solidFill>
                  <a:schemeClr val="accent1"/>
                </a:solidFill>
              </a:rPr>
              <a:t>#create segment info array - all zeros since only one segment</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str_segd</a:t>
            </a:r>
            <a:r>
              <a:rPr lang="en-US" sz="1600" dirty="0">
                <a:solidFill>
                  <a:schemeClr val="accent6">
                    <a:lumMod val="75000"/>
                  </a:schemeClr>
                </a:solidFill>
              </a:rPr>
              <a:t> </a:t>
            </a:r>
            <a:r>
              <a:rPr lang="en-US" sz="1600" dirty="0"/>
              <a:t>= {0: </a:t>
            </a:r>
            <a:r>
              <a:rPr lang="en-US" sz="1600" dirty="0" err="1"/>
              <a:t>seg_info</a:t>
            </a:r>
            <a:r>
              <a:rPr lang="en-US" sz="1600" dirty="0"/>
              <a:t>} </a:t>
            </a:r>
            <a:r>
              <a:rPr lang="en-US" sz="1600" dirty="0">
                <a:solidFill>
                  <a:schemeClr val="accent1"/>
                </a:solidFill>
              </a:rPr>
              <a:t>#create </a:t>
            </a:r>
            <a:r>
              <a:rPr lang="en-US" sz="1600" dirty="0" err="1">
                <a:solidFill>
                  <a:schemeClr val="accent1"/>
                </a:solidFill>
              </a:rPr>
              <a:t>dict</a:t>
            </a:r>
            <a:r>
              <a:rPr lang="en-US" sz="1600" dirty="0">
                <a:solidFill>
                  <a:schemeClr val="accent1"/>
                </a:solidFill>
              </a:rPr>
              <a:t> of segment info keyed to stress periods</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Font typeface="Arial" panose="020B0604020202020204" pitchFamily="34" charset="0"/>
              <a:buNone/>
            </a:pPr>
            <a:r>
              <a:rPr lang="en-US" sz="1600" b="1" dirty="0"/>
              <a:t>6. Setup the package call </a:t>
            </a:r>
            <a:br>
              <a:rPr lang="en-US" sz="1600" dirty="0"/>
            </a:br>
            <a:r>
              <a:rPr lang="en-US" sz="1600" dirty="0" err="1"/>
              <a:t>strm</a:t>
            </a:r>
            <a:r>
              <a:rPr lang="en-US" sz="1600" dirty="0"/>
              <a:t> = </a:t>
            </a:r>
            <a:r>
              <a:rPr lang="en-US" sz="1600" dirty="0" err="1"/>
              <a:t>flopy.modflow.mfstr.ModflowStr</a:t>
            </a:r>
            <a:r>
              <a:rPr lang="en-US" sz="1600" dirty="0"/>
              <a:t>(m, </a:t>
            </a:r>
            <a:r>
              <a:rPr lang="en-US" sz="1600" dirty="0" err="1"/>
              <a:t>mxacts</a:t>
            </a:r>
            <a:r>
              <a:rPr lang="en-US" sz="1600" dirty="0"/>
              <a:t>=75, </a:t>
            </a:r>
            <a:r>
              <a:rPr lang="en-US" sz="1600" dirty="0" err="1"/>
              <a:t>nss</a:t>
            </a:r>
            <a:r>
              <a:rPr lang="en-US" sz="1600" dirty="0"/>
              <a:t>=1, </a:t>
            </a:r>
            <a:r>
              <a:rPr lang="en-US" sz="1600" dirty="0" err="1"/>
              <a:t>ntrib</a:t>
            </a:r>
            <a:r>
              <a:rPr lang="en-US" sz="1600" dirty="0"/>
              <a:t>=0, </a:t>
            </a:r>
            <a:r>
              <a:rPr lang="en-US" sz="1600" dirty="0" err="1"/>
              <a:t>ndiv</a:t>
            </a:r>
            <a:r>
              <a:rPr lang="en-US" sz="1600" dirty="0"/>
              <a:t>=0,icalc= </a:t>
            </a:r>
            <a:r>
              <a:rPr lang="en-US" sz="1600" dirty="0" err="1">
                <a:solidFill>
                  <a:schemeClr val="accent6">
                    <a:lumMod val="75000"/>
                  </a:schemeClr>
                </a:solidFill>
              </a:rPr>
              <a:t>set_icalc</a:t>
            </a:r>
            <a:r>
              <a:rPr lang="en-US" sz="1600" dirty="0"/>
              <a:t>, const=</a:t>
            </a:r>
            <a:r>
              <a:rPr lang="en-US" sz="1600" dirty="0">
                <a:solidFill>
                  <a:schemeClr val="accent6">
                    <a:lumMod val="75000"/>
                  </a:schemeClr>
                </a:solidFill>
              </a:rPr>
              <a:t>const</a:t>
            </a:r>
            <a:r>
              <a:rPr lang="en-US" sz="1600" dirty="0"/>
              <a:t>, </a:t>
            </a:r>
            <a:r>
              <a:rPr lang="en-US" sz="1600" dirty="0" err="1"/>
              <a:t>ipakcb</a:t>
            </a:r>
            <a:r>
              <a:rPr lang="en-US" sz="1600" dirty="0"/>
              <a:t>=53, istcb2=53, </a:t>
            </a:r>
            <a:r>
              <a:rPr lang="en-US" sz="1600" dirty="0" err="1"/>
              <a:t>dtype</a:t>
            </a:r>
            <a:r>
              <a:rPr lang="en-US" sz="1600" dirty="0"/>
              <a:t>=None,</a:t>
            </a:r>
          </a:p>
          <a:p>
            <a:pPr marL="0" indent="0">
              <a:lnSpc>
                <a:spcPct val="120000"/>
              </a:lnSpc>
              <a:spcBef>
                <a:spcPts val="0"/>
              </a:spcBef>
              <a:buFont typeface="Arial" panose="020B0604020202020204" pitchFamily="34" charset="0"/>
              <a:buNone/>
            </a:pPr>
            <a:r>
              <a:rPr lang="en-US" sz="1600" dirty="0" err="1"/>
              <a:t>stress_period_data</a:t>
            </a:r>
            <a:r>
              <a:rPr lang="en-US" sz="1600" dirty="0"/>
              <a:t>=</a:t>
            </a:r>
            <a:r>
              <a:rPr lang="en-US" sz="1600" dirty="0" err="1">
                <a:solidFill>
                  <a:schemeClr val="accent6">
                    <a:lumMod val="75000"/>
                  </a:schemeClr>
                </a:solidFill>
              </a:rPr>
              <a:t>strd</a:t>
            </a:r>
            <a:r>
              <a:rPr lang="en-US" sz="1600" dirty="0"/>
              <a:t>, </a:t>
            </a:r>
            <a:r>
              <a:rPr lang="en-US" sz="1600" dirty="0" err="1"/>
              <a:t>segment_data</a:t>
            </a:r>
            <a:r>
              <a:rPr lang="en-US" sz="1600" dirty="0"/>
              <a:t>=</a:t>
            </a:r>
            <a:r>
              <a:rPr lang="en-US" sz="1600" dirty="0" err="1">
                <a:solidFill>
                  <a:schemeClr val="accent6">
                    <a:lumMod val="75000"/>
                  </a:schemeClr>
                </a:solidFill>
              </a:rPr>
              <a:t>str_segd</a:t>
            </a:r>
            <a:r>
              <a:rPr lang="en-US" sz="1600" dirty="0"/>
              <a:t>, extension='str') </a:t>
            </a:r>
          </a:p>
          <a:p>
            <a:pPr marL="0" indent="0">
              <a:lnSpc>
                <a:spcPct val="120000"/>
              </a:lnSpc>
              <a:spcBef>
                <a:spcPts val="0"/>
              </a:spcBef>
              <a:buFont typeface="Arial" panose="020B0604020202020204" pitchFamily="34" charset="0"/>
              <a:buNone/>
            </a:pPr>
            <a:endParaRPr lang="en-US" sz="11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0763469" cy="1325563"/>
          </a:xfrm>
        </p:spPr>
        <p:txBody>
          <a:bodyPr/>
          <a:lstStyle/>
          <a:p>
            <a:r>
              <a:rPr lang="en-US" dirty="0"/>
              <a:t>Example implementation for a single segment: </a:t>
            </a:r>
          </a:p>
        </p:txBody>
      </p:sp>
    </p:spTree>
    <p:extLst>
      <p:ext uri="{BB962C8B-B14F-4D97-AF65-F5344CB8AC3E}">
        <p14:creationId xmlns:p14="http://schemas.microsoft.com/office/powerpoint/2010/main" val="11553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DB28-D90E-964B-86B5-1507BA3C9FEB}"/>
              </a:ext>
            </a:extLst>
          </p:cNvPr>
          <p:cNvSpPr>
            <a:spLocks noGrp="1"/>
          </p:cNvSpPr>
          <p:nvPr>
            <p:ph type="title"/>
          </p:nvPr>
        </p:nvSpPr>
        <p:spPr>
          <a:xfrm>
            <a:off x="712074" y="1973208"/>
            <a:ext cx="3817883" cy="1325563"/>
          </a:xfrm>
        </p:spPr>
        <p:txBody>
          <a:bodyPr>
            <a:normAutofit fontScale="90000"/>
          </a:bodyPr>
          <a:lstStyle/>
          <a:p>
            <a:r>
              <a:rPr lang="en-US" dirty="0"/>
              <a:t>Implementation for multiple segments</a:t>
            </a:r>
          </a:p>
        </p:txBody>
      </p:sp>
      <p:pic>
        <p:nvPicPr>
          <p:cNvPr id="4" name="Picture 3">
            <a:extLst>
              <a:ext uri="{FF2B5EF4-FFF2-40B4-BE49-F238E27FC236}">
                <a16:creationId xmlns:a16="http://schemas.microsoft.com/office/drawing/2014/main" id="{AC4821C5-E59A-FB43-89CD-32DF005905AE}"/>
              </a:ext>
            </a:extLst>
          </p:cNvPr>
          <p:cNvPicPr>
            <a:picLocks noChangeAspect="1"/>
          </p:cNvPicPr>
          <p:nvPr/>
        </p:nvPicPr>
        <p:blipFill>
          <a:blip r:embed="rId2"/>
          <a:stretch>
            <a:fillRect/>
          </a:stretch>
        </p:blipFill>
        <p:spPr>
          <a:xfrm>
            <a:off x="5288309" y="1229508"/>
            <a:ext cx="5022340" cy="4997871"/>
          </a:xfrm>
          <a:prstGeom prst="rect">
            <a:avLst/>
          </a:prstGeom>
        </p:spPr>
      </p:pic>
    </p:spTree>
    <p:extLst>
      <p:ext uri="{BB962C8B-B14F-4D97-AF65-F5344CB8AC3E}">
        <p14:creationId xmlns:p14="http://schemas.microsoft.com/office/powerpoint/2010/main" val="406229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704192" y="1408386"/>
            <a:ext cx="10699531" cy="4719146"/>
          </a:xfrm>
        </p:spPr>
        <p:txBody>
          <a:bodyPr>
            <a:noAutofit/>
          </a:bodyPr>
          <a:lstStyle/>
          <a:p>
            <a:pPr marL="0" indent="0">
              <a:lnSpc>
                <a:spcPct val="120000"/>
              </a:lnSpc>
              <a:spcBef>
                <a:spcPts val="0"/>
              </a:spcBef>
              <a:buNone/>
            </a:pPr>
            <a:r>
              <a:rPr lang="en-US" sz="1800" b="1" dirty="0"/>
              <a:t>1. Setup the stream characteristics </a:t>
            </a:r>
          </a:p>
          <a:p>
            <a:pPr marL="0" indent="0">
              <a:lnSpc>
                <a:spcPct val="120000"/>
              </a:lnSpc>
              <a:spcBef>
                <a:spcPts val="0"/>
              </a:spcBef>
              <a:buNone/>
            </a:pPr>
            <a:r>
              <a:rPr lang="en-US" sz="1800" dirty="0">
                <a:solidFill>
                  <a:srgbClr val="7030A0"/>
                </a:solidFill>
              </a:rPr>
              <a:t>slope</a:t>
            </a:r>
            <a:r>
              <a:rPr lang="en-US" sz="1800" dirty="0"/>
              <a:t> = 0.001  </a:t>
            </a:r>
            <a:r>
              <a:rPr lang="en-US" sz="1800" dirty="0">
                <a:solidFill>
                  <a:schemeClr val="accent5">
                    <a:lumMod val="75000"/>
                  </a:schemeClr>
                </a:solidFill>
              </a:rPr>
              <a:t>#slope of streambed (m/m)</a:t>
            </a:r>
          </a:p>
          <a:p>
            <a:pPr marL="0" indent="0">
              <a:lnSpc>
                <a:spcPct val="120000"/>
              </a:lnSpc>
              <a:spcBef>
                <a:spcPts val="0"/>
              </a:spcBef>
              <a:buNone/>
            </a:pPr>
            <a:r>
              <a:rPr lang="en-US" sz="1800" dirty="0">
                <a:solidFill>
                  <a:srgbClr val="7030A0"/>
                </a:solidFill>
              </a:rPr>
              <a:t>rough</a:t>
            </a:r>
            <a:r>
              <a:rPr lang="en-US" sz="1800" dirty="0"/>
              <a:t> = 0.04 </a:t>
            </a:r>
            <a:r>
              <a:rPr lang="en-US" sz="1800" dirty="0">
                <a:solidFill>
                  <a:schemeClr val="accent5">
                    <a:lumMod val="75000"/>
                  </a:schemeClr>
                </a:solidFill>
              </a:rPr>
              <a:t>#roughness of streambed</a:t>
            </a:r>
          </a:p>
          <a:p>
            <a:pPr marL="0" indent="0">
              <a:lnSpc>
                <a:spcPct val="120000"/>
              </a:lnSpc>
              <a:spcBef>
                <a:spcPts val="0"/>
              </a:spcBef>
              <a:buNone/>
            </a:pPr>
            <a:r>
              <a:rPr lang="en-US" sz="1800" dirty="0">
                <a:solidFill>
                  <a:srgbClr val="7030A0"/>
                </a:solidFill>
              </a:rPr>
              <a:t>width</a:t>
            </a:r>
            <a:r>
              <a:rPr lang="en-US" sz="1800" dirty="0"/>
              <a:t> = 1. </a:t>
            </a:r>
            <a:r>
              <a:rPr lang="en-US" sz="1800" dirty="0">
                <a:solidFill>
                  <a:schemeClr val="accent5">
                    <a:lumMod val="75000"/>
                  </a:schemeClr>
                </a:solidFill>
              </a:rPr>
              <a:t>#x-sectional width of channel (m)</a:t>
            </a:r>
          </a:p>
          <a:p>
            <a:pPr marL="0" indent="0">
              <a:lnSpc>
                <a:spcPct val="120000"/>
              </a:lnSpc>
              <a:spcBef>
                <a:spcPts val="0"/>
              </a:spcBef>
              <a:buNone/>
            </a:pPr>
            <a:r>
              <a:rPr lang="en-US" sz="1800" dirty="0">
                <a:solidFill>
                  <a:srgbClr val="7030A0"/>
                </a:solidFill>
              </a:rPr>
              <a:t>Flow_into_the_1st_reach </a:t>
            </a:r>
            <a:r>
              <a:rPr lang="en-US" sz="1800" dirty="0"/>
              <a:t>= 0 </a:t>
            </a:r>
            <a:r>
              <a:rPr lang="en-US" sz="1800" dirty="0">
                <a:solidFill>
                  <a:schemeClr val="accent5">
                    <a:lumMod val="75000"/>
                  </a:schemeClr>
                </a:solidFill>
              </a:rPr>
              <a:t># m^3/day</a:t>
            </a:r>
          </a:p>
          <a:p>
            <a:pPr marL="0" indent="0">
              <a:lnSpc>
                <a:spcPct val="120000"/>
              </a:lnSpc>
              <a:spcBef>
                <a:spcPts val="0"/>
              </a:spcBef>
              <a:buNone/>
            </a:pPr>
            <a:r>
              <a:rPr lang="en-US" sz="1800" dirty="0" err="1">
                <a:solidFill>
                  <a:schemeClr val="accent6">
                    <a:lumMod val="75000"/>
                  </a:schemeClr>
                </a:solidFill>
              </a:rPr>
              <a:t>set_icalc</a:t>
            </a:r>
            <a:r>
              <a:rPr lang="en-US" sz="1800" dirty="0">
                <a:solidFill>
                  <a:schemeClr val="accent6">
                    <a:lumMod val="75000"/>
                  </a:schemeClr>
                </a:solidFill>
              </a:rPr>
              <a:t> </a:t>
            </a:r>
            <a:r>
              <a:rPr lang="en-US" sz="1800" dirty="0"/>
              <a:t>= 1  </a:t>
            </a:r>
            <a:r>
              <a:rPr lang="en-US" sz="1800" dirty="0">
                <a:solidFill>
                  <a:schemeClr val="accent5">
                    <a:lumMod val="75000"/>
                  </a:schemeClr>
                </a:solidFill>
              </a:rPr>
              <a:t># the stage is to be calculated based on flow</a:t>
            </a:r>
          </a:p>
          <a:p>
            <a:pPr marL="0" indent="0">
              <a:lnSpc>
                <a:spcPct val="120000"/>
              </a:lnSpc>
              <a:spcBef>
                <a:spcPts val="0"/>
              </a:spcBef>
              <a:buNone/>
            </a:pPr>
            <a:r>
              <a:rPr lang="en-US" sz="1800" dirty="0">
                <a:solidFill>
                  <a:schemeClr val="accent6">
                    <a:lumMod val="75000"/>
                  </a:schemeClr>
                </a:solidFill>
              </a:rPr>
              <a:t>const</a:t>
            </a:r>
            <a:r>
              <a:rPr lang="en-US" sz="1800" dirty="0"/>
              <a:t> = 86400.0 </a:t>
            </a:r>
            <a:r>
              <a:rPr lang="en-US" sz="1800" dirty="0">
                <a:solidFill>
                  <a:schemeClr val="accent5">
                    <a:lumMod val="75000"/>
                  </a:schemeClr>
                </a:solidFill>
              </a:rPr>
              <a:t>#multiplication constant for m3/day </a:t>
            </a:r>
          </a:p>
          <a:p>
            <a:pPr marL="0" indent="0">
              <a:lnSpc>
                <a:spcPct val="120000"/>
              </a:lnSpc>
              <a:spcBef>
                <a:spcPts val="0"/>
              </a:spcBef>
              <a:buNone/>
            </a:pPr>
            <a:br>
              <a:rPr lang="en-US" sz="1800" dirty="0"/>
            </a:br>
            <a:r>
              <a:rPr lang="en-US" sz="1800" b="1" dirty="0"/>
              <a:t>2. Calculate the streambed conductance </a:t>
            </a:r>
          </a:p>
          <a:p>
            <a:pPr marL="0" indent="0">
              <a:lnSpc>
                <a:spcPct val="120000"/>
              </a:lnSpc>
              <a:spcBef>
                <a:spcPts val="0"/>
              </a:spcBef>
              <a:buNone/>
            </a:pPr>
            <a:r>
              <a:rPr lang="en-US" sz="1800" dirty="0" err="1"/>
              <a:t>k_strbott</a:t>
            </a:r>
            <a:r>
              <a:rPr lang="en-US" sz="1800" dirty="0"/>
              <a:t> = 10  </a:t>
            </a:r>
            <a:r>
              <a:rPr lang="en-US" sz="1800" dirty="0">
                <a:solidFill>
                  <a:schemeClr val="accent5">
                    <a:lumMod val="75000"/>
                  </a:schemeClr>
                </a:solidFill>
              </a:rPr>
              <a:t>#river bottom hydraulic conductivity in l/t</a:t>
            </a:r>
          </a:p>
          <a:p>
            <a:pPr marL="0" indent="0">
              <a:lnSpc>
                <a:spcPct val="120000"/>
              </a:lnSpc>
              <a:spcBef>
                <a:spcPts val="0"/>
              </a:spcBef>
              <a:buNone/>
            </a:pPr>
            <a:r>
              <a:rPr lang="en-US" sz="1800" dirty="0" err="1"/>
              <a:t>sed_thick</a:t>
            </a:r>
            <a:r>
              <a:rPr lang="en-US" sz="1800" dirty="0"/>
              <a:t> = 1 </a:t>
            </a:r>
            <a:r>
              <a:rPr lang="en-US" sz="1800" dirty="0">
                <a:solidFill>
                  <a:schemeClr val="accent5">
                    <a:lumMod val="75000"/>
                  </a:schemeClr>
                </a:solidFill>
              </a:rPr>
              <a:t>#thickness of riverbed sediment </a:t>
            </a:r>
          </a:p>
          <a:p>
            <a:pPr marL="0" indent="0">
              <a:lnSpc>
                <a:spcPct val="120000"/>
              </a:lnSpc>
              <a:spcBef>
                <a:spcPts val="0"/>
              </a:spcBef>
              <a:buNone/>
            </a:pPr>
            <a:r>
              <a:rPr lang="en-US" sz="1800" dirty="0" err="1"/>
              <a:t>cond</a:t>
            </a:r>
            <a:r>
              <a:rPr lang="en-US" sz="1800" dirty="0"/>
              <a:t> = </a:t>
            </a:r>
            <a:r>
              <a:rPr lang="en-US" sz="1800" dirty="0" err="1"/>
              <a:t>k_strbott</a:t>
            </a:r>
            <a:r>
              <a:rPr lang="en-US" sz="1800" dirty="0"/>
              <a:t>*(width)*(</a:t>
            </a:r>
            <a:r>
              <a:rPr lang="en-US" sz="1800" dirty="0" err="1"/>
              <a:t>dy</a:t>
            </a:r>
            <a:r>
              <a:rPr lang="en-US" sz="1800" dirty="0"/>
              <a:t>)/(</a:t>
            </a:r>
            <a:r>
              <a:rPr lang="en-US" sz="1800" dirty="0" err="1"/>
              <a:t>sed_thick</a:t>
            </a:r>
            <a:r>
              <a:rPr lang="en-US" sz="1800" dirty="0"/>
              <a:t>) </a:t>
            </a: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1505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41990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367886" y="950463"/>
            <a:ext cx="11750542"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3. Setup the reach locations stream segment numbers and reach numbers</a:t>
            </a:r>
          </a:p>
          <a:p>
            <a:pPr marL="0" indent="0">
              <a:lnSpc>
                <a:spcPct val="120000"/>
              </a:lnSpc>
              <a:spcBef>
                <a:spcPts val="0"/>
              </a:spcBef>
              <a:buNone/>
            </a:pPr>
            <a:r>
              <a:rPr lang="en-US" sz="1600" dirty="0"/>
              <a:t>(Note we are taking a slightly more complicated approach here setting the streambed relative to the elevation of the land surface)</a:t>
            </a: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the reach locations – here the row value will be 25 for each reach and the column values will go from 0-49</a:t>
            </a:r>
            <a:endParaRPr lang="en-US" sz="1600" dirty="0"/>
          </a:p>
          <a:p>
            <a:pPr marL="0" indent="0">
              <a:spcBef>
                <a:spcPts val="0"/>
              </a:spcBef>
              <a:buNone/>
            </a:pPr>
            <a:r>
              <a:rPr lang="en-US" sz="1600" dirty="0" err="1"/>
              <a:t>nreach</a:t>
            </a:r>
            <a:r>
              <a:rPr lang="en-US" sz="1600" dirty="0"/>
              <a:t> =  50   </a:t>
            </a:r>
            <a:r>
              <a:rPr lang="en-US" sz="1600" dirty="0">
                <a:solidFill>
                  <a:schemeClr val="accent5">
                    <a:lumMod val="75000"/>
                  </a:schemeClr>
                </a:solidFill>
              </a:rPr>
              <a:t># river extending the width of the domain</a:t>
            </a:r>
          </a:p>
          <a:p>
            <a:pPr marL="0" indent="0">
              <a:spcBef>
                <a:spcPts val="0"/>
              </a:spcBef>
              <a:buNone/>
            </a:pPr>
            <a:r>
              <a:rPr lang="en-US" sz="1600" dirty="0" err="1"/>
              <a:t>str_rows</a:t>
            </a:r>
            <a:r>
              <a:rPr lang="en-US" sz="1600" dirty="0"/>
              <a:t> = 25*</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integer array of row #s for each reach </a:t>
            </a:r>
          </a:p>
          <a:p>
            <a:pPr marL="0" indent="0">
              <a:spcBef>
                <a:spcPts val="0"/>
              </a:spcBef>
              <a:buNone/>
            </a:pPr>
            <a:r>
              <a:rPr lang="en-US" sz="1600" dirty="0" err="1"/>
              <a:t>str_cols</a:t>
            </a:r>
            <a:r>
              <a:rPr lang="en-US" sz="1600" dirty="0"/>
              <a:t> = </a:t>
            </a:r>
            <a:r>
              <a:rPr lang="en-US" sz="1600" dirty="0" err="1"/>
              <a:t>np.arange</a:t>
            </a:r>
            <a:r>
              <a:rPr lang="en-US" sz="1600" dirty="0"/>
              <a:t>(0,nreach)  </a:t>
            </a:r>
            <a:r>
              <a:rPr lang="en-US" sz="1600" dirty="0">
                <a:solidFill>
                  <a:schemeClr val="accent5">
                    <a:lumMod val="75000"/>
                  </a:schemeClr>
                </a:solidFill>
              </a:rPr>
              <a:t># integer array of col #s for each reach </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#Setup the inflows for the reaches</a:t>
            </a:r>
          </a:p>
          <a:p>
            <a:pPr marL="0" indent="0">
              <a:spcBef>
                <a:spcPts val="0"/>
              </a:spcBef>
              <a:buNone/>
            </a:pPr>
            <a:r>
              <a:rPr lang="en-US" sz="1600" dirty="0" err="1"/>
              <a:t>Qreturn</a:t>
            </a:r>
            <a:r>
              <a:rPr lang="en-US" sz="1600" dirty="0"/>
              <a:t> =50     </a:t>
            </a:r>
            <a:r>
              <a:rPr lang="en-US" sz="1600" dirty="0">
                <a:solidFill>
                  <a:schemeClr val="accent5">
                    <a:lumMod val="75000"/>
                  </a:schemeClr>
                </a:solidFill>
              </a:rPr>
              <a:t># return flow from the town</a:t>
            </a:r>
          </a:p>
          <a:p>
            <a:pPr marL="0" indent="0">
              <a:spcBef>
                <a:spcPts val="0"/>
              </a:spcBef>
              <a:buNone/>
            </a:pPr>
            <a:r>
              <a:rPr lang="en-US" sz="1600" dirty="0" err="1"/>
              <a:t>reach_flow</a:t>
            </a:r>
            <a:r>
              <a:rPr lang="en-US" sz="1600" dirty="0"/>
              <a:t> = </a:t>
            </a:r>
            <a:r>
              <a:rPr lang="en-US" sz="1600" dirty="0" err="1"/>
              <a:t>np.zeros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initially set all inflows to zero for all reaches</a:t>
            </a:r>
          </a:p>
          <a:p>
            <a:pPr marL="0" indent="0">
              <a:spcBef>
                <a:spcPts val="0"/>
              </a:spcBef>
              <a:buNone/>
            </a:pPr>
            <a:r>
              <a:rPr lang="en-US" sz="1600" dirty="0" err="1"/>
              <a:t>reach_flow</a:t>
            </a:r>
            <a:r>
              <a:rPr lang="en-US" sz="1600" dirty="0"/>
              <a:t>[</a:t>
            </a:r>
            <a:r>
              <a:rPr lang="en-US" sz="1600" dirty="0" err="1"/>
              <a:t>return_loc</a:t>
            </a:r>
            <a:r>
              <a:rPr lang="en-US" sz="1600" dirty="0"/>
              <a:t>] = </a:t>
            </a:r>
            <a:r>
              <a:rPr lang="en-US" sz="1600" dirty="0" err="1"/>
              <a:t>Qreturn</a:t>
            </a:r>
            <a:r>
              <a:rPr lang="en-US" sz="1600" dirty="0"/>
              <a:t> </a:t>
            </a:r>
            <a:r>
              <a:rPr lang="en-US" sz="1600" dirty="0">
                <a:solidFill>
                  <a:schemeClr val="accent1"/>
                </a:solidFill>
              </a:rPr>
              <a:t># inflow to seg2 = return from town</a:t>
            </a:r>
          </a:p>
          <a:p>
            <a:pPr marL="0" indent="0">
              <a:spcBef>
                <a:spcPts val="0"/>
              </a:spcBef>
              <a:buNone/>
            </a:pPr>
            <a:r>
              <a:rPr lang="en-US" sz="1600" dirty="0" err="1"/>
              <a:t>reach_flow</a:t>
            </a:r>
            <a:r>
              <a:rPr lang="en-US" sz="1600" dirty="0"/>
              <a:t>[return_loc+1] = -1 </a:t>
            </a:r>
            <a:r>
              <a:rPr lang="en-US" sz="1600" dirty="0">
                <a:solidFill>
                  <a:schemeClr val="accent1"/>
                </a:solidFill>
              </a:rPr>
              <a:t># inflow to seg3 = sum of all previous segs</a:t>
            </a:r>
          </a:p>
          <a:p>
            <a:pPr marL="0" indent="0">
              <a:spcBef>
                <a:spcPts val="0"/>
              </a:spcBef>
              <a:buNone/>
            </a:pP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segment numbers – this is a list of segment values that goes with each reach</a:t>
            </a:r>
          </a:p>
          <a:p>
            <a:pPr marL="0" indent="0">
              <a:lnSpc>
                <a:spcPct val="120000"/>
              </a:lnSpc>
              <a:spcBef>
                <a:spcPts val="0"/>
              </a:spcBef>
              <a:buNone/>
            </a:pPr>
            <a:r>
              <a:rPr lang="en-US" sz="1600" dirty="0" err="1"/>
              <a:t>return_loc</a:t>
            </a:r>
            <a:r>
              <a:rPr lang="en-US" sz="1600" dirty="0"/>
              <a:t> = 25    </a:t>
            </a:r>
            <a:r>
              <a:rPr lang="en-US" sz="1600" dirty="0">
                <a:solidFill>
                  <a:schemeClr val="accent1"/>
                </a:solidFill>
              </a:rPr>
              <a:t>#specifying the column where the town return flows come in</a:t>
            </a:r>
            <a:endParaRPr lang="en-US" sz="1600" dirty="0"/>
          </a:p>
          <a:p>
            <a:pPr marL="0" indent="0">
              <a:spcBef>
                <a:spcPts val="0"/>
              </a:spcBef>
              <a:buNone/>
            </a:pPr>
            <a:r>
              <a:rPr lang="en-US" sz="1600" dirty="0"/>
              <a:t>segments = </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make a segment array that is </a:t>
            </a:r>
            <a:r>
              <a:rPr lang="en-US" sz="1600" dirty="0" err="1">
                <a:solidFill>
                  <a:schemeClr val="accent5">
                    <a:lumMod val="75000"/>
                  </a:schemeClr>
                </a:solidFill>
              </a:rPr>
              <a:t>nreach</a:t>
            </a:r>
            <a:r>
              <a:rPr lang="en-US" sz="1600" dirty="0">
                <a:solidFill>
                  <a:schemeClr val="accent5">
                    <a:lumMod val="75000"/>
                  </a:schemeClr>
                </a:solidFill>
              </a:rPr>
              <a:t> long and initialize all the values to 1</a:t>
            </a:r>
          </a:p>
          <a:p>
            <a:pPr marL="0" indent="0">
              <a:spcBef>
                <a:spcPts val="0"/>
              </a:spcBef>
              <a:buNone/>
            </a:pPr>
            <a:r>
              <a:rPr lang="en-US" sz="1600" dirty="0"/>
              <a:t>segments[</a:t>
            </a:r>
            <a:r>
              <a:rPr lang="en-US" sz="1600" dirty="0" err="1"/>
              <a:t>return_loc</a:t>
            </a:r>
            <a:r>
              <a:rPr lang="en-US" sz="1600" dirty="0"/>
              <a:t>] = 2    </a:t>
            </a:r>
            <a:r>
              <a:rPr lang="en-US" sz="1600" dirty="0">
                <a:solidFill>
                  <a:schemeClr val="accent5">
                    <a:lumMod val="75000"/>
                  </a:schemeClr>
                </a:solidFill>
              </a:rPr>
              <a:t>#Change the segment number to ‘2’ where the town recharge comes in</a:t>
            </a:r>
          </a:p>
          <a:p>
            <a:pPr marL="0" indent="0">
              <a:spcBef>
                <a:spcPts val="0"/>
              </a:spcBef>
              <a:buNone/>
            </a:pPr>
            <a:r>
              <a:rPr lang="en-US" sz="1600" dirty="0"/>
              <a:t>segments[return_loc+1:nreach] = 3    </a:t>
            </a:r>
            <a:r>
              <a:rPr lang="en-US" sz="1600" dirty="0">
                <a:solidFill>
                  <a:schemeClr val="accent5">
                    <a:lumMod val="75000"/>
                  </a:schemeClr>
                </a:solidFill>
              </a:rPr>
              <a:t># Change the segment number to ‘3’ everywhere downstream of the the town well</a:t>
            </a:r>
            <a:endParaRPr lang="en-US" sz="1600" dirty="0"/>
          </a:p>
          <a:p>
            <a:pPr marL="0" indent="0">
              <a:lnSpc>
                <a:spcPct val="120000"/>
              </a:lnSpc>
              <a:spcBef>
                <a:spcPts val="0"/>
              </a:spcBef>
              <a:buNone/>
            </a:pPr>
            <a:endParaRPr lang="en-US" sz="1600" dirty="0">
              <a:solidFill>
                <a:schemeClr val="accent1"/>
              </a:solidFill>
            </a:endParaRPr>
          </a:p>
          <a:p>
            <a:pPr marL="0" indent="0">
              <a:lnSpc>
                <a:spcPct val="100000"/>
              </a:lnSpc>
              <a:spcBef>
                <a:spcPts val="0"/>
              </a:spcBef>
              <a:buNone/>
            </a:pPr>
            <a:r>
              <a:rPr lang="en-US" sz="1600" dirty="0">
                <a:solidFill>
                  <a:schemeClr val="accent1"/>
                </a:solidFill>
              </a:rPr>
              <a:t>#setup reach numbers – this will be the numbering of the reaches within each segment. </a:t>
            </a:r>
          </a:p>
          <a:p>
            <a:pPr marL="0" indent="0">
              <a:lnSpc>
                <a:spcPct val="100000"/>
              </a:lnSpc>
              <a:spcBef>
                <a:spcPts val="0"/>
              </a:spcBef>
              <a:buNone/>
            </a:pPr>
            <a:r>
              <a:rPr lang="en-US" sz="1600" dirty="0">
                <a:solidFill>
                  <a:schemeClr val="accent1"/>
                </a:solidFill>
              </a:rPr>
              <a:t># Recall that numbering starts and one and increases moving downstream</a:t>
            </a:r>
          </a:p>
          <a:p>
            <a:pPr marL="0" indent="0">
              <a:lnSpc>
                <a:spcPct val="100000"/>
              </a:lnSpc>
              <a:spcBef>
                <a:spcPts val="0"/>
              </a:spcBef>
              <a:buNone/>
            </a:pPr>
            <a:r>
              <a:rPr lang="en-US" sz="1600" dirty="0"/>
              <a:t>reaches = </a:t>
            </a:r>
            <a:r>
              <a:rPr lang="en-US" sz="1600" dirty="0" err="1"/>
              <a:t>np.arange</a:t>
            </a:r>
            <a:r>
              <a:rPr lang="en-US" sz="1600" dirty="0"/>
              <a:t>(1,nreach+1)   </a:t>
            </a:r>
            <a:r>
              <a:rPr lang="en-US" sz="1600" dirty="0">
                <a:solidFill>
                  <a:schemeClr val="accent5">
                    <a:lumMod val="75000"/>
                  </a:schemeClr>
                </a:solidFill>
              </a:rPr>
              <a:t># create an array of reach #s counting from 1-50</a:t>
            </a:r>
          </a:p>
          <a:p>
            <a:pPr marL="0" indent="0">
              <a:lnSpc>
                <a:spcPct val="100000"/>
              </a:lnSpc>
              <a:spcBef>
                <a:spcPts val="0"/>
              </a:spcBef>
              <a:buNone/>
            </a:pPr>
            <a:r>
              <a:rPr lang="en-US" sz="1600" dirty="0"/>
              <a:t>reaches[</a:t>
            </a:r>
            <a:r>
              <a:rPr lang="en-US" sz="1600" dirty="0" err="1"/>
              <a:t>return_loc</a:t>
            </a:r>
            <a:r>
              <a:rPr lang="en-US" sz="1600" dirty="0"/>
              <a:t>] = 1    </a:t>
            </a:r>
            <a:r>
              <a:rPr lang="en-US" sz="1600" dirty="0">
                <a:solidFill>
                  <a:schemeClr val="accent5">
                    <a:lumMod val="75000"/>
                  </a:schemeClr>
                </a:solidFill>
              </a:rPr>
              <a:t># reassign the reach number to be 1 for segment 2</a:t>
            </a:r>
          </a:p>
          <a:p>
            <a:pPr marL="0" indent="0">
              <a:lnSpc>
                <a:spcPct val="100000"/>
              </a:lnSpc>
              <a:spcBef>
                <a:spcPts val="0"/>
              </a:spcBef>
              <a:buNone/>
            </a:pPr>
            <a:r>
              <a:rPr lang="en-US" sz="1600" dirty="0"/>
              <a:t>reaches[return_loc+1:nreach] = </a:t>
            </a:r>
            <a:r>
              <a:rPr lang="en-US" sz="1600" dirty="0" err="1"/>
              <a:t>np.arange</a:t>
            </a:r>
            <a:r>
              <a:rPr lang="en-US" sz="1600" dirty="0"/>
              <a:t>(1,nreach-(return_loc+1)+1)  </a:t>
            </a:r>
            <a:r>
              <a:rPr lang="en-US" sz="1600" dirty="0">
                <a:solidFill>
                  <a:schemeClr val="accent5">
                    <a:lumMod val="75000"/>
                  </a:schemeClr>
                </a:solidFill>
              </a:rPr>
              <a:t># reassign the reach numbers for segment 3 to start counting at 1</a:t>
            </a: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Font typeface="Arial" panose="020B0604020202020204" pitchFamily="34" charset="0"/>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532"/>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56964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4. Setup the elevation of the streams</a:t>
            </a:r>
          </a:p>
          <a:p>
            <a:pPr marL="0" indent="0">
              <a:lnSpc>
                <a:spcPct val="120000"/>
              </a:lnSpc>
              <a:spcBef>
                <a:spcPts val="0"/>
              </a:spcBef>
              <a:buNone/>
            </a:pPr>
            <a:r>
              <a:rPr lang="en-US" sz="1600" dirty="0"/>
              <a:t>(In this case we will be setting it relative to surface elevation which is an array called ‘</a:t>
            </a:r>
            <a:r>
              <a:rPr lang="en-US" sz="1600" dirty="0" err="1"/>
              <a:t>ztop</a:t>
            </a:r>
            <a:r>
              <a:rPr lang="en-US" sz="1600" dirty="0"/>
              <a:t>’)</a:t>
            </a:r>
          </a:p>
          <a:p>
            <a:pPr marL="0" indent="0">
              <a:lnSpc>
                <a:spcPct val="120000"/>
              </a:lnSpc>
              <a:spcBef>
                <a:spcPts val="0"/>
              </a:spcBef>
              <a:buNone/>
            </a:pPr>
            <a:endParaRPr lang="en-US" sz="1600" dirty="0"/>
          </a:p>
          <a:p>
            <a:pPr marL="0" indent="0">
              <a:lnSpc>
                <a:spcPct val="120000"/>
              </a:lnSpc>
              <a:spcBef>
                <a:spcPts val="0"/>
              </a:spcBef>
              <a:buNone/>
            </a:pPr>
            <a:r>
              <a:rPr lang="en-US" sz="1600" dirty="0" err="1"/>
              <a:t>ztop</a:t>
            </a:r>
            <a:r>
              <a:rPr lang="en-US" sz="1600" dirty="0"/>
              <a:t> = </a:t>
            </a:r>
            <a:r>
              <a:rPr lang="en-US" sz="1600" dirty="0" err="1"/>
              <a:t>np.genfromtxt</a:t>
            </a:r>
            <a:r>
              <a:rPr lang="en-US" sz="1600" dirty="0"/>
              <a:t>('</a:t>
            </a:r>
            <a:r>
              <a:rPr lang="en-US" sz="1600" dirty="0" err="1"/>
              <a:t>BASE_top_elev.csv</a:t>
            </a:r>
            <a:r>
              <a:rPr lang="en-US" sz="1600" dirty="0"/>
              <a:t>', delimiter=',') </a:t>
            </a:r>
            <a:r>
              <a:rPr lang="en-US" sz="1600" dirty="0">
                <a:solidFill>
                  <a:schemeClr val="accent5">
                    <a:lumMod val="75000"/>
                  </a:schemeClr>
                </a:solidFill>
              </a:rPr>
              <a:t># top elevation of top layer (import from csv file) (dim: </a:t>
            </a:r>
            <a:r>
              <a:rPr lang="en-US" sz="1600" dirty="0" err="1">
                <a:solidFill>
                  <a:schemeClr val="accent5">
                    <a:lumMod val="75000"/>
                  </a:schemeClr>
                </a:solidFill>
              </a:rPr>
              <a:t>nrow</a:t>
            </a:r>
            <a:r>
              <a:rPr lang="en-US" sz="1600" dirty="0">
                <a:solidFill>
                  <a:schemeClr val="accent5">
                    <a:lumMod val="75000"/>
                  </a:schemeClr>
                </a:solidFill>
              </a:rPr>
              <a:t>, </a:t>
            </a:r>
            <a:r>
              <a:rPr lang="en-US" sz="1600" dirty="0" err="1">
                <a:solidFill>
                  <a:schemeClr val="accent5">
                    <a:lumMod val="75000"/>
                  </a:schemeClr>
                </a:solidFill>
              </a:rPr>
              <a:t>ncol</a:t>
            </a:r>
            <a:r>
              <a:rPr lang="en-US" sz="1600" dirty="0">
                <a:solidFill>
                  <a:schemeClr val="accent5">
                    <a:lumMod val="75000"/>
                  </a:schemeClr>
                </a:solidFill>
              </a:rPr>
              <a:t>)</a:t>
            </a:r>
            <a:endParaRPr lang="en-US" sz="1600" dirty="0">
              <a:solidFill>
                <a:schemeClr val="accent1"/>
              </a:solidFill>
            </a:endParaRPr>
          </a:p>
          <a:p>
            <a:pPr marL="0" indent="0">
              <a:spcBef>
                <a:spcPts val="0"/>
              </a:spcBef>
              <a:buNone/>
            </a:pPr>
            <a:r>
              <a:rPr lang="en-US" sz="1600" dirty="0" err="1"/>
              <a:t>surf_elev</a:t>
            </a:r>
            <a:r>
              <a:rPr lang="en-US" sz="1600" dirty="0"/>
              <a:t> = </a:t>
            </a:r>
            <a:r>
              <a:rPr lang="en-US" sz="1600" dirty="0" err="1"/>
              <a:t>np.zeros</a:t>
            </a:r>
            <a:r>
              <a:rPr lang="en-US" sz="1600" dirty="0"/>
              <a:t>((</a:t>
            </a:r>
            <a:r>
              <a:rPr lang="en-US" sz="1600" dirty="0" err="1"/>
              <a:t>nreach</a:t>
            </a:r>
            <a:r>
              <a:rPr lang="en-US" sz="1600" dirty="0"/>
              <a:t>))   </a:t>
            </a:r>
            <a:r>
              <a:rPr lang="en-US" sz="1600" dirty="0">
                <a:solidFill>
                  <a:schemeClr val="accent5">
                    <a:lumMod val="75000"/>
                  </a:schemeClr>
                </a:solidFill>
              </a:rPr>
              <a:t># create array of zeros the length of the stream</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 loop over the stream reaches and pull the land surface elevation for the location of each stream cell</a:t>
            </a:r>
          </a:p>
          <a:p>
            <a:pPr marL="0" indent="0">
              <a:spcBef>
                <a:spcPts val="0"/>
              </a:spcBef>
              <a:buNone/>
            </a:pPr>
            <a:r>
              <a:rPr lang="en-US" sz="1600" dirty="0"/>
              <a:t>for </a:t>
            </a:r>
            <a:r>
              <a:rPr lang="en-US" sz="1600" dirty="0" err="1"/>
              <a:t>i</a:t>
            </a:r>
            <a:r>
              <a:rPr lang="en-US" sz="1600" dirty="0"/>
              <a:t> in </a:t>
            </a:r>
            <a:r>
              <a:rPr lang="en-US" sz="1600" dirty="0" err="1"/>
              <a:t>np.arange</a:t>
            </a:r>
            <a:r>
              <a:rPr lang="en-US" sz="1600" dirty="0"/>
              <a:t>(</a:t>
            </a:r>
            <a:r>
              <a:rPr lang="en-US" sz="1600" dirty="0" err="1"/>
              <a:t>nreach</a:t>
            </a:r>
            <a:r>
              <a:rPr lang="en-US" sz="1600" dirty="0"/>
              <a:t>): </a:t>
            </a:r>
          </a:p>
          <a:p>
            <a:pPr marL="0" indent="0">
              <a:spcBef>
                <a:spcPts val="0"/>
              </a:spcBef>
              <a:buNone/>
            </a:pPr>
            <a:r>
              <a:rPr lang="en-US" sz="1600" dirty="0"/>
              <a:t>      </a:t>
            </a:r>
            <a:r>
              <a:rPr lang="en-US" sz="1600" dirty="0" err="1"/>
              <a:t>surf_elev</a:t>
            </a:r>
            <a:r>
              <a:rPr lang="en-US" sz="1600" dirty="0"/>
              <a:t>[</a:t>
            </a:r>
            <a:r>
              <a:rPr lang="en-US" sz="1600" dirty="0" err="1"/>
              <a:t>i</a:t>
            </a:r>
            <a:r>
              <a:rPr lang="en-US" sz="1600" dirty="0"/>
              <a:t>] = </a:t>
            </a:r>
            <a:r>
              <a:rPr lang="en-US" sz="1600" dirty="0" err="1"/>
              <a:t>ztop</a:t>
            </a:r>
            <a:r>
              <a:rPr lang="en-US" sz="1600" dirty="0"/>
              <a:t>[</a:t>
            </a:r>
            <a:r>
              <a:rPr lang="en-US" sz="1600" dirty="0" err="1"/>
              <a:t>str_rows</a:t>
            </a:r>
            <a:r>
              <a:rPr lang="en-US" sz="1600" dirty="0"/>
              <a:t>[</a:t>
            </a:r>
            <a:r>
              <a:rPr lang="en-US" sz="1600" dirty="0" err="1"/>
              <a:t>i</a:t>
            </a:r>
            <a:r>
              <a:rPr lang="en-US" sz="1600" dirty="0"/>
              <a:t>],</a:t>
            </a:r>
            <a:r>
              <a:rPr lang="en-US" sz="1600" dirty="0" err="1"/>
              <a:t>str_cols</a:t>
            </a:r>
            <a:r>
              <a:rPr lang="en-US" sz="1600" dirty="0"/>
              <a:t>[</a:t>
            </a:r>
            <a:r>
              <a:rPr lang="en-US" sz="1600" dirty="0" err="1"/>
              <a:t>i</a:t>
            </a:r>
            <a:r>
              <a:rPr lang="en-US" sz="1600" dirty="0"/>
              <a:t>]]</a:t>
            </a:r>
            <a:br>
              <a:rPr lang="en-US" sz="1600" dirty="0">
                <a:solidFill>
                  <a:schemeClr val="accent5">
                    <a:lumMod val="75000"/>
                  </a:schemeClr>
                </a:solidFill>
              </a:rPr>
            </a:br>
            <a:r>
              <a:rPr lang="en-US" sz="1600" dirty="0"/>
              <a:t>Stop = </a:t>
            </a:r>
            <a:r>
              <a:rPr lang="en-US" sz="1600" dirty="0" err="1"/>
              <a:t>surf_elev</a:t>
            </a:r>
            <a:r>
              <a:rPr lang="en-US" sz="1600" dirty="0"/>
              <a:t> -  1.    </a:t>
            </a:r>
            <a:r>
              <a:rPr lang="en-US" sz="1600" dirty="0">
                <a:solidFill>
                  <a:schemeClr val="accent5">
                    <a:lumMod val="75000"/>
                  </a:schemeClr>
                </a:solidFill>
              </a:rPr>
              <a:t># elevation of the top of the streambed (1 m below land surface) (m)</a:t>
            </a:r>
          </a:p>
          <a:p>
            <a:pPr marL="0" indent="0">
              <a:spcBef>
                <a:spcPts val="0"/>
              </a:spcBef>
              <a:buNone/>
            </a:pPr>
            <a:r>
              <a:rPr lang="en-US" sz="1600" dirty="0" err="1"/>
              <a:t>Sbot</a:t>
            </a:r>
            <a:r>
              <a:rPr lang="en-US" sz="1600" dirty="0"/>
              <a:t> = Stop - thickness      </a:t>
            </a:r>
            <a:r>
              <a:rPr lang="en-US" sz="1600" dirty="0">
                <a:solidFill>
                  <a:schemeClr val="accent5">
                    <a:lumMod val="75000"/>
                  </a:schemeClr>
                </a:solidFill>
              </a:rPr>
              <a:t># elevation of the bottom of the streambed (m)</a:t>
            </a:r>
          </a:p>
          <a:p>
            <a:pPr marL="0" indent="0">
              <a:spcBef>
                <a:spcPts val="0"/>
              </a:spcBef>
              <a:buNone/>
            </a:pPr>
            <a:r>
              <a:rPr lang="en-US" sz="1600" dirty="0" err="1"/>
              <a:t>stage_elev</a:t>
            </a:r>
            <a:r>
              <a:rPr lang="en-US" sz="1600" dirty="0"/>
              <a:t> = Stop + stage      </a:t>
            </a:r>
            <a:r>
              <a:rPr lang="en-US" sz="1600" dirty="0">
                <a:solidFill>
                  <a:schemeClr val="accent5">
                    <a:lumMod val="75000"/>
                  </a:schemeClr>
                </a:solidFill>
              </a:rPr>
              <a:t># elevation of the water surface in the stream (m)</a:t>
            </a:r>
          </a:p>
          <a:p>
            <a:pPr marL="0" indent="0">
              <a:spcBef>
                <a:spcPts val="0"/>
              </a:spcBef>
              <a:buNone/>
            </a:pPr>
            <a:br>
              <a:rPr lang="en-US" sz="1600" dirty="0"/>
            </a:br>
            <a:br>
              <a:rPr lang="en-US" sz="1600" dirty="0"/>
            </a:br>
            <a:endParaRPr lang="en-US" sz="1600" dirty="0"/>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28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29146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800" b="1" dirty="0"/>
              <a:t>5. Setup the stress period dictionary</a:t>
            </a:r>
          </a:p>
          <a:p>
            <a:pPr marL="0" indent="0">
              <a:spcBef>
                <a:spcPts val="0"/>
              </a:spcBef>
              <a:buNone/>
            </a:pPr>
            <a:r>
              <a:rPr lang="en-US" sz="1800" dirty="0" err="1"/>
              <a:t>str_info</a:t>
            </a:r>
            <a:r>
              <a:rPr lang="en-US" sz="1800" dirty="0"/>
              <a:t> = </a:t>
            </a:r>
            <a:r>
              <a:rPr lang="en-US" sz="1800" dirty="0" err="1"/>
              <a:t>np.zeros</a:t>
            </a:r>
            <a:r>
              <a:rPr lang="en-US" sz="1800" dirty="0"/>
              <a:t>((nreach,13)) </a:t>
            </a:r>
            <a:r>
              <a:rPr lang="en-US" sz="1800" dirty="0">
                <a:solidFill>
                  <a:schemeClr val="accent5">
                    <a:lumMod val="75000"/>
                  </a:schemeClr>
                </a:solidFill>
              </a:rPr>
              <a:t># create array of zeros for reaches, each reach requires 13 input values</a:t>
            </a:r>
          </a:p>
          <a:p>
            <a:pPr marL="0" indent="0">
              <a:spcBef>
                <a:spcPts val="0"/>
              </a:spcBef>
              <a:buNone/>
            </a:pPr>
            <a:endParaRPr lang="en-US" sz="1800" dirty="0"/>
          </a:p>
          <a:p>
            <a:pPr marL="0" indent="0">
              <a:spcBef>
                <a:spcPts val="0"/>
              </a:spcBef>
              <a:buNone/>
            </a:pPr>
            <a:r>
              <a:rPr lang="en-US" sz="1800" dirty="0">
                <a:solidFill>
                  <a:schemeClr val="accent5">
                    <a:lumMod val="75000"/>
                  </a:schemeClr>
                </a:solidFill>
              </a:rPr>
              <a:t># Loop over the reaches and setup the data</a:t>
            </a:r>
          </a:p>
          <a:p>
            <a:pPr marL="0" indent="0">
              <a:spcBef>
                <a:spcPts val="0"/>
              </a:spcBef>
              <a:buNone/>
            </a:pPr>
            <a:r>
              <a:rPr lang="en-US" sz="1800" dirty="0"/>
              <a:t>for r in </a:t>
            </a:r>
            <a:r>
              <a:rPr lang="en-US" sz="1800" dirty="0" err="1"/>
              <a:t>np.arange</a:t>
            </a:r>
            <a:r>
              <a:rPr lang="en-US" sz="1800" dirty="0"/>
              <a:t>(</a:t>
            </a:r>
            <a:r>
              <a:rPr lang="en-US" sz="1800" dirty="0" err="1"/>
              <a:t>nreach</a:t>
            </a:r>
            <a:r>
              <a:rPr lang="en-US" sz="1800" dirty="0"/>
              <a:t>): </a:t>
            </a:r>
          </a:p>
          <a:p>
            <a:pPr marL="0" indent="0">
              <a:spcBef>
                <a:spcPts val="0"/>
              </a:spcBef>
              <a:buNone/>
            </a:pPr>
            <a:r>
              <a:rPr lang="en-US" sz="1800" dirty="0"/>
              <a:t>     </a:t>
            </a:r>
            <a:r>
              <a:rPr lang="en-US" sz="1800" dirty="0" err="1"/>
              <a:t>str_info</a:t>
            </a:r>
            <a:r>
              <a:rPr lang="en-US" sz="1800" dirty="0"/>
              <a:t>[r,:] = [0, </a:t>
            </a:r>
            <a:r>
              <a:rPr lang="en-US" sz="1800" dirty="0" err="1"/>
              <a:t>str_rows</a:t>
            </a:r>
            <a:r>
              <a:rPr lang="en-US" sz="1800" dirty="0"/>
              <a:t>[r], </a:t>
            </a:r>
            <a:r>
              <a:rPr lang="en-US" sz="1800" dirty="0" err="1"/>
              <a:t>str_cols</a:t>
            </a:r>
            <a:r>
              <a:rPr lang="en-US" sz="1800" dirty="0"/>
              <a:t>[r], segments[r], reaches[r], </a:t>
            </a:r>
            <a:r>
              <a:rPr lang="en-US" sz="1800" dirty="0" err="1"/>
              <a:t>reach_flow</a:t>
            </a:r>
            <a:r>
              <a:rPr lang="en-US" sz="1800" dirty="0"/>
              <a:t>[r], </a:t>
            </a:r>
            <a:r>
              <a:rPr lang="en-US" sz="1800" dirty="0" err="1"/>
              <a:t>stage_elev</a:t>
            </a:r>
            <a:r>
              <a:rPr lang="en-US" sz="1800" dirty="0"/>
              <a:t>[r], </a:t>
            </a:r>
            <a:r>
              <a:rPr lang="en-US" sz="1800" dirty="0" err="1"/>
              <a:t>Kstream</a:t>
            </a:r>
            <a:r>
              <a:rPr lang="en-US" sz="1800" dirty="0"/>
              <a:t>, </a:t>
            </a:r>
            <a:r>
              <a:rPr lang="en-US" sz="1800" dirty="0" err="1"/>
              <a:t>Sbot</a:t>
            </a:r>
            <a:r>
              <a:rPr lang="en-US" sz="1800" dirty="0"/>
              <a:t>[r], Stop[r],    		width,  slope, rough]</a:t>
            </a:r>
          </a:p>
          <a:p>
            <a:pPr marL="0" indent="0">
              <a:spcBef>
                <a:spcPts val="0"/>
              </a:spcBef>
              <a:buNone/>
            </a:pPr>
            <a:r>
              <a:rPr lang="en-US" sz="1800" dirty="0" err="1"/>
              <a:t>str_spd</a:t>
            </a:r>
            <a:r>
              <a:rPr lang="en-US" sz="1800" dirty="0"/>
              <a:t> = {0: </a:t>
            </a:r>
            <a:r>
              <a:rPr lang="en-US" sz="1800" dirty="0" err="1"/>
              <a:t>str_info</a:t>
            </a:r>
            <a:r>
              <a:rPr lang="en-US" sz="1800" dirty="0"/>
              <a:t>} </a:t>
            </a:r>
            <a:r>
              <a:rPr lang="en-US" sz="1800" dirty="0">
                <a:solidFill>
                  <a:schemeClr val="accent5">
                    <a:lumMod val="75000"/>
                  </a:schemeClr>
                </a:solidFill>
              </a:rPr>
              <a:t># save the stream info in a stress period dictionary</a:t>
            </a:r>
          </a:p>
          <a:p>
            <a:pPr marL="0" indent="0">
              <a:spcBef>
                <a:spcPts val="0"/>
              </a:spcBef>
              <a:buNone/>
            </a:pPr>
            <a:endParaRPr lang="en-US" sz="1800" dirty="0"/>
          </a:p>
          <a:p>
            <a:pPr marL="0" indent="0">
              <a:spcBef>
                <a:spcPts val="0"/>
              </a:spcBef>
              <a:buNone/>
            </a:pPr>
            <a:endParaRPr lang="en-US" sz="1800" dirty="0"/>
          </a:p>
          <a:p>
            <a:pPr marL="0" indent="0">
              <a:spcBef>
                <a:spcPts val="0"/>
              </a:spcBef>
              <a:buNone/>
            </a:pPr>
            <a:r>
              <a:rPr lang="en-US" sz="1800" b="1" dirty="0"/>
              <a:t>5. Setup the segments dictionary</a:t>
            </a:r>
            <a:endParaRPr lang="en-US" sz="1800" dirty="0"/>
          </a:p>
          <a:p>
            <a:pPr marL="0" indent="0">
              <a:spcBef>
                <a:spcPts val="0"/>
              </a:spcBef>
              <a:buNone/>
            </a:pPr>
            <a:r>
              <a:rPr lang="en-US" sz="1800" dirty="0">
                <a:solidFill>
                  <a:schemeClr val="accent5">
                    <a:lumMod val="75000"/>
                  </a:schemeClr>
                </a:solidFill>
              </a:rPr>
              <a:t>#for each segment, need an array of 10 zeros, for last segment, first two values are seg #s of upstream segments</a:t>
            </a:r>
          </a:p>
          <a:p>
            <a:pPr marL="0" indent="0">
              <a:spcBef>
                <a:spcPts val="0"/>
              </a:spcBef>
              <a:buNone/>
            </a:pPr>
            <a:r>
              <a:rPr lang="en-US" sz="1800" dirty="0" err="1"/>
              <a:t>seg_info</a:t>
            </a:r>
            <a:r>
              <a:rPr lang="en-US" sz="1800" dirty="0"/>
              <a:t> = </a:t>
            </a:r>
            <a:r>
              <a:rPr lang="en-US" sz="1800" dirty="0" err="1"/>
              <a:t>np.zeros</a:t>
            </a:r>
            <a:r>
              <a:rPr lang="en-US" sz="1800" dirty="0"/>
              <a:t>((10,nseg))</a:t>
            </a:r>
          </a:p>
          <a:p>
            <a:pPr marL="0" indent="0">
              <a:spcBef>
                <a:spcPts val="0"/>
              </a:spcBef>
              <a:buNone/>
            </a:pPr>
            <a:r>
              <a:rPr lang="en-US" sz="1800" dirty="0" err="1"/>
              <a:t>seg_info</a:t>
            </a:r>
            <a:r>
              <a:rPr lang="en-US" sz="1800" dirty="0"/>
              <a:t> = [[0, 0, 0, 0, 0, 0, 0, 0, 0, 0, 0], [0, 0, 0, 0, 0, 0, 0, 0, 0, 0, 0], [1, 2, 0, 0, 0, 0, 0, 0, 0, 0, 1]]</a:t>
            </a:r>
          </a:p>
          <a:p>
            <a:pPr marL="0" indent="0">
              <a:spcBef>
                <a:spcPts val="0"/>
              </a:spcBef>
              <a:buNone/>
            </a:pPr>
            <a:r>
              <a:rPr lang="en-US" sz="1800" dirty="0" err="1"/>
              <a:t>str_segd</a:t>
            </a:r>
            <a:r>
              <a:rPr lang="en-US" sz="1800" dirty="0"/>
              <a:t> = {0: </a:t>
            </a:r>
            <a:r>
              <a:rPr lang="en-US" sz="1800" dirty="0" err="1"/>
              <a:t>seg_info</a:t>
            </a:r>
            <a:r>
              <a:rPr lang="en-US" sz="1800" dirty="0"/>
              <a:t>}  </a:t>
            </a:r>
            <a:r>
              <a:rPr lang="en-US" sz="1800" dirty="0">
                <a:solidFill>
                  <a:schemeClr val="accent5">
                    <a:lumMod val="75000"/>
                  </a:schemeClr>
                </a:solidFill>
              </a:rPr>
              <a:t>#save the stream info in a segment dictionary</a:t>
            </a:r>
          </a:p>
          <a:p>
            <a:pPr marL="0" indent="0">
              <a:buNone/>
            </a:pPr>
            <a:endParaRPr lang="en-US" sz="1800" dirty="0"/>
          </a:p>
          <a:p>
            <a:pPr marL="0" indent="0">
              <a:buNone/>
            </a:pPr>
            <a:r>
              <a:rPr lang="en-US" sz="1800" b="1" dirty="0"/>
              <a:t>6. Setup the mudflow package call</a:t>
            </a:r>
            <a:endParaRPr lang="en-US" sz="1800" dirty="0"/>
          </a:p>
          <a:p>
            <a:pPr marL="0" indent="0">
              <a:buNone/>
            </a:pPr>
            <a:r>
              <a:rPr lang="en-US" sz="1600" dirty="0" err="1"/>
              <a:t>strm</a:t>
            </a:r>
            <a:r>
              <a:rPr lang="en-US" sz="1600" dirty="0"/>
              <a:t> = </a:t>
            </a:r>
            <a:r>
              <a:rPr lang="en-US" sz="1600" dirty="0" err="1"/>
              <a:t>flopy.modflow.mfstr.ModflowStr</a:t>
            </a:r>
            <a:r>
              <a:rPr lang="en-US" sz="1600" dirty="0"/>
              <a:t>(mf, </a:t>
            </a:r>
            <a:r>
              <a:rPr lang="en-US" sz="1600" dirty="0" err="1"/>
              <a:t>mxacts</a:t>
            </a:r>
            <a:r>
              <a:rPr lang="en-US" sz="1600" dirty="0"/>
              <a:t>=</a:t>
            </a:r>
            <a:r>
              <a:rPr lang="en-US" sz="1600" dirty="0" err="1"/>
              <a:t>nreach</a:t>
            </a:r>
            <a:r>
              <a:rPr lang="en-US" sz="1600" dirty="0"/>
              <a:t>, </a:t>
            </a:r>
            <a:r>
              <a:rPr lang="en-US" sz="1600" dirty="0" err="1"/>
              <a:t>nss</a:t>
            </a:r>
            <a:r>
              <a:rPr lang="en-US" sz="1600" dirty="0"/>
              <a:t>=</a:t>
            </a:r>
            <a:r>
              <a:rPr lang="en-US" sz="1600" dirty="0" err="1"/>
              <a:t>nseg</a:t>
            </a:r>
            <a:r>
              <a:rPr lang="en-US" sz="1600" dirty="0"/>
              <a:t>, </a:t>
            </a:r>
            <a:r>
              <a:rPr lang="en-US" sz="1600" dirty="0" err="1"/>
              <a:t>ntrib</a:t>
            </a:r>
            <a:r>
              <a:rPr lang="en-US" sz="1600" dirty="0"/>
              <a:t>=</a:t>
            </a:r>
            <a:r>
              <a:rPr lang="en-US" sz="1600" dirty="0" err="1"/>
              <a:t>ntrib</a:t>
            </a:r>
            <a:r>
              <a:rPr lang="en-US" sz="1600" dirty="0"/>
              <a:t>, </a:t>
            </a:r>
            <a:r>
              <a:rPr lang="en-US" sz="1600" dirty="0" err="1"/>
              <a:t>ndiv</a:t>
            </a:r>
            <a:r>
              <a:rPr lang="en-US" sz="1600" dirty="0"/>
              <a:t>=0,icalc=</a:t>
            </a:r>
            <a:r>
              <a:rPr lang="en-US" sz="1600" dirty="0" err="1"/>
              <a:t>icalc</a:t>
            </a:r>
            <a:r>
              <a:rPr lang="en-US" sz="1600" dirty="0"/>
              <a:t>, const=const, </a:t>
            </a:r>
            <a:r>
              <a:rPr lang="en-US" sz="1600" dirty="0" err="1"/>
              <a:t>ipakcb</a:t>
            </a:r>
            <a:r>
              <a:rPr lang="en-US" sz="1600" dirty="0"/>
              <a:t>=53, istcb2=53, </a:t>
            </a:r>
            <a:r>
              <a:rPr lang="en-US" sz="1600" dirty="0" err="1"/>
              <a:t>dtype</a:t>
            </a:r>
            <a:r>
              <a:rPr lang="en-US" sz="1600" dirty="0"/>
              <a:t>=None, </a:t>
            </a:r>
            <a:r>
              <a:rPr lang="en-US" sz="1600" dirty="0" err="1"/>
              <a:t>stress_period_data</a:t>
            </a:r>
            <a:r>
              <a:rPr lang="en-US" sz="1600" dirty="0"/>
              <a:t>=</a:t>
            </a:r>
            <a:r>
              <a:rPr lang="en-US" sz="1600" dirty="0" err="1"/>
              <a:t>str_spd</a:t>
            </a:r>
            <a:r>
              <a:rPr lang="en-US" sz="1600" dirty="0"/>
              <a:t>, </a:t>
            </a:r>
            <a:r>
              <a:rPr lang="en-US" sz="1600" dirty="0" err="1"/>
              <a:t>segment_data</a:t>
            </a:r>
            <a:r>
              <a:rPr lang="en-US" sz="1600" dirty="0"/>
              <a:t>=</a:t>
            </a:r>
            <a:r>
              <a:rPr lang="en-US" sz="1600" dirty="0" err="1"/>
              <a:t>str_segd</a:t>
            </a:r>
            <a:r>
              <a:rPr lang="en-US" sz="1600" dirty="0"/>
              <a:t>, extension='str')</a:t>
            </a: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2795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3FDA-C1D0-FF4D-8CF4-12D080E3825E}"/>
              </a:ext>
            </a:extLst>
          </p:cNvPr>
          <p:cNvSpPr>
            <a:spLocks noGrp="1"/>
          </p:cNvSpPr>
          <p:nvPr>
            <p:ph type="title"/>
          </p:nvPr>
        </p:nvSpPr>
        <p:spPr/>
        <p:txBody>
          <a:bodyPr/>
          <a:lstStyle/>
          <a:p>
            <a:r>
              <a:rPr lang="en-US" dirty="0"/>
              <a:t>Str calculations </a:t>
            </a:r>
          </a:p>
        </p:txBody>
      </p:sp>
      <p:sp>
        <p:nvSpPr>
          <p:cNvPr id="4" name="TextBox 3">
            <a:extLst>
              <a:ext uri="{FF2B5EF4-FFF2-40B4-BE49-F238E27FC236}">
                <a16:creationId xmlns:a16="http://schemas.microsoft.com/office/drawing/2014/main" id="{3EA45F67-0E35-E14D-9E31-0A8F4EC04D25}"/>
              </a:ext>
            </a:extLst>
          </p:cNvPr>
          <p:cNvSpPr txBox="1"/>
          <p:nvPr/>
        </p:nvSpPr>
        <p:spPr>
          <a:xfrm>
            <a:off x="631686" y="1497492"/>
            <a:ext cx="5089634" cy="5078313"/>
          </a:xfrm>
          <a:prstGeom prst="rect">
            <a:avLst/>
          </a:prstGeom>
          <a:noFill/>
        </p:spPr>
        <p:txBody>
          <a:bodyPr wrap="square" rtlCol="0">
            <a:spAutoFit/>
          </a:bodyPr>
          <a:lstStyle/>
          <a:p>
            <a:pPr marL="342900" indent="-342900">
              <a:buAutoNum type="arabicPeriod"/>
            </a:pPr>
            <a:r>
              <a:rPr lang="en-US" dirty="0"/>
              <a:t>Leakage from aquifer to streambed.  = Streambed conductance  *(Head in stream – head in aquifer)</a:t>
            </a:r>
          </a:p>
          <a:p>
            <a:pPr marL="342900" indent="-342900">
              <a:buAutoNum type="arabicPeriod"/>
            </a:pPr>
            <a:r>
              <a:rPr lang="en-US" dirty="0"/>
              <a:t>If the </a:t>
            </a:r>
            <a:r>
              <a:rPr lang="en-US" dirty="0" err="1"/>
              <a:t>icalc</a:t>
            </a:r>
            <a:r>
              <a:rPr lang="en-US" dirty="0"/>
              <a:t> variable is &gt;0 then stream stage in each reach will be computed using  an inversion of </a:t>
            </a:r>
            <a:r>
              <a:rPr lang="en-US" dirty="0" err="1"/>
              <a:t>Mannings</a:t>
            </a:r>
            <a:r>
              <a:rPr lang="en-US" dirty="0"/>
              <a:t> equation where to solve for stream depth. </a:t>
            </a:r>
          </a:p>
          <a:p>
            <a:pPr marL="742950" lvl="1" indent="-285750">
              <a:buFont typeface="Arial" panose="020B0604020202020204" pitchFamily="34" charset="0"/>
              <a:buChar char="•"/>
            </a:pPr>
            <a:r>
              <a:rPr lang="en-US" dirty="0"/>
              <a:t>Stream stage is calculated prior to calculating leakage </a:t>
            </a:r>
          </a:p>
          <a:p>
            <a:pPr marL="742950" lvl="1" indent="-285750">
              <a:buFont typeface="Arial" panose="020B0604020202020204" pitchFamily="34" charset="0"/>
              <a:buChar char="•"/>
            </a:pPr>
            <a:r>
              <a:rPr lang="en-US" dirty="0"/>
              <a:t>For the first iteration its calculated using the inflow into a segment. If there is no inflow its set to the top of the streambed</a:t>
            </a:r>
          </a:p>
          <a:p>
            <a:pPr marL="742950" lvl="1" indent="-285750">
              <a:buFont typeface="Arial" panose="020B0604020202020204" pitchFamily="34" charset="0"/>
              <a:buChar char="•"/>
            </a:pPr>
            <a:r>
              <a:rPr lang="en-US" dirty="0"/>
              <a:t>Leakage terms are calculated based on stream stage and then heads are calculated</a:t>
            </a:r>
          </a:p>
          <a:p>
            <a:pPr marL="742950" lvl="1" indent="-285750">
              <a:buFont typeface="Arial" panose="020B0604020202020204" pitchFamily="34" charset="0"/>
              <a:buChar char="•"/>
            </a:pPr>
            <a:r>
              <a:rPr lang="en-US" dirty="0"/>
              <a:t>In subsequent iterations leakage from previous iteration is subtracted from the streamflow prior to calculating the new stream stage </a:t>
            </a:r>
          </a:p>
        </p:txBody>
      </p:sp>
      <p:pic>
        <p:nvPicPr>
          <p:cNvPr id="6" name="Picture 5">
            <a:extLst>
              <a:ext uri="{FF2B5EF4-FFF2-40B4-BE49-F238E27FC236}">
                <a16:creationId xmlns:a16="http://schemas.microsoft.com/office/drawing/2014/main" id="{BD55AE4D-6962-FB4E-9027-66BAC74ED482}"/>
              </a:ext>
            </a:extLst>
          </p:cNvPr>
          <p:cNvPicPr>
            <a:picLocks noChangeAspect="1"/>
          </p:cNvPicPr>
          <p:nvPr/>
        </p:nvPicPr>
        <p:blipFill>
          <a:blip r:embed="rId2"/>
          <a:stretch>
            <a:fillRect/>
          </a:stretch>
        </p:blipFill>
        <p:spPr>
          <a:xfrm>
            <a:off x="6646230" y="1368855"/>
            <a:ext cx="5167612" cy="3938869"/>
          </a:xfrm>
          <a:prstGeom prst="rect">
            <a:avLst/>
          </a:prstGeom>
        </p:spPr>
      </p:pic>
    </p:spTree>
    <p:extLst>
      <p:ext uri="{BB962C8B-B14F-4D97-AF65-F5344CB8AC3E}">
        <p14:creationId xmlns:p14="http://schemas.microsoft.com/office/powerpoint/2010/main" val="115074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18279" y="2103437"/>
            <a:ext cx="10515600" cy="1325563"/>
          </a:xfrm>
        </p:spPr>
        <p:txBody>
          <a:bodyPr/>
          <a:lstStyle/>
          <a:p>
            <a:r>
              <a:rPr lang="en-US" dirty="0"/>
              <a:t>MODFLOW implementation</a:t>
            </a:r>
          </a:p>
        </p:txBody>
      </p:sp>
    </p:spTree>
    <p:extLst>
      <p:ext uri="{BB962C8B-B14F-4D97-AF65-F5344CB8AC3E}">
        <p14:creationId xmlns:p14="http://schemas.microsoft.com/office/powerpoint/2010/main" val="127048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58893"/>
            <a:ext cx="10515600" cy="1325563"/>
          </a:xfrm>
        </p:spPr>
        <p:txBody>
          <a:bodyPr/>
          <a:lstStyle/>
          <a:p>
            <a:r>
              <a:rPr lang="en-US" dirty="0"/>
              <a:t>General inputs: </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mxacts</a:t>
            </a:r>
            <a:r>
              <a:rPr lang="en-US" dirty="0"/>
              <a:t> (</a:t>
            </a:r>
            <a:r>
              <a:rPr lang="en-US" i="1" dirty="0"/>
              <a:t>int</a:t>
            </a:r>
            <a:r>
              <a:rPr lang="en-US" dirty="0"/>
              <a:t>) – Maximum number of stream reaches that will be in use during any stress period. (default is 0)</a:t>
            </a:r>
          </a:p>
          <a:p>
            <a:r>
              <a:rPr lang="en-US" b="1" dirty="0" err="1"/>
              <a:t>nss</a:t>
            </a:r>
            <a:r>
              <a:rPr lang="en-US" dirty="0"/>
              <a:t> (</a:t>
            </a:r>
            <a:r>
              <a:rPr lang="en-US" i="1" dirty="0"/>
              <a:t>int</a:t>
            </a:r>
            <a:r>
              <a:rPr lang="en-US" dirty="0"/>
              <a:t>) – Number of stream segments. (default is 0)</a:t>
            </a:r>
          </a:p>
          <a:p>
            <a:r>
              <a:rPr lang="en-US" b="1" dirty="0" err="1"/>
              <a:t>ntrib</a:t>
            </a:r>
            <a:r>
              <a:rPr lang="en-US" dirty="0"/>
              <a:t> (</a:t>
            </a:r>
            <a:r>
              <a:rPr lang="en-US" i="1" dirty="0"/>
              <a:t>int</a:t>
            </a:r>
            <a:r>
              <a:rPr lang="en-US" dirty="0"/>
              <a:t>) – The number of stream tributaries that can connect to one segment. The program is currently dimensioned so that NTRIB cannot exceed 10. (default is 0)</a:t>
            </a:r>
          </a:p>
          <a:p>
            <a:r>
              <a:rPr lang="en-US" b="1" dirty="0" err="1"/>
              <a:t>ndiv</a:t>
            </a:r>
            <a:r>
              <a:rPr lang="en-US" dirty="0"/>
              <a:t> (</a:t>
            </a:r>
            <a:r>
              <a:rPr lang="en-US" i="1" dirty="0"/>
              <a:t>int</a:t>
            </a:r>
            <a:r>
              <a:rPr lang="en-US" dirty="0"/>
              <a:t>) – A flag, which when positive, specifies that diversions from segments are to be simulated. (default is 0)</a:t>
            </a:r>
          </a:p>
          <a:p>
            <a:r>
              <a:rPr lang="en-US" b="1" dirty="0" err="1"/>
              <a:t>icalc</a:t>
            </a:r>
            <a:r>
              <a:rPr lang="en-US" dirty="0"/>
              <a:t> (</a:t>
            </a:r>
            <a:r>
              <a:rPr lang="en-US" i="1" dirty="0"/>
              <a:t>int</a:t>
            </a:r>
            <a:r>
              <a:rPr lang="en-US" dirty="0"/>
              <a:t>) – A flag, which when positive, specifies that stream stages in reaches are to be calculated. (default is 0)</a:t>
            </a:r>
          </a:p>
          <a:p>
            <a:r>
              <a:rPr lang="en-US" b="1" dirty="0"/>
              <a:t>const</a:t>
            </a:r>
            <a:r>
              <a:rPr lang="en-US" dirty="0"/>
              <a:t> (</a:t>
            </a:r>
            <a:r>
              <a:rPr lang="en-US" i="1" dirty="0"/>
              <a:t>float</a:t>
            </a:r>
            <a:r>
              <a:rPr lang="en-US" dirty="0"/>
              <a:t>) – Constant value used in calculating stream stage in reaches whenever ICALC is greater than 0. (1.486 for flow units of </a:t>
            </a:r>
            <a:r>
              <a:rPr lang="en-US" dirty="0" err="1"/>
              <a:t>cfs</a:t>
            </a:r>
            <a:r>
              <a:rPr lang="en-US" dirty="0"/>
              <a:t> and 1.0 for units of </a:t>
            </a:r>
            <a:r>
              <a:rPr lang="en-US" dirty="0" err="1"/>
              <a:t>cms</a:t>
            </a:r>
            <a:r>
              <a:rPr lang="en-US" dirty="0"/>
              <a:t>). The constant must be multiplied by 86,400 when using time units of days in the simulation. If ICALC is 0, const can be any real value. (default is 86400.)</a:t>
            </a:r>
          </a:p>
          <a:p>
            <a:endParaRPr lang="en-US" dirty="0"/>
          </a:p>
          <a:p>
            <a:endParaRPr lang="en-US" dirty="0"/>
          </a:p>
          <a:p>
            <a:endParaRPr lang="en-US" dirty="0"/>
          </a:p>
        </p:txBody>
      </p:sp>
    </p:spTree>
    <p:extLst>
      <p:ext uri="{BB962C8B-B14F-4D97-AF65-F5344CB8AC3E}">
        <p14:creationId xmlns:p14="http://schemas.microsoft.com/office/powerpoint/2010/main" val="260729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Variables that control printing and saving:</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ipakcb</a:t>
            </a:r>
            <a:r>
              <a:rPr lang="en-US" dirty="0"/>
              <a:t> (</a:t>
            </a:r>
            <a:r>
              <a:rPr lang="en-US" i="1" dirty="0"/>
              <a:t>int</a:t>
            </a:r>
            <a:r>
              <a:rPr lang="en-US" dirty="0"/>
              <a:t>) – A flag that is used to determine if cell-by-cell budget data should be saved. If </a:t>
            </a:r>
            <a:r>
              <a:rPr lang="en-US" dirty="0" err="1"/>
              <a:t>ipakcb</a:t>
            </a:r>
            <a:r>
              <a:rPr lang="en-US" dirty="0"/>
              <a:t> is non-zero cell-by-cell budget data will be saved. (default is 0).</a:t>
            </a:r>
          </a:p>
          <a:p>
            <a:r>
              <a:rPr lang="en-US" b="1" dirty="0"/>
              <a:t>istcb2</a:t>
            </a:r>
            <a:r>
              <a:rPr lang="en-US" dirty="0"/>
              <a:t> (</a:t>
            </a:r>
            <a:r>
              <a:rPr lang="en-US" i="1" dirty="0"/>
              <a:t>int</a:t>
            </a:r>
            <a:r>
              <a:rPr lang="en-US" dirty="0"/>
              <a:t>) – A flag that is used flag and a unit number for the option to store streamflow out of each reach in an unformatted (binary) file. If istcb2 is greater than zero streamflow data will be saved. (default is None)</a:t>
            </a:r>
            <a:endParaRPr lang="en-US" b="1" dirty="0"/>
          </a:p>
          <a:p>
            <a:r>
              <a:rPr lang="en-US" b="1" dirty="0" err="1"/>
              <a:t>irdflg</a:t>
            </a:r>
            <a:r>
              <a:rPr lang="en-US" dirty="0"/>
              <a:t> (</a:t>
            </a:r>
            <a:r>
              <a:rPr lang="en-US" i="1" dirty="0"/>
              <a:t>integer or dictionary</a:t>
            </a:r>
            <a:r>
              <a:rPr lang="en-US" dirty="0"/>
              <a:t>) – is a integer or dictionary containing a integer flag, when positive suppresses printing of the stream input data for a stress period. If an integer is passed, all stress periods will use the same value. If a dictionary is passed, stress periods not in the dictionary will assigned a value of 1. Default is None which will assign a value of 1 to all stress periods.</a:t>
            </a:r>
          </a:p>
          <a:p>
            <a:r>
              <a:rPr lang="en-US" b="1" dirty="0" err="1"/>
              <a:t>iptflg</a:t>
            </a:r>
            <a:r>
              <a:rPr lang="en-US" dirty="0"/>
              <a:t> (</a:t>
            </a:r>
            <a:r>
              <a:rPr lang="en-US" i="1" dirty="0"/>
              <a:t>integer or dictionary</a:t>
            </a:r>
            <a:r>
              <a:rPr lang="en-US" dirty="0"/>
              <a:t>) – is a integer or dictionary containing a integer flag, when positive suppresses printing of stream results for a stress period. If an integer is passed, all stress periods will use the same value. If a dictionary is passed, stress periods not in the dictionary will assigned a value of 1. Default is None which will assign a value of 1 to all stress periods.</a:t>
            </a:r>
          </a:p>
          <a:p>
            <a:endParaRPr lang="en-US" dirty="0"/>
          </a:p>
          <a:p>
            <a:endParaRPr lang="en-US" dirty="0"/>
          </a:p>
          <a:p>
            <a:endParaRPr lang="en-US" dirty="0"/>
          </a:p>
        </p:txBody>
      </p:sp>
    </p:spTree>
    <p:extLst>
      <p:ext uri="{BB962C8B-B14F-4D97-AF65-F5344CB8AC3E}">
        <p14:creationId xmlns:p14="http://schemas.microsoft.com/office/powerpoint/2010/main" val="112753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Stress period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fontScale="77500" lnSpcReduction="20000"/>
          </a:bodyPr>
          <a:lstStyle/>
          <a:p>
            <a:r>
              <a:rPr lang="en-US" dirty="0"/>
              <a:t>A dictionary of values where each entry is a stress period</a:t>
            </a:r>
          </a:p>
          <a:p>
            <a:r>
              <a:rPr lang="en-US" dirty="0"/>
              <a:t>Each stress period has a list of data that is detailed below (or you can pass it a -1 if you want it to repeat values from previous stress period or 0 to indicate no stream reaches in the stress period)</a:t>
            </a:r>
          </a:p>
          <a:p>
            <a:r>
              <a:rPr lang="en-US" dirty="0"/>
              <a:t>There should be one row for each reach containing the following: </a:t>
            </a:r>
          </a:p>
          <a:p>
            <a:pPr lvl="1"/>
            <a:r>
              <a:rPr lang="en-US" dirty="0"/>
              <a:t>Layer</a:t>
            </a:r>
          </a:p>
          <a:p>
            <a:pPr lvl="1"/>
            <a:r>
              <a:rPr lang="en-US" dirty="0"/>
              <a:t>Row</a:t>
            </a:r>
          </a:p>
          <a:p>
            <a:pPr lvl="1"/>
            <a:r>
              <a:rPr lang="en-US" dirty="0"/>
              <a:t>Column </a:t>
            </a:r>
          </a:p>
          <a:p>
            <a:pPr lvl="1"/>
            <a:r>
              <a:rPr lang="en-US" dirty="0"/>
              <a:t>Segment # </a:t>
            </a:r>
          </a:p>
          <a:p>
            <a:pPr lvl="1"/>
            <a:r>
              <a:rPr lang="en-US" dirty="0"/>
              <a:t>Sequential reach # (number upstream to downstream)</a:t>
            </a:r>
          </a:p>
          <a:p>
            <a:pPr lvl="1"/>
            <a:r>
              <a:rPr lang="en-US" dirty="0"/>
              <a:t>Flow entering segment </a:t>
            </a:r>
          </a:p>
          <a:p>
            <a:pPr lvl="1"/>
            <a:r>
              <a:rPr lang="en-US" dirty="0"/>
              <a:t>Stream stage</a:t>
            </a:r>
          </a:p>
          <a:p>
            <a:pPr lvl="1"/>
            <a:r>
              <a:rPr lang="en-US" dirty="0"/>
              <a:t>Streambed hydraulic conductance </a:t>
            </a:r>
          </a:p>
          <a:p>
            <a:pPr lvl="1"/>
            <a:r>
              <a:rPr lang="en-US" dirty="0"/>
              <a:t>Streambed Bottom elevation </a:t>
            </a:r>
          </a:p>
          <a:p>
            <a:pPr lvl="1"/>
            <a:r>
              <a:rPr lang="en-US" dirty="0"/>
              <a:t>Streambed top elevation </a:t>
            </a:r>
          </a:p>
          <a:p>
            <a:pPr lvl="1"/>
            <a:r>
              <a:rPr lang="en-US" dirty="0"/>
              <a:t>Stream width </a:t>
            </a:r>
          </a:p>
          <a:p>
            <a:pPr lvl="1"/>
            <a:r>
              <a:rPr lang="en-US" dirty="0"/>
              <a:t>Stream slope </a:t>
            </a:r>
          </a:p>
          <a:p>
            <a:pPr lvl="1"/>
            <a:r>
              <a:rPr lang="en-US" dirty="0"/>
              <a:t>Roughness coefficient </a:t>
            </a:r>
          </a:p>
          <a:p>
            <a:endParaRPr lang="en-US" dirty="0"/>
          </a:p>
          <a:p>
            <a:endParaRPr lang="en-US" dirty="0"/>
          </a:p>
          <a:p>
            <a:endParaRPr lang="en-US" dirty="0"/>
          </a:p>
        </p:txBody>
      </p:sp>
    </p:spTree>
    <p:extLst>
      <p:ext uri="{BB962C8B-B14F-4D97-AF65-F5344CB8AC3E}">
        <p14:creationId xmlns:p14="http://schemas.microsoft.com/office/powerpoint/2010/main" val="273384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Option for calculating stream states (</a:t>
            </a:r>
            <a:r>
              <a:rPr lang="en-US" dirty="0" err="1"/>
              <a:t>icalc</a:t>
            </a:r>
            <a:r>
              <a:rPr lang="en-US" dirty="0"/>
              <a:t>):</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2635623"/>
          </a:xfrm>
        </p:spPr>
        <p:txBody>
          <a:bodyPr>
            <a:normAutofit/>
          </a:bodyPr>
          <a:lstStyle/>
          <a:p>
            <a:r>
              <a:rPr lang="en-US" dirty="0"/>
              <a:t>If </a:t>
            </a:r>
            <a:r>
              <a:rPr lang="en-US" dirty="0" err="1"/>
              <a:t>icalc</a:t>
            </a:r>
            <a:r>
              <a:rPr lang="en-US" dirty="0"/>
              <a:t>&gt;0 the stream stages will be calculated </a:t>
            </a:r>
          </a:p>
          <a:p>
            <a:r>
              <a:rPr lang="en-US" dirty="0"/>
              <a:t>Default value is 0</a:t>
            </a:r>
          </a:p>
          <a:p>
            <a:r>
              <a:rPr lang="en-US" dirty="0"/>
              <a:t>Stream width, stream slope, and roughness coefficients are only used if </a:t>
            </a:r>
            <a:r>
              <a:rPr lang="en-US" dirty="0" err="1"/>
              <a:t>icalc</a:t>
            </a:r>
            <a:r>
              <a:rPr lang="en-US" dirty="0"/>
              <a:t> is greater than 0 (if its equal to 0 they can have any values as they are not used)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035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Segment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a:bodyPr>
          <a:lstStyle/>
          <a:p>
            <a:r>
              <a:rPr lang="en-US" dirty="0"/>
              <a:t>A dictionary of values where each entry is a stress period</a:t>
            </a:r>
          </a:p>
          <a:p>
            <a:r>
              <a:rPr lang="en-US" dirty="0"/>
              <a:t>Each stress period has a list of segment data</a:t>
            </a:r>
          </a:p>
          <a:p>
            <a:r>
              <a:rPr lang="en-US" dirty="0"/>
              <a:t>There should be one row for each segment containing the following: </a:t>
            </a:r>
          </a:p>
          <a:p>
            <a:pPr lvl="1"/>
            <a:r>
              <a:rPr lang="en-US" dirty="0" err="1"/>
              <a:t>Itrib</a:t>
            </a:r>
            <a:r>
              <a:rPr lang="en-US" dirty="0"/>
              <a:t> data for up to 10 tributaries (i.e. 10 values specifying if a </a:t>
            </a:r>
            <a:r>
              <a:rPr lang="en-US" dirty="0" err="1"/>
              <a:t>giv</a:t>
            </a:r>
            <a:endParaRPr lang="en-US" dirty="0"/>
          </a:p>
          <a:p>
            <a:pPr lvl="1"/>
            <a:r>
              <a:rPr lang="en-US" dirty="0" err="1"/>
              <a:t>Iupseg</a:t>
            </a:r>
            <a:endParaRPr lang="en-US" dirty="0"/>
          </a:p>
          <a:p>
            <a:r>
              <a:rPr lang="en-US" dirty="0"/>
              <a:t>If </a:t>
            </a:r>
            <a:r>
              <a:rPr lang="en-US" dirty="0" err="1"/>
              <a:t>ntrib</a:t>
            </a:r>
            <a:r>
              <a:rPr lang="en-US" dirty="0"/>
              <a:t> = 0  this indicates that no stream segments have tributaries and the </a:t>
            </a:r>
            <a:r>
              <a:rPr lang="en-US" dirty="0" err="1"/>
              <a:t>itrib</a:t>
            </a:r>
            <a:r>
              <a:rPr lang="en-US" dirty="0"/>
              <a:t> values can be anything because they are ignored.</a:t>
            </a:r>
          </a:p>
          <a:p>
            <a:r>
              <a:rPr lang="en-US" dirty="0"/>
              <a:t>If </a:t>
            </a:r>
            <a:r>
              <a:rPr lang="en-US" dirty="0" err="1"/>
              <a:t>ntrib</a:t>
            </a:r>
            <a:r>
              <a:rPr lang="en-US" dirty="0"/>
              <a:t>&gt;0 then you should list the tributaries for each segment in columns 0:ntrib (note that the maximum number of tributaries is 10)</a:t>
            </a:r>
          </a:p>
          <a:p>
            <a:r>
              <a:rPr lang="en-US" dirty="0"/>
              <a:t>If </a:t>
            </a:r>
            <a:r>
              <a:rPr lang="en-US" dirty="0" err="1"/>
              <a:t>ndiv</a:t>
            </a:r>
            <a:r>
              <a:rPr lang="en-US" dirty="0"/>
              <a:t> =0 then the </a:t>
            </a:r>
            <a:r>
              <a:rPr lang="en-US" dirty="0" err="1"/>
              <a:t>iupseg</a:t>
            </a:r>
            <a:r>
              <a:rPr lang="en-US" dirty="0"/>
              <a:t> values are not used. If </a:t>
            </a:r>
            <a:r>
              <a:rPr lang="en-US" dirty="0" err="1"/>
              <a:t>ndiv</a:t>
            </a:r>
            <a:r>
              <a:rPr lang="en-US" dirty="0"/>
              <a:t> &gt;- then </a:t>
            </a:r>
            <a:r>
              <a:rPr lang="en-US" dirty="0" err="1"/>
              <a:t>iupseg</a:t>
            </a:r>
            <a:r>
              <a:rPr lang="en-US" dirty="0"/>
              <a:t> should be listed in the last column. </a:t>
            </a:r>
          </a:p>
          <a:p>
            <a:endParaRPr lang="en-US" dirty="0"/>
          </a:p>
          <a:p>
            <a:endParaRPr lang="en-US" dirty="0"/>
          </a:p>
        </p:txBody>
      </p:sp>
    </p:spTree>
    <p:extLst>
      <p:ext uri="{BB962C8B-B14F-4D97-AF65-F5344CB8AC3E}">
        <p14:creationId xmlns:p14="http://schemas.microsoft.com/office/powerpoint/2010/main" val="122297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8C11-3CBB-1046-A9F0-95DCBE8C6504}"/>
              </a:ext>
            </a:extLst>
          </p:cNvPr>
          <p:cNvSpPr>
            <a:spLocks noGrp="1"/>
          </p:cNvSpPr>
          <p:nvPr>
            <p:ph type="title"/>
          </p:nvPr>
        </p:nvSpPr>
        <p:spPr>
          <a:xfrm>
            <a:off x="817179" y="1437181"/>
            <a:ext cx="4385441" cy="1325563"/>
          </a:xfrm>
        </p:spPr>
        <p:txBody>
          <a:bodyPr/>
          <a:lstStyle/>
          <a:p>
            <a:r>
              <a:rPr lang="en-US" dirty="0"/>
              <a:t>Streambed conductance</a:t>
            </a:r>
          </a:p>
        </p:txBody>
      </p:sp>
      <p:pic>
        <p:nvPicPr>
          <p:cNvPr id="5" name="Picture 4">
            <a:extLst>
              <a:ext uri="{FF2B5EF4-FFF2-40B4-BE49-F238E27FC236}">
                <a16:creationId xmlns:a16="http://schemas.microsoft.com/office/drawing/2014/main" id="{555C94C7-897A-1C49-B2A4-DDC1FE51DD9C}"/>
              </a:ext>
            </a:extLst>
          </p:cNvPr>
          <p:cNvPicPr>
            <a:picLocks noChangeAspect="1"/>
          </p:cNvPicPr>
          <p:nvPr/>
        </p:nvPicPr>
        <p:blipFill>
          <a:blip r:embed="rId2"/>
          <a:stretch>
            <a:fillRect/>
          </a:stretch>
        </p:blipFill>
        <p:spPr>
          <a:xfrm>
            <a:off x="5993471" y="851337"/>
            <a:ext cx="5607234" cy="5481145"/>
          </a:xfrm>
          <a:prstGeom prst="rect">
            <a:avLst/>
          </a:prstGeom>
        </p:spPr>
      </p:pic>
    </p:spTree>
    <p:extLst>
      <p:ext uri="{BB962C8B-B14F-4D97-AF65-F5344CB8AC3E}">
        <p14:creationId xmlns:p14="http://schemas.microsoft.com/office/powerpoint/2010/main" val="140562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4349</TotalTime>
  <Words>2549</Words>
  <Application>Microsoft Macintosh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Str calculations </vt:lpstr>
      <vt:lpstr>MODFLOW implementation</vt:lpstr>
      <vt:lpstr>General inputs: </vt:lpstr>
      <vt:lpstr>Variables that control printing and saving:</vt:lpstr>
      <vt:lpstr>Stress period data:</vt:lpstr>
      <vt:lpstr>Option for calculating stream states (icalc):</vt:lpstr>
      <vt:lpstr>Segment Data:</vt:lpstr>
      <vt:lpstr>Streambed conductance</vt:lpstr>
      <vt:lpstr>Example implementation for a single segment: </vt:lpstr>
      <vt:lpstr>Example implementation for a single segment: </vt:lpstr>
      <vt:lpstr>Implementation for multiple segments</vt:lpstr>
      <vt:lpstr>Example implementation for a multiple reaches: </vt:lpstr>
      <vt:lpstr>Example implementation for a multiple reaches: </vt:lpstr>
      <vt:lpstr>Example implementation for a multiple reaches: </vt:lpstr>
      <vt:lpstr>Example implementation for a multiple reaches: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Condon, Laura - (lecondon)</dc:creator>
  <cp:lastModifiedBy>Condon, Laura - (lecondon)</cp:lastModifiedBy>
  <cp:revision>23</cp:revision>
  <dcterms:created xsi:type="dcterms:W3CDTF">2022-04-12T03:04:48Z</dcterms:created>
  <dcterms:modified xsi:type="dcterms:W3CDTF">2022-04-15T03:34:29Z</dcterms:modified>
</cp:coreProperties>
</file>