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7" autoAdjust="0"/>
    <p:restoredTop sz="94660"/>
  </p:normalViewPr>
  <p:slideViewPr>
    <p:cSldViewPr snapToGrid="0">
      <p:cViewPr>
        <p:scale>
          <a:sx n="100" d="100"/>
          <a:sy n="100" d="100"/>
        </p:scale>
        <p:origin x="13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3C66-BEB6-4AFA-BCAC-AAE928652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74B67-0DE9-4A39-85F6-539DD9A1D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1B03-CEB2-4BD2-A100-7F418014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5D72-30BD-43DF-B16C-18291E59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7949-0E11-4CEE-987A-1B6C91E1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7C5-6AAE-46B8-8D49-876DD29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B3998-738B-4FDA-9393-1840FA5A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2C0F-126E-4900-888C-64B5024D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A027-C75F-449A-8029-01EB035F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95F-FB91-400E-92D6-5617B4A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D03BD-342D-4662-A8F4-A34FE987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F7FDD-F8EC-4153-AB96-E3C535FD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D696-A980-45BA-90C1-76B990B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73D1-CB29-448D-B74F-8ACB4DD7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6870-4F5F-44FA-9849-3BB59998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7806-8122-4EE5-80AB-1AA1FEEB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3D60-896A-451A-975A-499F26D0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782B-A9E9-4EF2-A704-2CC5AD6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B47A-0149-4A47-88B5-95ED2159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06-A5C5-42C8-8BA0-7460C015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7AD-AFD5-4580-9654-6C2CE470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DED02-2A05-428A-A6C3-62A3F1A2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0878-DF21-4DE7-9BAA-2EDBBB57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140B-76CE-4E13-B1D7-7855BF9E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797C-806D-4EB0-89EC-7B8B3F32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9CC9-194E-4504-9D2A-531AD920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C5A-B503-4032-982E-2AD61702B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33183-32C3-4294-B49F-B56726E9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BBF4-1797-427D-9A30-A431C1E2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BD69-3F66-40AD-B7B8-0A4AD840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B78E-C7AE-4B01-A2CF-4F1CFE99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2EC-660E-421C-8345-F6E1D866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A82E-93E1-461C-990B-26F2DCD9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6924-8683-4DC9-9BFD-D3BEEA3C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AF94B-4E98-4B82-AC35-401F7C1E0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65D5C-6CCE-44E4-8C7C-2273C31EF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25199-F3F6-4997-A5FD-F75D5530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21BE-97E8-4F66-95C0-CB3D8BB6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05749-1A28-45A2-BAE0-E306C3A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9D7C-B6D5-4C20-A98B-668D0D3E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F1D58-7E3B-4B52-8EC6-C208B610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681BE-76C2-4FB1-898C-F8F6B73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D35FE-255F-496F-BD02-36652DF8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00C77-2760-4BC4-A587-16C5F278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373A7-C781-4559-8305-2DEFD0DE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3B4D-EA52-4256-8479-ED53D96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ED29-F2DE-4370-A208-BEA5081D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D9F8-9703-4059-A98C-A4DCE1CA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73E7-9F58-48E6-AF64-AA5EF284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2081F-C74F-4DCC-8D34-0FF8C84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D89C-1CBA-4C01-8BAC-5D22863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552A-0E8F-45C2-B0EA-D4D3E305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6411-66BC-43B1-A48F-5587BD7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F8F80-85B7-425C-9548-1DDC9BD2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66D-E882-4FCA-9CEA-B5ADF1DC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D59E-52FD-46B4-83CC-65B1E2C5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B5A3-1426-4866-A681-5D34196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EFC6-6B42-476F-91CA-2B025C67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E2626-8A7B-4455-B5FA-CC9E33FF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B355E-5E28-499C-8ACE-1C293C61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1256-FEAF-4946-889C-57E32752A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42C5-DDA6-4135-AD71-D40D743475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D222-0BE6-413D-9B0E-ACB18A18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DFB3-8758-47EB-9DC5-EE06574AC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22FD-B0B6-4C95-91AB-F6D9CD6FA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5D6F8-4C68-4C3A-AADD-A64ED6C316C4}"/>
              </a:ext>
            </a:extLst>
          </p:cNvPr>
          <p:cNvSpPr/>
          <p:nvPr/>
        </p:nvSpPr>
        <p:spPr>
          <a:xfrm>
            <a:off x="2334826" y="118940"/>
            <a:ext cx="7421733" cy="6565946"/>
          </a:xfrm>
          <a:prstGeom prst="rect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24596-7D0E-4ECA-B6C9-E5A873E8108D}"/>
              </a:ext>
            </a:extLst>
          </p:cNvPr>
          <p:cNvSpPr txBox="1"/>
          <p:nvPr/>
        </p:nvSpPr>
        <p:spPr>
          <a:xfrm>
            <a:off x="64278" y="81513"/>
            <a:ext cx="225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3000x3000x300m grid</a:t>
            </a:r>
          </a:p>
          <a:p>
            <a:r>
              <a:rPr lang="en-US" dirty="0"/>
              <a:t>Without pumping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6A770-DA09-4A04-AFEE-77FE3E3C6F24}"/>
              </a:ext>
            </a:extLst>
          </p:cNvPr>
          <p:cNvSpPr/>
          <p:nvPr/>
        </p:nvSpPr>
        <p:spPr>
          <a:xfrm>
            <a:off x="5809014" y="5737321"/>
            <a:ext cx="807868" cy="683581"/>
          </a:xfrm>
          <a:prstGeom prst="rect">
            <a:avLst/>
          </a:prstGeom>
          <a:solidFill>
            <a:schemeClr val="accent6">
              <a:alpha val="7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01917-29DE-4FFD-96A8-C267DDECD68E}"/>
              </a:ext>
            </a:extLst>
          </p:cNvPr>
          <p:cNvSpPr/>
          <p:nvPr/>
        </p:nvSpPr>
        <p:spPr>
          <a:xfrm>
            <a:off x="2334826" y="1681873"/>
            <a:ext cx="2007416" cy="3046546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88938-8F17-40EC-A400-6BB56B9B3DE2}"/>
              </a:ext>
            </a:extLst>
          </p:cNvPr>
          <p:cNvSpPr txBox="1"/>
          <p:nvPr/>
        </p:nvSpPr>
        <p:spPr>
          <a:xfrm>
            <a:off x="5369569" y="6420902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(1500,100)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55565-47A8-48A7-9496-A5DFA9E31F46}"/>
              </a:ext>
            </a:extLst>
          </p:cNvPr>
          <p:cNvSpPr txBox="1"/>
          <p:nvPr/>
        </p:nvSpPr>
        <p:spPr>
          <a:xfrm>
            <a:off x="6248459" y="6430970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46866-4050-4F30-8EA0-4C3DF98B3A5B}"/>
              </a:ext>
            </a:extLst>
          </p:cNvPr>
          <p:cNvSpPr txBox="1"/>
          <p:nvPr/>
        </p:nvSpPr>
        <p:spPr>
          <a:xfrm>
            <a:off x="621294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(1800,500)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67C31-30D7-406C-A7E8-267A98721D40}"/>
              </a:ext>
            </a:extLst>
          </p:cNvPr>
          <p:cNvSpPr txBox="1"/>
          <p:nvPr/>
        </p:nvSpPr>
        <p:spPr>
          <a:xfrm>
            <a:off x="533405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(1500,500)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D1FD6-E17C-4106-A0FB-7D208DF4C690}"/>
              </a:ext>
            </a:extLst>
          </p:cNvPr>
          <p:cNvSpPr txBox="1"/>
          <p:nvPr/>
        </p:nvSpPr>
        <p:spPr>
          <a:xfrm rot="5400000">
            <a:off x="6417935" y="5952153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2068A-69DB-4A53-94EA-2A415CC5F07C}"/>
              </a:ext>
            </a:extLst>
          </p:cNvPr>
          <p:cNvSpPr txBox="1"/>
          <p:nvPr/>
        </p:nvSpPr>
        <p:spPr>
          <a:xfrm>
            <a:off x="217309" y="973320"/>
            <a:ext cx="187318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Wildcat farm is approximately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ACME is approximately twice as tall as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Hydraulic conductivity gradient can be represented by three averaged constant-K zones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EB719-50F1-4BB0-BE55-C27894089CCF}"/>
              </a:ext>
            </a:extLst>
          </p:cNvPr>
          <p:cNvSpPr txBox="1"/>
          <p:nvPr/>
        </p:nvSpPr>
        <p:spPr>
          <a:xfrm>
            <a:off x="5930463" y="6222122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300 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749DA9-55DC-461D-B54C-10721136C744}"/>
              </a:ext>
            </a:extLst>
          </p:cNvPr>
          <p:cNvSpPr/>
          <p:nvPr/>
        </p:nvSpPr>
        <p:spPr>
          <a:xfrm>
            <a:off x="6145746" y="6032381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5E5FD-6DA9-43DD-909A-072A1B626323}"/>
              </a:ext>
            </a:extLst>
          </p:cNvPr>
          <p:cNvSpPr txBox="1"/>
          <p:nvPr/>
        </p:nvSpPr>
        <p:spPr>
          <a:xfrm>
            <a:off x="2140456" y="4669105"/>
            <a:ext cx="60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(0,700)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EC902-C505-4267-8E98-34CA32A1EBFE}"/>
              </a:ext>
            </a:extLst>
          </p:cNvPr>
          <p:cNvSpPr txBox="1"/>
          <p:nvPr/>
        </p:nvSpPr>
        <p:spPr>
          <a:xfrm>
            <a:off x="3859692" y="4728419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(1000,700)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C4E05-407E-437C-9607-9C3F6FC0CCFD}"/>
              </a:ext>
            </a:extLst>
          </p:cNvPr>
          <p:cNvSpPr txBox="1"/>
          <p:nvPr/>
        </p:nvSpPr>
        <p:spPr>
          <a:xfrm>
            <a:off x="3859692" y="1417527"/>
            <a:ext cx="885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(1000,2500)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698F2-EA99-4709-BB37-330617C98B45}"/>
              </a:ext>
            </a:extLst>
          </p:cNvPr>
          <p:cNvSpPr txBox="1"/>
          <p:nvPr/>
        </p:nvSpPr>
        <p:spPr>
          <a:xfrm>
            <a:off x="2112188" y="1447204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(0,2500)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FBC91-9CC2-45F5-AA42-5A5C3CD6C149}"/>
              </a:ext>
            </a:extLst>
          </p:cNvPr>
          <p:cNvSpPr txBox="1"/>
          <p:nvPr/>
        </p:nvSpPr>
        <p:spPr>
          <a:xfrm rot="5400000">
            <a:off x="4170457" y="2891771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1800 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0AC20-51B9-4C3C-B06B-0678AA40F7CB}"/>
              </a:ext>
            </a:extLst>
          </p:cNvPr>
          <p:cNvSpPr txBox="1"/>
          <p:nvPr/>
        </p:nvSpPr>
        <p:spPr>
          <a:xfrm>
            <a:off x="2933083" y="4518893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1000 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395C5A-19AF-4BAF-9944-C19A4D55274C}"/>
              </a:ext>
            </a:extLst>
          </p:cNvPr>
          <p:cNvSpPr/>
          <p:nvPr/>
        </p:nvSpPr>
        <p:spPr>
          <a:xfrm>
            <a:off x="8217535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5BF11-C04C-455E-869B-6DEF5A08745E}"/>
              </a:ext>
            </a:extLst>
          </p:cNvPr>
          <p:cNvSpPr txBox="1"/>
          <p:nvPr/>
        </p:nvSpPr>
        <p:spPr>
          <a:xfrm>
            <a:off x="8002509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(2400,0)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8AD1B6-EDCB-48EE-896C-95412D3ACFA3}"/>
              </a:ext>
            </a:extLst>
          </p:cNvPr>
          <p:cNvSpPr/>
          <p:nvPr/>
        </p:nvSpPr>
        <p:spPr>
          <a:xfrm>
            <a:off x="2444918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0E7FC-863D-4969-9A87-2965CACD8DEF}"/>
              </a:ext>
            </a:extLst>
          </p:cNvPr>
          <p:cNvSpPr txBox="1"/>
          <p:nvPr/>
        </p:nvSpPr>
        <p:spPr>
          <a:xfrm>
            <a:off x="2299837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(24,0)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0BA6EA-F906-48C3-90A6-1A647B2F3C1C}"/>
              </a:ext>
            </a:extLst>
          </p:cNvPr>
          <p:cNvSpPr/>
          <p:nvPr/>
        </p:nvSpPr>
        <p:spPr>
          <a:xfrm>
            <a:off x="2293398" y="727844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1C59E-56DB-405D-9BEA-6BEBC3DA2746}"/>
              </a:ext>
            </a:extLst>
          </p:cNvPr>
          <p:cNvSpPr txBox="1"/>
          <p:nvPr/>
        </p:nvSpPr>
        <p:spPr>
          <a:xfrm>
            <a:off x="2385909" y="192619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4</a:t>
            </a:r>
          </a:p>
          <a:p>
            <a:r>
              <a:rPr lang="en-US" sz="1050" dirty="0"/>
              <a:t>WTD: 51.6 m</a:t>
            </a:r>
          </a:p>
          <a:p>
            <a:r>
              <a:rPr lang="en-US" sz="1050" dirty="0"/>
              <a:t>K: 8.4 m/d</a:t>
            </a:r>
          </a:p>
          <a:p>
            <a:r>
              <a:rPr lang="en-US" sz="1050" dirty="0"/>
              <a:t>(0,2600)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37544-06F4-43EE-860E-2821A924C606}"/>
              </a:ext>
            </a:extLst>
          </p:cNvPr>
          <p:cNvSpPr/>
          <p:nvPr/>
        </p:nvSpPr>
        <p:spPr>
          <a:xfrm>
            <a:off x="8002509" y="111562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9C04A-A105-4C9D-8974-CA2844235904}"/>
              </a:ext>
            </a:extLst>
          </p:cNvPr>
          <p:cNvSpPr txBox="1"/>
          <p:nvPr/>
        </p:nvSpPr>
        <p:spPr>
          <a:xfrm>
            <a:off x="8217535" y="452750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3</a:t>
            </a:r>
          </a:p>
          <a:p>
            <a:r>
              <a:rPr lang="en-US" sz="1050" dirty="0"/>
              <a:t>WTD: 50.2 m</a:t>
            </a:r>
          </a:p>
          <a:p>
            <a:r>
              <a:rPr lang="en-US" sz="1050" dirty="0"/>
              <a:t>K: 1 m/d</a:t>
            </a:r>
          </a:p>
          <a:p>
            <a:r>
              <a:rPr lang="en-US" sz="1050" dirty="0"/>
              <a:t>(2300,2300)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393251F-9580-470F-BF8B-B514AA8A1BBC}"/>
              </a:ext>
            </a:extLst>
          </p:cNvPr>
          <p:cNvSpPr/>
          <p:nvPr/>
        </p:nvSpPr>
        <p:spPr>
          <a:xfrm>
            <a:off x="10578120" y="2282368"/>
            <a:ext cx="248575" cy="208287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4E878-1DC3-42A7-A604-A236B31B3FCA}"/>
              </a:ext>
            </a:extLst>
          </p:cNvPr>
          <p:cNvSpPr txBox="1"/>
          <p:nvPr/>
        </p:nvSpPr>
        <p:spPr>
          <a:xfrm>
            <a:off x="10808317" y="289620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GW flow w/o pumping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8FC87B-B964-4A5A-A346-BF48FF7226A0}"/>
              </a:ext>
            </a:extLst>
          </p:cNvPr>
          <p:cNvSpPr/>
          <p:nvPr/>
        </p:nvSpPr>
        <p:spPr>
          <a:xfrm>
            <a:off x="2328495" y="118940"/>
            <a:ext cx="2576598" cy="6546441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AB4BF-9737-4507-9CA3-FC6D6AC0EB82}"/>
              </a:ext>
            </a:extLst>
          </p:cNvPr>
          <p:cNvSpPr txBox="1"/>
          <p:nvPr/>
        </p:nvSpPr>
        <p:spPr>
          <a:xfrm>
            <a:off x="3313707" y="133628"/>
            <a:ext cx="143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K1 = 11 m/d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A3041-EEEA-4090-A935-1C899235310A}"/>
              </a:ext>
            </a:extLst>
          </p:cNvPr>
          <p:cNvSpPr txBox="1"/>
          <p:nvPr/>
        </p:nvSpPr>
        <p:spPr>
          <a:xfrm>
            <a:off x="7889731" y="147348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K3 = 1 m/d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7177D1-68D9-4ECD-ABB7-08A0BFB6C735}"/>
              </a:ext>
            </a:extLst>
          </p:cNvPr>
          <p:cNvSpPr/>
          <p:nvPr/>
        </p:nvSpPr>
        <p:spPr>
          <a:xfrm>
            <a:off x="7492607" y="123325"/>
            <a:ext cx="2259302" cy="654644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8F8A1-6E01-47F4-927D-2E8BBFD967A7}"/>
              </a:ext>
            </a:extLst>
          </p:cNvPr>
          <p:cNvSpPr txBox="1"/>
          <p:nvPr/>
        </p:nvSpPr>
        <p:spPr>
          <a:xfrm>
            <a:off x="5459750" y="133628"/>
            <a:ext cx="1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K2 = 5 m/d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26E19A-B403-400A-AF9D-18C49A3F73B3}"/>
              </a:ext>
            </a:extLst>
          </p:cNvPr>
          <p:cNvSpPr/>
          <p:nvPr/>
        </p:nvSpPr>
        <p:spPr>
          <a:xfrm>
            <a:off x="4919173" y="127817"/>
            <a:ext cx="2570247" cy="6546441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F95006-3C80-4BF5-9962-9F3FAD6C4B8D}"/>
              </a:ext>
            </a:extLst>
          </p:cNvPr>
          <p:cNvCxnSpPr/>
          <p:nvPr/>
        </p:nvCxnSpPr>
        <p:spPr>
          <a:xfrm flipV="1">
            <a:off x="9755074" y="6147791"/>
            <a:ext cx="388167" cy="51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61A959-4849-4D65-ADBA-53E5DCF08A22}"/>
              </a:ext>
            </a:extLst>
          </p:cNvPr>
          <p:cNvCxnSpPr/>
          <p:nvPr/>
        </p:nvCxnSpPr>
        <p:spPr>
          <a:xfrm flipV="1">
            <a:off x="10143240" y="0"/>
            <a:ext cx="0" cy="614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B71537-2D6C-46F4-9744-C5FEEC00095C}"/>
              </a:ext>
            </a:extLst>
          </p:cNvPr>
          <p:cNvCxnSpPr>
            <a:cxnSpLocks/>
          </p:cNvCxnSpPr>
          <p:nvPr/>
        </p:nvCxnSpPr>
        <p:spPr>
          <a:xfrm flipV="1">
            <a:off x="9736640" y="0"/>
            <a:ext cx="193797" cy="147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7C2443-63DD-4FC4-90CC-F3C9DD8865FB}"/>
              </a:ext>
            </a:extLst>
          </p:cNvPr>
          <p:cNvSpPr txBox="1"/>
          <p:nvPr/>
        </p:nvSpPr>
        <p:spPr>
          <a:xfrm>
            <a:off x="10342417" y="44474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dx = 100m</a:t>
            </a:r>
          </a:p>
          <a:p>
            <a:r>
              <a:rPr lang="en-US" sz="1400" dirty="0" err="1"/>
              <a:t>dy</a:t>
            </a:r>
            <a:r>
              <a:rPr lang="en-US" sz="1400" dirty="0"/>
              <a:t> = 100m</a:t>
            </a:r>
          </a:p>
          <a:p>
            <a:r>
              <a:rPr lang="en-US" sz="1400" dirty="0" err="1"/>
              <a:t>dz</a:t>
            </a:r>
            <a:r>
              <a:rPr lang="en-US" sz="1400" dirty="0"/>
              <a:t> = 300 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97804B-E425-4C90-A74D-DFFE40251FC0}"/>
              </a:ext>
            </a:extLst>
          </p:cNvPr>
          <p:cNvSpPr txBox="1"/>
          <p:nvPr/>
        </p:nvSpPr>
        <p:spPr>
          <a:xfrm>
            <a:off x="1438938" y="6517756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Datum(0,0)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D4BF3-77C1-4851-8575-53AE57348B06}"/>
              </a:ext>
            </a:extLst>
          </p:cNvPr>
          <p:cNvSpPr txBox="1"/>
          <p:nvPr/>
        </p:nvSpPr>
        <p:spPr>
          <a:xfrm>
            <a:off x="3269687" y="6615564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BDCB5C-6374-4E8F-B17A-FB3ECA12EC0A}"/>
              </a:ext>
            </a:extLst>
          </p:cNvPr>
          <p:cNvCxnSpPr/>
          <p:nvPr/>
        </p:nvCxnSpPr>
        <p:spPr>
          <a:xfrm>
            <a:off x="3622089" y="6771672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9C9A7A-9FA7-4890-AF82-55745581B788}"/>
              </a:ext>
            </a:extLst>
          </p:cNvPr>
          <p:cNvSpPr txBox="1"/>
          <p:nvPr/>
        </p:nvSpPr>
        <p:spPr>
          <a:xfrm>
            <a:off x="1710713" y="5993902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ACB37-26F3-4CB3-A198-90D570EC9D3F}"/>
              </a:ext>
            </a:extLst>
          </p:cNvPr>
          <p:cNvCxnSpPr>
            <a:cxnSpLocks/>
          </p:cNvCxnSpPr>
          <p:nvPr/>
        </p:nvCxnSpPr>
        <p:spPr>
          <a:xfrm flipV="1">
            <a:off x="1830996" y="5460633"/>
            <a:ext cx="0" cy="5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BB23D6-3AFE-4A0B-A12E-B08EF99C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268" y="572380"/>
            <a:ext cx="6308242" cy="55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5D6F8-4C68-4C3A-AADD-A64ED6C316C4}"/>
              </a:ext>
            </a:extLst>
          </p:cNvPr>
          <p:cNvSpPr/>
          <p:nvPr/>
        </p:nvSpPr>
        <p:spPr>
          <a:xfrm>
            <a:off x="2334826" y="118940"/>
            <a:ext cx="7421733" cy="6565946"/>
          </a:xfrm>
          <a:prstGeom prst="rect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24596-7D0E-4ECA-B6C9-E5A873E8108D}"/>
              </a:ext>
            </a:extLst>
          </p:cNvPr>
          <p:cNvSpPr txBox="1"/>
          <p:nvPr/>
        </p:nvSpPr>
        <p:spPr>
          <a:xfrm>
            <a:off x="64278" y="81513"/>
            <a:ext cx="225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3000x3000x300m grid</a:t>
            </a:r>
          </a:p>
          <a:p>
            <a:r>
              <a:rPr lang="en-US" dirty="0"/>
              <a:t>Without pumping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6A770-DA09-4A04-AFEE-77FE3E3C6F24}"/>
              </a:ext>
            </a:extLst>
          </p:cNvPr>
          <p:cNvSpPr/>
          <p:nvPr/>
        </p:nvSpPr>
        <p:spPr>
          <a:xfrm>
            <a:off x="5809014" y="5737321"/>
            <a:ext cx="807868" cy="683581"/>
          </a:xfrm>
          <a:prstGeom prst="rect">
            <a:avLst/>
          </a:prstGeom>
          <a:solidFill>
            <a:schemeClr val="accent6">
              <a:alpha val="7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01917-29DE-4FFD-96A8-C267DDECD68E}"/>
              </a:ext>
            </a:extLst>
          </p:cNvPr>
          <p:cNvSpPr/>
          <p:nvPr/>
        </p:nvSpPr>
        <p:spPr>
          <a:xfrm>
            <a:off x="2638545" y="2028775"/>
            <a:ext cx="2007416" cy="3046546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88938-8F17-40EC-A400-6BB56B9B3DE2}"/>
              </a:ext>
            </a:extLst>
          </p:cNvPr>
          <p:cNvSpPr txBox="1"/>
          <p:nvPr/>
        </p:nvSpPr>
        <p:spPr>
          <a:xfrm>
            <a:off x="5369569" y="6420902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(1500,100)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55565-47A8-48A7-9496-A5DFA9E31F46}"/>
              </a:ext>
            </a:extLst>
          </p:cNvPr>
          <p:cNvSpPr txBox="1"/>
          <p:nvPr/>
        </p:nvSpPr>
        <p:spPr>
          <a:xfrm>
            <a:off x="6248459" y="6430970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46866-4050-4F30-8EA0-4C3DF98B3A5B}"/>
              </a:ext>
            </a:extLst>
          </p:cNvPr>
          <p:cNvSpPr txBox="1"/>
          <p:nvPr/>
        </p:nvSpPr>
        <p:spPr>
          <a:xfrm>
            <a:off x="621294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(1800,500)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67C31-30D7-406C-A7E8-267A98721D40}"/>
              </a:ext>
            </a:extLst>
          </p:cNvPr>
          <p:cNvSpPr txBox="1"/>
          <p:nvPr/>
        </p:nvSpPr>
        <p:spPr>
          <a:xfrm>
            <a:off x="5334058" y="5460633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(1500,500)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D1FD6-E17C-4106-A0FB-7D208DF4C690}"/>
              </a:ext>
            </a:extLst>
          </p:cNvPr>
          <p:cNvSpPr txBox="1"/>
          <p:nvPr/>
        </p:nvSpPr>
        <p:spPr>
          <a:xfrm rot="5400000">
            <a:off x="6417935" y="5952153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2068A-69DB-4A53-94EA-2A415CC5F07C}"/>
              </a:ext>
            </a:extLst>
          </p:cNvPr>
          <p:cNvSpPr txBox="1"/>
          <p:nvPr/>
        </p:nvSpPr>
        <p:spPr>
          <a:xfrm>
            <a:off x="217309" y="973320"/>
            <a:ext cx="187318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Wildcat farm is approximately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ACME is approximately twice as tall as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Hydraulic conductivity gradient can be represented by three averaged constant-K zones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EB719-50F1-4BB0-BE55-C27894089CCF}"/>
              </a:ext>
            </a:extLst>
          </p:cNvPr>
          <p:cNvSpPr txBox="1"/>
          <p:nvPr/>
        </p:nvSpPr>
        <p:spPr>
          <a:xfrm>
            <a:off x="5930463" y="6222122"/>
            <a:ext cx="539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300 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749DA9-55DC-461D-B54C-10721136C744}"/>
              </a:ext>
            </a:extLst>
          </p:cNvPr>
          <p:cNvSpPr/>
          <p:nvPr/>
        </p:nvSpPr>
        <p:spPr>
          <a:xfrm>
            <a:off x="6145746" y="6032381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5E5FD-6DA9-43DD-909A-072A1B626323}"/>
              </a:ext>
            </a:extLst>
          </p:cNvPr>
          <p:cNvSpPr txBox="1"/>
          <p:nvPr/>
        </p:nvSpPr>
        <p:spPr>
          <a:xfrm>
            <a:off x="2140456" y="4669105"/>
            <a:ext cx="60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(0,700)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EC902-C505-4267-8E98-34CA32A1EBFE}"/>
              </a:ext>
            </a:extLst>
          </p:cNvPr>
          <p:cNvSpPr txBox="1"/>
          <p:nvPr/>
        </p:nvSpPr>
        <p:spPr>
          <a:xfrm>
            <a:off x="3859692" y="4728419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(1000,700)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C4E05-407E-437C-9607-9C3F6FC0CCFD}"/>
              </a:ext>
            </a:extLst>
          </p:cNvPr>
          <p:cNvSpPr txBox="1"/>
          <p:nvPr/>
        </p:nvSpPr>
        <p:spPr>
          <a:xfrm>
            <a:off x="3859692" y="1417527"/>
            <a:ext cx="885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(1000,2500)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698F2-EA99-4709-BB37-330617C98B45}"/>
              </a:ext>
            </a:extLst>
          </p:cNvPr>
          <p:cNvSpPr txBox="1"/>
          <p:nvPr/>
        </p:nvSpPr>
        <p:spPr>
          <a:xfrm>
            <a:off x="2112188" y="1447204"/>
            <a:ext cx="80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(0,2500)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FBC91-9CC2-45F5-AA42-5A5C3CD6C149}"/>
              </a:ext>
            </a:extLst>
          </p:cNvPr>
          <p:cNvSpPr txBox="1"/>
          <p:nvPr/>
        </p:nvSpPr>
        <p:spPr>
          <a:xfrm rot="5400000">
            <a:off x="4170457" y="2891771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1800 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0AC20-51B9-4C3C-B06B-0678AA40F7CB}"/>
              </a:ext>
            </a:extLst>
          </p:cNvPr>
          <p:cNvSpPr txBox="1"/>
          <p:nvPr/>
        </p:nvSpPr>
        <p:spPr>
          <a:xfrm>
            <a:off x="2933083" y="4518893"/>
            <a:ext cx="610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1000 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395C5A-19AF-4BAF-9944-C19A4D55274C}"/>
              </a:ext>
            </a:extLst>
          </p:cNvPr>
          <p:cNvSpPr/>
          <p:nvPr/>
        </p:nvSpPr>
        <p:spPr>
          <a:xfrm>
            <a:off x="8217535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5BF11-C04C-455E-869B-6DEF5A08745E}"/>
              </a:ext>
            </a:extLst>
          </p:cNvPr>
          <p:cNvSpPr txBox="1"/>
          <p:nvPr/>
        </p:nvSpPr>
        <p:spPr>
          <a:xfrm>
            <a:off x="8002509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(2400,0)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8AD1B6-EDCB-48EE-896C-95412D3ACFA3}"/>
              </a:ext>
            </a:extLst>
          </p:cNvPr>
          <p:cNvSpPr/>
          <p:nvPr/>
        </p:nvSpPr>
        <p:spPr>
          <a:xfrm>
            <a:off x="2444918" y="656359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0E7FC-863D-4969-9A87-2965CACD8DEF}"/>
              </a:ext>
            </a:extLst>
          </p:cNvPr>
          <p:cNvSpPr txBox="1"/>
          <p:nvPr/>
        </p:nvSpPr>
        <p:spPr>
          <a:xfrm>
            <a:off x="2299837" y="5852790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(24,0)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0BA6EA-F906-48C3-90A6-1A647B2F3C1C}"/>
              </a:ext>
            </a:extLst>
          </p:cNvPr>
          <p:cNvSpPr/>
          <p:nvPr/>
        </p:nvSpPr>
        <p:spPr>
          <a:xfrm>
            <a:off x="2293398" y="727844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A1C59E-56DB-405D-9BEA-6BEBC3DA2746}"/>
              </a:ext>
            </a:extLst>
          </p:cNvPr>
          <p:cNvSpPr txBox="1"/>
          <p:nvPr/>
        </p:nvSpPr>
        <p:spPr>
          <a:xfrm>
            <a:off x="2385909" y="192619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4</a:t>
            </a:r>
          </a:p>
          <a:p>
            <a:r>
              <a:rPr lang="en-US" sz="1050" dirty="0"/>
              <a:t>WTD: 51.6 m</a:t>
            </a:r>
          </a:p>
          <a:p>
            <a:r>
              <a:rPr lang="en-US" sz="1050" dirty="0"/>
              <a:t>K: 8.4 m/d</a:t>
            </a:r>
          </a:p>
          <a:p>
            <a:r>
              <a:rPr lang="en-US" sz="1050" dirty="0"/>
              <a:t>(0,2600)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937544-06F4-43EE-860E-2821A924C606}"/>
              </a:ext>
            </a:extLst>
          </p:cNvPr>
          <p:cNvSpPr/>
          <p:nvPr/>
        </p:nvSpPr>
        <p:spPr>
          <a:xfrm>
            <a:off x="8002509" y="1115623"/>
            <a:ext cx="142043" cy="1355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39C04A-A105-4C9D-8974-CA2844235904}"/>
              </a:ext>
            </a:extLst>
          </p:cNvPr>
          <p:cNvSpPr txBox="1"/>
          <p:nvPr/>
        </p:nvSpPr>
        <p:spPr>
          <a:xfrm>
            <a:off x="8217535" y="452750"/>
            <a:ext cx="91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3</a:t>
            </a:r>
          </a:p>
          <a:p>
            <a:r>
              <a:rPr lang="en-US" sz="1050" dirty="0"/>
              <a:t>WTD: 50.2 m</a:t>
            </a:r>
          </a:p>
          <a:p>
            <a:r>
              <a:rPr lang="en-US" sz="1050" dirty="0"/>
              <a:t>K: 1 m/d</a:t>
            </a:r>
          </a:p>
          <a:p>
            <a:r>
              <a:rPr lang="en-US" sz="1050" dirty="0"/>
              <a:t>(2300,2300)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393251F-9580-470F-BF8B-B514AA8A1BBC}"/>
              </a:ext>
            </a:extLst>
          </p:cNvPr>
          <p:cNvSpPr/>
          <p:nvPr/>
        </p:nvSpPr>
        <p:spPr>
          <a:xfrm>
            <a:off x="10578120" y="2282368"/>
            <a:ext cx="248575" cy="208287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4E878-1DC3-42A7-A604-A236B31B3FCA}"/>
              </a:ext>
            </a:extLst>
          </p:cNvPr>
          <p:cNvSpPr txBox="1"/>
          <p:nvPr/>
        </p:nvSpPr>
        <p:spPr>
          <a:xfrm>
            <a:off x="10808317" y="289620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GW flow w/o pumping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AB4BF-9737-4507-9CA3-FC6D6AC0EB82}"/>
              </a:ext>
            </a:extLst>
          </p:cNvPr>
          <p:cNvSpPr txBox="1"/>
          <p:nvPr/>
        </p:nvSpPr>
        <p:spPr>
          <a:xfrm>
            <a:off x="3313707" y="133628"/>
            <a:ext cx="143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K1 = 11 m/d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A3041-EEEA-4090-A935-1C899235310A}"/>
              </a:ext>
            </a:extLst>
          </p:cNvPr>
          <p:cNvSpPr txBox="1"/>
          <p:nvPr/>
        </p:nvSpPr>
        <p:spPr>
          <a:xfrm>
            <a:off x="7889731" y="147348"/>
            <a:ext cx="12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K3 = 1 m/d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28F8A1-6E01-47F4-927D-2E8BBFD967A7}"/>
              </a:ext>
            </a:extLst>
          </p:cNvPr>
          <p:cNvSpPr txBox="1"/>
          <p:nvPr/>
        </p:nvSpPr>
        <p:spPr>
          <a:xfrm>
            <a:off x="5459750" y="133628"/>
            <a:ext cx="12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K2 = 5 m/d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F95006-3C80-4BF5-9962-9F3FAD6C4B8D}"/>
              </a:ext>
            </a:extLst>
          </p:cNvPr>
          <p:cNvCxnSpPr/>
          <p:nvPr/>
        </p:nvCxnSpPr>
        <p:spPr>
          <a:xfrm flipV="1">
            <a:off x="9755074" y="6147791"/>
            <a:ext cx="388167" cy="51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61A959-4849-4D65-ADBA-53E5DCF08A22}"/>
              </a:ext>
            </a:extLst>
          </p:cNvPr>
          <p:cNvCxnSpPr/>
          <p:nvPr/>
        </p:nvCxnSpPr>
        <p:spPr>
          <a:xfrm flipV="1">
            <a:off x="10143240" y="0"/>
            <a:ext cx="0" cy="614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B71537-2D6C-46F4-9744-C5FEEC00095C}"/>
              </a:ext>
            </a:extLst>
          </p:cNvPr>
          <p:cNvCxnSpPr>
            <a:cxnSpLocks/>
          </p:cNvCxnSpPr>
          <p:nvPr/>
        </p:nvCxnSpPr>
        <p:spPr>
          <a:xfrm flipV="1">
            <a:off x="9736640" y="0"/>
            <a:ext cx="193797" cy="147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7C2443-63DD-4FC4-90CC-F3C9DD8865FB}"/>
              </a:ext>
            </a:extLst>
          </p:cNvPr>
          <p:cNvSpPr txBox="1"/>
          <p:nvPr/>
        </p:nvSpPr>
        <p:spPr>
          <a:xfrm>
            <a:off x="10342417" y="444745"/>
            <a:ext cx="1272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dx = 100m</a:t>
            </a:r>
          </a:p>
          <a:p>
            <a:r>
              <a:rPr lang="en-US" sz="1400" dirty="0" err="1"/>
              <a:t>dy</a:t>
            </a:r>
            <a:r>
              <a:rPr lang="en-US" sz="1400" dirty="0"/>
              <a:t> = 100m</a:t>
            </a:r>
          </a:p>
          <a:p>
            <a:r>
              <a:rPr lang="en-US" sz="1400" dirty="0" err="1"/>
              <a:t>dz</a:t>
            </a:r>
            <a:r>
              <a:rPr lang="en-US" sz="1400" dirty="0"/>
              <a:t> = 300 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97804B-E425-4C90-A74D-DFFE40251FC0}"/>
              </a:ext>
            </a:extLst>
          </p:cNvPr>
          <p:cNvSpPr txBox="1"/>
          <p:nvPr/>
        </p:nvSpPr>
        <p:spPr>
          <a:xfrm>
            <a:off x="1438938" y="6517756"/>
            <a:ext cx="87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Datum(0,0)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D4BF3-77C1-4851-8575-53AE57348B06}"/>
              </a:ext>
            </a:extLst>
          </p:cNvPr>
          <p:cNvSpPr txBox="1"/>
          <p:nvPr/>
        </p:nvSpPr>
        <p:spPr>
          <a:xfrm>
            <a:off x="3269687" y="6615564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BDCB5C-6374-4E8F-B17A-FB3ECA12EC0A}"/>
              </a:ext>
            </a:extLst>
          </p:cNvPr>
          <p:cNvCxnSpPr/>
          <p:nvPr/>
        </p:nvCxnSpPr>
        <p:spPr>
          <a:xfrm>
            <a:off x="3622089" y="6771672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9C9A7A-9FA7-4890-AF82-55745581B788}"/>
              </a:ext>
            </a:extLst>
          </p:cNvPr>
          <p:cNvSpPr txBox="1"/>
          <p:nvPr/>
        </p:nvSpPr>
        <p:spPr>
          <a:xfrm>
            <a:off x="1710713" y="5993902"/>
            <a:ext cx="2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1ACB37-26F3-4CB3-A198-90D570EC9D3F}"/>
              </a:ext>
            </a:extLst>
          </p:cNvPr>
          <p:cNvCxnSpPr>
            <a:cxnSpLocks/>
          </p:cNvCxnSpPr>
          <p:nvPr/>
        </p:nvCxnSpPr>
        <p:spPr>
          <a:xfrm flipV="1">
            <a:off x="1830996" y="5460633"/>
            <a:ext cx="0" cy="5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FDFBB-F019-4229-80C0-73DED86CA8DE}"/>
              </a:ext>
            </a:extLst>
          </p:cNvPr>
          <p:cNvSpPr/>
          <p:nvPr/>
        </p:nvSpPr>
        <p:spPr>
          <a:xfrm>
            <a:off x="3045041" y="363984"/>
            <a:ext cx="5903650" cy="569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98B30B-09DA-41AC-8B2A-914EDB153EC2}"/>
              </a:ext>
            </a:extLst>
          </p:cNvPr>
          <p:cNvSpPr/>
          <p:nvPr/>
        </p:nvSpPr>
        <p:spPr>
          <a:xfrm>
            <a:off x="2974020" y="5868139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2056-083C-4B21-B0A6-B5391ABCDC59}"/>
              </a:ext>
            </a:extLst>
          </p:cNvPr>
          <p:cNvSpPr txBox="1"/>
          <p:nvPr/>
        </p:nvSpPr>
        <p:spPr>
          <a:xfrm>
            <a:off x="241831" y="267944"/>
            <a:ext cx="235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3000x3000x300 m 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25BD-767F-477F-B845-B631871A2CF5}"/>
              </a:ext>
            </a:extLst>
          </p:cNvPr>
          <p:cNvSpPr txBox="1"/>
          <p:nvPr/>
        </p:nvSpPr>
        <p:spPr>
          <a:xfrm>
            <a:off x="1962486" y="5498807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(24,0)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F405A5-0542-4610-A97E-3C202D971931}"/>
              </a:ext>
            </a:extLst>
          </p:cNvPr>
          <p:cNvSpPr/>
          <p:nvPr/>
        </p:nvSpPr>
        <p:spPr>
          <a:xfrm>
            <a:off x="3071674" y="865574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47243-BEBA-4BDF-8DAE-CECBAAF7E685}"/>
              </a:ext>
            </a:extLst>
          </p:cNvPr>
          <p:cNvSpPr txBox="1"/>
          <p:nvPr/>
        </p:nvSpPr>
        <p:spPr>
          <a:xfrm>
            <a:off x="1975721" y="1703604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(2400,50)</a:t>
            </a:r>
          </a:p>
        </p:txBody>
      </p:sp>
    </p:spTree>
    <p:extLst>
      <p:ext uri="{BB962C8B-B14F-4D97-AF65-F5344CB8AC3E}">
        <p14:creationId xmlns:p14="http://schemas.microsoft.com/office/powerpoint/2010/main" val="25925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FDFBB-F019-4229-80C0-73DED86CA8DE}"/>
              </a:ext>
            </a:extLst>
          </p:cNvPr>
          <p:cNvSpPr/>
          <p:nvPr/>
        </p:nvSpPr>
        <p:spPr>
          <a:xfrm>
            <a:off x="3045041" y="363984"/>
            <a:ext cx="5903650" cy="569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98B30B-09DA-41AC-8B2A-914EDB153EC2}"/>
              </a:ext>
            </a:extLst>
          </p:cNvPr>
          <p:cNvSpPr/>
          <p:nvPr/>
        </p:nvSpPr>
        <p:spPr>
          <a:xfrm>
            <a:off x="2974020" y="5992426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2056-083C-4B21-B0A6-B5391ABCDC59}"/>
              </a:ext>
            </a:extLst>
          </p:cNvPr>
          <p:cNvSpPr txBox="1"/>
          <p:nvPr/>
        </p:nvSpPr>
        <p:spPr>
          <a:xfrm>
            <a:off x="453486" y="232748"/>
            <a:ext cx="2359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25x25x30 grid</a:t>
            </a:r>
          </a:p>
          <a:p>
            <a:r>
              <a:rPr lang="en-US" sz="1600" dirty="0"/>
              <a:t>1 cell = 100m</a:t>
            </a:r>
          </a:p>
          <a:p>
            <a:r>
              <a:rPr lang="en-US" sz="1600" dirty="0"/>
              <a:t>dx = 100 m</a:t>
            </a:r>
          </a:p>
          <a:p>
            <a:r>
              <a:rPr lang="en-US" sz="1600" dirty="0" err="1"/>
              <a:t>dy</a:t>
            </a:r>
            <a:r>
              <a:rPr lang="en-US" sz="1600" dirty="0"/>
              <a:t> = 100 m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= 300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25BD-767F-477F-B845-B631871A2CF5}"/>
              </a:ext>
            </a:extLst>
          </p:cNvPr>
          <p:cNvSpPr txBox="1"/>
          <p:nvPr/>
        </p:nvSpPr>
        <p:spPr>
          <a:xfrm>
            <a:off x="2179468" y="5623094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2</a:t>
            </a:r>
          </a:p>
          <a:p>
            <a:r>
              <a:rPr lang="en-US" sz="1050" dirty="0"/>
              <a:t>WTD: 5.4 m</a:t>
            </a:r>
          </a:p>
          <a:p>
            <a:r>
              <a:rPr lang="en-US" sz="1050" dirty="0"/>
              <a:t>K: 13 m/d</a:t>
            </a:r>
          </a:p>
          <a:p>
            <a:r>
              <a:rPr lang="en-US" sz="1050" dirty="0"/>
              <a:t>(0,0)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F405A5-0542-4610-A97E-3C202D971931}"/>
              </a:ext>
            </a:extLst>
          </p:cNvPr>
          <p:cNvSpPr/>
          <p:nvPr/>
        </p:nvSpPr>
        <p:spPr>
          <a:xfrm>
            <a:off x="2965143" y="617000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47243-BEBA-4BDF-8DAE-CECBAAF7E685}"/>
              </a:ext>
            </a:extLst>
          </p:cNvPr>
          <p:cNvSpPr txBox="1"/>
          <p:nvPr/>
        </p:nvSpPr>
        <p:spPr>
          <a:xfrm>
            <a:off x="2126202" y="496242"/>
            <a:ext cx="8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1</a:t>
            </a:r>
          </a:p>
          <a:p>
            <a:r>
              <a:rPr lang="en-US" sz="1050" dirty="0"/>
              <a:t>WTD: 4.8 m</a:t>
            </a:r>
          </a:p>
          <a:p>
            <a:r>
              <a:rPr lang="en-US" sz="1050" dirty="0"/>
              <a:t>K: 1.5 m/d</a:t>
            </a:r>
          </a:p>
          <a:p>
            <a:r>
              <a:rPr lang="en-US" sz="1050" dirty="0"/>
              <a:t>(0,24)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401343-0776-4222-9D45-679962D9A23A}"/>
              </a:ext>
            </a:extLst>
          </p:cNvPr>
          <p:cNvSpPr/>
          <p:nvPr/>
        </p:nvSpPr>
        <p:spPr>
          <a:xfrm>
            <a:off x="8302841" y="704868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81A4B0-E5DB-462B-82DF-577223A591CD}"/>
              </a:ext>
            </a:extLst>
          </p:cNvPr>
          <p:cNvSpPr/>
          <p:nvPr/>
        </p:nvSpPr>
        <p:spPr>
          <a:xfrm>
            <a:off x="8846598" y="5985260"/>
            <a:ext cx="142042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5B9A7-17A8-42DC-B502-77E900B63A93}"/>
              </a:ext>
            </a:extLst>
          </p:cNvPr>
          <p:cNvSpPr/>
          <p:nvPr/>
        </p:nvSpPr>
        <p:spPr>
          <a:xfrm>
            <a:off x="3252245" y="2146520"/>
            <a:ext cx="758600" cy="648071"/>
          </a:xfrm>
          <a:prstGeom prst="rect">
            <a:avLst/>
          </a:prstGeom>
          <a:solidFill>
            <a:schemeClr val="accent6">
              <a:alpha val="7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08B64-A9AE-4CF9-9695-0D2D38E7103D}"/>
              </a:ext>
            </a:extLst>
          </p:cNvPr>
          <p:cNvSpPr/>
          <p:nvPr/>
        </p:nvSpPr>
        <p:spPr>
          <a:xfrm>
            <a:off x="3588977" y="2268249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3295C-AE53-4F63-9987-13DDE53C8E1F}"/>
              </a:ext>
            </a:extLst>
          </p:cNvPr>
          <p:cNvSpPr txBox="1"/>
          <p:nvPr/>
        </p:nvSpPr>
        <p:spPr>
          <a:xfrm>
            <a:off x="3005092" y="2743609"/>
            <a:ext cx="60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(1,15)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9945E-4031-4513-999D-94FE866CF47B}"/>
              </a:ext>
            </a:extLst>
          </p:cNvPr>
          <p:cNvSpPr txBox="1"/>
          <p:nvPr/>
        </p:nvSpPr>
        <p:spPr>
          <a:xfrm>
            <a:off x="3362662" y="1779480"/>
            <a:ext cx="616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1.5x1.5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A2FB8-8512-4B33-ABBA-481B2D349ED0}"/>
              </a:ext>
            </a:extLst>
          </p:cNvPr>
          <p:cNvSpPr/>
          <p:nvPr/>
        </p:nvSpPr>
        <p:spPr>
          <a:xfrm>
            <a:off x="4779687" y="3851187"/>
            <a:ext cx="1313625" cy="2203382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97BCA-B38A-4687-91CD-51D72D2F9EA7}"/>
              </a:ext>
            </a:extLst>
          </p:cNvPr>
          <p:cNvSpPr txBox="1"/>
          <p:nvPr/>
        </p:nvSpPr>
        <p:spPr>
          <a:xfrm>
            <a:off x="4550617" y="6088260"/>
            <a:ext cx="458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(7,0)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CE338-D7BA-4BC7-A082-279EC6A40E99}"/>
              </a:ext>
            </a:extLst>
          </p:cNvPr>
          <p:cNvSpPr txBox="1"/>
          <p:nvPr/>
        </p:nvSpPr>
        <p:spPr>
          <a:xfrm>
            <a:off x="5297959" y="3597271"/>
            <a:ext cx="401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3x5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750B34-00B1-4874-991A-942C2F64F8EF}"/>
              </a:ext>
            </a:extLst>
          </p:cNvPr>
          <p:cNvSpPr/>
          <p:nvPr/>
        </p:nvSpPr>
        <p:spPr>
          <a:xfrm>
            <a:off x="3049480" y="363983"/>
            <a:ext cx="5903650" cy="1904263"/>
          </a:xfrm>
          <a:prstGeom prst="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BDF07-B07F-4420-BC59-BBB04DBAB119}"/>
              </a:ext>
            </a:extLst>
          </p:cNvPr>
          <p:cNvSpPr txBox="1"/>
          <p:nvPr/>
        </p:nvSpPr>
        <p:spPr>
          <a:xfrm>
            <a:off x="5385572" y="581557"/>
            <a:ext cx="12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 m/d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5EFB4-F2E9-4418-9E11-8853A45E479D}"/>
              </a:ext>
            </a:extLst>
          </p:cNvPr>
          <p:cNvSpPr/>
          <p:nvPr/>
        </p:nvSpPr>
        <p:spPr>
          <a:xfrm>
            <a:off x="3042800" y="2268246"/>
            <a:ext cx="5903650" cy="1867281"/>
          </a:xfrm>
          <a:prstGeom prst="rect">
            <a:avLst/>
          </a:prstGeom>
          <a:solidFill>
            <a:schemeClr val="accent3">
              <a:alpha val="2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FCEFE9-899B-466D-A021-F7E213F3ADFE}"/>
              </a:ext>
            </a:extLst>
          </p:cNvPr>
          <p:cNvSpPr txBox="1"/>
          <p:nvPr/>
        </p:nvSpPr>
        <p:spPr>
          <a:xfrm>
            <a:off x="5385572" y="2393902"/>
            <a:ext cx="12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6 m/d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10848-9B84-47FE-99CF-469844918235}"/>
              </a:ext>
            </a:extLst>
          </p:cNvPr>
          <p:cNvSpPr/>
          <p:nvPr/>
        </p:nvSpPr>
        <p:spPr>
          <a:xfrm>
            <a:off x="3049480" y="4135527"/>
            <a:ext cx="5903650" cy="1911876"/>
          </a:xfrm>
          <a:prstGeom prst="rect">
            <a:avLst/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1B6271-632D-480D-8A1E-5697AABF4EA7}"/>
              </a:ext>
            </a:extLst>
          </p:cNvPr>
          <p:cNvSpPr txBox="1"/>
          <p:nvPr/>
        </p:nvSpPr>
        <p:spPr>
          <a:xfrm>
            <a:off x="6159328" y="4435466"/>
            <a:ext cx="122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11 m/d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32CD1C7-6DF5-4CB2-81E1-36B78228F965}"/>
              </a:ext>
            </a:extLst>
          </p:cNvPr>
          <p:cNvSpPr/>
          <p:nvPr/>
        </p:nvSpPr>
        <p:spPr>
          <a:xfrm rot="5400000">
            <a:off x="5083518" y="-841705"/>
            <a:ext cx="248575" cy="208287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C86FD-28E6-4FFE-A408-B4A81976147C}"/>
              </a:ext>
            </a:extLst>
          </p:cNvPr>
          <p:cNvSpPr txBox="1"/>
          <p:nvPr/>
        </p:nvSpPr>
        <p:spPr>
          <a:xfrm>
            <a:off x="6249242" y="36224"/>
            <a:ext cx="178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Direction of GW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6C37A6-313D-4E64-809B-F22462325EAC}"/>
              </a:ext>
            </a:extLst>
          </p:cNvPr>
          <p:cNvSpPr txBox="1"/>
          <p:nvPr/>
        </p:nvSpPr>
        <p:spPr>
          <a:xfrm>
            <a:off x="1267265" y="2493309"/>
            <a:ext cx="17816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Left Boundary</a:t>
            </a:r>
          </a:p>
          <a:p>
            <a:r>
              <a:rPr lang="en-US" sz="1400" dirty="0"/>
              <a:t>Constant head = 5 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5BB9EC-BE9E-4497-9C03-D6AC14A193F4}"/>
              </a:ext>
            </a:extLst>
          </p:cNvPr>
          <p:cNvCxnSpPr/>
          <p:nvPr/>
        </p:nvCxnSpPr>
        <p:spPr>
          <a:xfrm flipV="1">
            <a:off x="8946450" y="75444"/>
            <a:ext cx="299536" cy="28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DB661-5C6D-4371-8F29-2B3B34A2C825}"/>
              </a:ext>
            </a:extLst>
          </p:cNvPr>
          <p:cNvCxnSpPr/>
          <p:nvPr/>
        </p:nvCxnSpPr>
        <p:spPr>
          <a:xfrm flipV="1">
            <a:off x="8946450" y="5758864"/>
            <a:ext cx="299536" cy="28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19F99-AF6A-48F8-A5E7-9FB8ED4F0C13}"/>
              </a:ext>
            </a:extLst>
          </p:cNvPr>
          <p:cNvCxnSpPr/>
          <p:nvPr/>
        </p:nvCxnSpPr>
        <p:spPr>
          <a:xfrm>
            <a:off x="9245986" y="72016"/>
            <a:ext cx="0" cy="569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20C012-8E0E-40EB-BC64-AA7880271763}"/>
              </a:ext>
            </a:extLst>
          </p:cNvPr>
          <p:cNvSpPr txBox="1"/>
          <p:nvPr/>
        </p:nvSpPr>
        <p:spPr>
          <a:xfrm>
            <a:off x="9001849" y="396771"/>
            <a:ext cx="111710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3</a:t>
            </a:r>
          </a:p>
          <a:p>
            <a:r>
              <a:rPr lang="en-US" sz="1050" dirty="0"/>
              <a:t>WTD: 50.2 m</a:t>
            </a:r>
          </a:p>
          <a:p>
            <a:r>
              <a:rPr lang="en-US" sz="1050" dirty="0"/>
              <a:t>K: 1 m/d</a:t>
            </a:r>
          </a:p>
          <a:p>
            <a:r>
              <a:rPr lang="en-US" sz="1050" dirty="0"/>
              <a:t>(23,23)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F59F-D128-451C-9A6C-8A4C0D9B588A}"/>
              </a:ext>
            </a:extLst>
          </p:cNvPr>
          <p:cNvSpPr txBox="1"/>
          <p:nvPr/>
        </p:nvSpPr>
        <p:spPr>
          <a:xfrm>
            <a:off x="9146959" y="5533801"/>
            <a:ext cx="111710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/>
              <a:t>Obs</a:t>
            </a:r>
            <a:r>
              <a:rPr lang="en-US" sz="1050" dirty="0"/>
              <a:t> 4</a:t>
            </a:r>
          </a:p>
          <a:p>
            <a:r>
              <a:rPr lang="en-US" sz="1050" dirty="0"/>
              <a:t>WTD: 51.6 m</a:t>
            </a:r>
          </a:p>
          <a:p>
            <a:r>
              <a:rPr lang="en-US" sz="1050" dirty="0"/>
              <a:t>K: 8.4 m/d</a:t>
            </a:r>
          </a:p>
          <a:p>
            <a:r>
              <a:rPr lang="en-US" sz="1050" dirty="0"/>
              <a:t>(25,0)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97FFC-68D9-4D88-9195-FD758370476D}"/>
              </a:ext>
            </a:extLst>
          </p:cNvPr>
          <p:cNvSpPr txBox="1"/>
          <p:nvPr/>
        </p:nvSpPr>
        <p:spPr>
          <a:xfrm>
            <a:off x="8949471" y="2493309"/>
            <a:ext cx="17816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Right Boundary</a:t>
            </a:r>
          </a:p>
          <a:p>
            <a:r>
              <a:rPr lang="en-US" sz="1400" dirty="0"/>
              <a:t>Constant head = 51 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8AA308-A88F-414B-8FF2-2199A0AFD355}"/>
              </a:ext>
            </a:extLst>
          </p:cNvPr>
          <p:cNvCxnSpPr/>
          <p:nvPr/>
        </p:nvCxnSpPr>
        <p:spPr>
          <a:xfrm flipV="1">
            <a:off x="3036164" y="86405"/>
            <a:ext cx="299536" cy="28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113D08-5FD4-420A-AEC4-ABB8055F29CC}"/>
              </a:ext>
            </a:extLst>
          </p:cNvPr>
          <p:cNvCxnSpPr>
            <a:cxnSpLocks/>
          </p:cNvCxnSpPr>
          <p:nvPr/>
        </p:nvCxnSpPr>
        <p:spPr>
          <a:xfrm>
            <a:off x="3335700" y="85784"/>
            <a:ext cx="5921954" cy="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ADC0A5C-E935-4396-B131-4A6921F5036D}"/>
              </a:ext>
            </a:extLst>
          </p:cNvPr>
          <p:cNvSpPr/>
          <p:nvPr/>
        </p:nvSpPr>
        <p:spPr>
          <a:xfrm>
            <a:off x="4899386" y="3957013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A20F4-7431-4279-B723-7C29694E0BEF}"/>
              </a:ext>
            </a:extLst>
          </p:cNvPr>
          <p:cNvSpPr txBox="1"/>
          <p:nvPr/>
        </p:nvSpPr>
        <p:spPr>
          <a:xfrm>
            <a:off x="185746" y="3343405"/>
            <a:ext cx="1873188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Wildcat farm is approximately square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ACME is approximately twice as tall as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Hydraulic conductivity gradient can be approximated by three averaged constant-K zones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D365E03-6766-4082-86DA-F650417F201B}"/>
              </a:ext>
            </a:extLst>
          </p:cNvPr>
          <p:cNvSpPr/>
          <p:nvPr/>
        </p:nvSpPr>
        <p:spPr>
          <a:xfrm>
            <a:off x="5891934" y="5802933"/>
            <a:ext cx="109371" cy="1154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B2DD6E-5B29-4C1C-A64D-6C26A86913E9}"/>
              </a:ext>
            </a:extLst>
          </p:cNvPr>
          <p:cNvSpPr txBox="1"/>
          <p:nvPr/>
        </p:nvSpPr>
        <p:spPr>
          <a:xfrm>
            <a:off x="4978359" y="3896823"/>
            <a:ext cx="45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Q2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7BAC2-57EC-4A0D-B7A6-9CDEDF148D7A}"/>
              </a:ext>
            </a:extLst>
          </p:cNvPr>
          <p:cNvSpPr txBox="1"/>
          <p:nvPr/>
        </p:nvSpPr>
        <p:spPr>
          <a:xfrm>
            <a:off x="5582574" y="5701511"/>
            <a:ext cx="45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Q3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DBAADE-1B11-45B3-97B6-D47C33B443E9}"/>
              </a:ext>
            </a:extLst>
          </p:cNvPr>
          <p:cNvSpPr txBox="1"/>
          <p:nvPr/>
        </p:nvSpPr>
        <p:spPr>
          <a:xfrm>
            <a:off x="3632412" y="2119308"/>
            <a:ext cx="45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521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C71F0-6AE4-41D6-854E-FE8DE713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14313"/>
            <a:ext cx="4885981" cy="2928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1B7F5-D0C4-4831-BD69-99EFD86B404E}"/>
              </a:ext>
            </a:extLst>
          </p:cNvPr>
          <p:cNvSpPr txBox="1"/>
          <p:nvPr/>
        </p:nvSpPr>
        <p:spPr>
          <a:xfrm>
            <a:off x="795345" y="400180"/>
            <a:ext cx="2967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Wildcat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= -20 m^3/day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Recharge = 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 = Background ET = 5e-5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AD2B5-F2B6-43F1-8CFB-4F7B33306AEA}"/>
              </a:ext>
            </a:extLst>
          </p:cNvPr>
          <p:cNvSpPr txBox="1"/>
          <p:nvPr/>
        </p:nvSpPr>
        <p:spPr>
          <a:xfrm>
            <a:off x="795345" y="2000618"/>
            <a:ext cx="2967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ACME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Q1 = -20 m^3/day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Recharge = 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 = Background ET = 5e-5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Q2 = -25 m^3/day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17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86538-952C-4C21-94E5-B23D6CF9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671512"/>
            <a:ext cx="2547937" cy="2945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87350-4C14-4CC7-8BCC-11AF49246854}"/>
              </a:ext>
            </a:extLst>
          </p:cNvPr>
          <p:cNvSpPr txBox="1"/>
          <p:nvPr/>
        </p:nvSpPr>
        <p:spPr>
          <a:xfrm>
            <a:off x="2547937" y="2667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Pumping Wildcat well</a:t>
            </a:r>
          </a:p>
          <a:p>
            <a:r>
              <a:rPr lang="en-US" dirty="0"/>
              <a:t>w/o irrigation or recharge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E37FD-7B28-4E2E-BBE7-99543F60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53166"/>
            <a:ext cx="2750899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575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Kahler, Abigail - (akahler)</dc:creator>
  <cp:lastModifiedBy>Kahler, Abigail - (akahler)</cp:lastModifiedBy>
  <cp:revision>2</cp:revision>
  <dcterms:created xsi:type="dcterms:W3CDTF">2022-03-15T03:34:14Z</dcterms:created>
  <dcterms:modified xsi:type="dcterms:W3CDTF">2022-03-15T16:42:53Z</dcterms:modified>
</cp:coreProperties>
</file>