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9"/>
  </p:notesMasterIdLst>
  <p:sldIdLst>
    <p:sldId id="256" r:id="rId2"/>
    <p:sldId id="257" r:id="rId3"/>
    <p:sldId id="279" r:id="rId4"/>
    <p:sldId id="258" r:id="rId5"/>
    <p:sldId id="259" r:id="rId6"/>
    <p:sldId id="260" r:id="rId7"/>
    <p:sldId id="261" r:id="rId8"/>
    <p:sldId id="262" r:id="rId9"/>
    <p:sldId id="277" r:id="rId10"/>
    <p:sldId id="264" r:id="rId11"/>
    <p:sldId id="265" r:id="rId12"/>
    <p:sldId id="267" r:id="rId13"/>
    <p:sldId id="268" r:id="rId14"/>
    <p:sldId id="278" r:id="rId15"/>
    <p:sldId id="281" r:id="rId16"/>
    <p:sldId id="269" r:id="rId17"/>
    <p:sldId id="28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07E617-E5A2-4117-CE69-B2C58EDC8269}" name="Headley, Justin - (justinheadley)" initials="HJ(" userId="Headley, Justin - (justinheadley)"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97010-8C1B-4000-97C6-11D13BE6239A}" v="2172" dt="2022-03-03T19:28:19.094"/>
    <p1510:client id="{25A697CC-5B0D-D5F3-4268-22BCA00C037B}" v="1" dt="2022-03-03T19:12:28.126"/>
    <p1510:client id="{48497460-F17D-2F1A-D86A-9037F2AF2674}" v="28" dt="2022-03-03T21:10:28.731"/>
    <p1510:client id="{56A83B23-F26A-4562-CA43-3EDAE3C104C8}" v="39" dt="2022-03-03T14:11:10.742"/>
    <p1510:client id="{6538F41D-8F02-4773-89DC-2202DEF731FC}" v="190" dt="2022-03-03T02:18:45.048"/>
    <p1510:client id="{8E57EA40-A5C3-4474-8705-C50A4E529EBB}" v="64" dt="2022-03-03T00:32:02.939"/>
    <p1510:client id="{A87D8459-1B13-42AB-BBAE-6A8331310F5C}" v="21" dt="2022-03-03T21:31:34.084"/>
    <p1510:client id="{AFF482D0-7C1F-1060-822D-D118F99AC767}" v="30" dt="2022-03-03T16:50:07.117"/>
    <p1510:client id="{DB67F2B8-3A71-4532-915E-6A8C520D8E1A}" v="1442" dt="2022-03-03T01:13:38.211"/>
  </p1510:revLst>
</p1510:revInfo>
</file>

<file path=ppt/tableStyles.xml><?xml version="1.0" encoding="utf-8"?>
<a:tblStyleLst xmlns:a="http://schemas.openxmlformats.org/drawingml/2006/main" def="{03A6B218-E07A-4404-967D-B23513BBE4E6}">
  <a:tblStyle styleId="{03A6B218-E07A-4404-967D-B23513BBE4E6}"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7B09E2A-BDA7-4F8B-9943-202CB2557A9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777fbf28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11777fbf286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802c5a58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1802c5a58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777fbf286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11777fbf286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7c1db5e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7c1db5e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Explain why we see the ET, RCH, and WTD patterns.</a:t>
            </a:r>
          </a:p>
          <a:p>
            <a:pPr marL="0" lvl="0" indent="0" algn="l" rtl="0">
              <a:lnSpc>
                <a:spcPct val="100000"/>
              </a:lnSpc>
              <a:spcBef>
                <a:spcPts val="0"/>
              </a:spcBef>
              <a:spcAft>
                <a:spcPts val="0"/>
              </a:spcAft>
              <a:buSzPts val="1100"/>
              <a:buNone/>
            </a:pPr>
            <a:endParaRPr lang="en-US"/>
          </a:p>
          <a:p>
            <a:pPr marL="0" lvl="0" indent="0" algn="l" rtl="0">
              <a:lnSpc>
                <a:spcPct val="100000"/>
              </a:lnSpc>
              <a:spcBef>
                <a:spcPts val="0"/>
              </a:spcBef>
              <a:spcAft>
                <a:spcPts val="0"/>
              </a:spcAft>
              <a:buSzPts val="1100"/>
              <a:buNone/>
            </a:pPr>
            <a:r>
              <a:rPr lang="en-US"/>
              <a:t>How does the well change the zone that is affected by the </a:t>
            </a:r>
            <a:r>
              <a:rPr lang="en-US" err="1"/>
              <a:t>rch</a:t>
            </a:r>
            <a:r>
              <a:rPr lang="en-US"/>
              <a:t> area? </a:t>
            </a:r>
          </a:p>
          <a:p>
            <a:pPr marL="0" lvl="0" indent="0" algn="l" rtl="0">
              <a:lnSpc>
                <a:spcPct val="100000"/>
              </a:lnSpc>
              <a:spcBef>
                <a:spcPts val="0"/>
              </a:spcBef>
              <a:spcAft>
                <a:spcPts val="0"/>
              </a:spcAft>
              <a:buSzPts val="1100"/>
              <a:buNone/>
            </a:pPr>
            <a:r>
              <a:rPr lang="en-US"/>
              <a:t>It minimizes its impact. You can see in each scenario comparison, the WTD bulge that benefits from recharge is narrowed once well pumping begins.</a:t>
            </a:r>
          </a:p>
          <a:p>
            <a:pPr marL="0" lvl="0" indent="0" algn="l" rtl="0">
              <a:lnSpc>
                <a:spcPct val="100000"/>
              </a:lnSpc>
              <a:spcBef>
                <a:spcPts val="0"/>
              </a:spcBef>
              <a:spcAft>
                <a:spcPts val="0"/>
              </a:spcAft>
              <a:buSzPts val="1100"/>
              <a:buNone/>
            </a:pPr>
            <a:endParaRPr lang="en-US"/>
          </a:p>
          <a:p>
            <a:pPr marL="0" lvl="0" indent="0" algn="l" rtl="0">
              <a:lnSpc>
                <a:spcPct val="100000"/>
              </a:lnSpc>
              <a:spcBef>
                <a:spcPts val="0"/>
              </a:spcBef>
              <a:spcAft>
                <a:spcPts val="0"/>
              </a:spcAft>
              <a:buSzPts val="1100"/>
              <a:buNone/>
            </a:pPr>
            <a:r>
              <a:rPr lang="en-US"/>
              <a:t>How does it affect the ET map? </a:t>
            </a:r>
          </a:p>
          <a:p>
            <a:pPr marL="0" lvl="0" indent="0" algn="l" rtl="0">
              <a:lnSpc>
                <a:spcPct val="100000"/>
              </a:lnSpc>
              <a:spcBef>
                <a:spcPts val="0"/>
              </a:spcBef>
              <a:spcAft>
                <a:spcPts val="0"/>
              </a:spcAft>
              <a:buSzPts val="1100"/>
              <a:buNone/>
            </a:pPr>
            <a:r>
              <a:rPr lang="en-US"/>
              <a:t>It reduces the amount of ET that occurs in all scenarios but with to a higher degree in ET maps that represent deeper extinction depths. </a:t>
            </a: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777fbf286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11777fbf286_2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17419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1802c5a58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1802c5a58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777fbf286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11777fbf286_2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777fbf286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11777fbf286_2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56080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777fbf286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11777fbf286_2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777fbf286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1777fbf286_2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777fbf286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11777fbf286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802c5a5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1802c5a5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777fbf286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1777fbf286_2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777fbf286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1777fbf286_2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0442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t>Transpired</a:t>
            </a:r>
            <a:endParaRPr/>
          </a:p>
        </p:txBody>
      </p:sp>
      <p:sp>
        <p:nvSpPr>
          <p:cNvPr id="100" name="Google Shape;100;p25"/>
          <p:cNvSpPr txBox="1">
            <a:spLocks noGrp="1"/>
          </p:cNvSpPr>
          <p:nvPr>
            <p:ph type="subTitle" idx="1"/>
          </p:nvPr>
        </p:nvSpPr>
        <p:spPr>
          <a:xfrm>
            <a:off x="311700" y="2834125"/>
            <a:ext cx="8520600" cy="1044332"/>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a:t>Diana, Justin, David</a:t>
            </a:r>
          </a:p>
          <a:p>
            <a:pPr marL="0" indent="0"/>
            <a:r>
              <a:rPr lang="en"/>
              <a:t>3/3/22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3"/>
          <p:cNvSpPr txBox="1"/>
          <p:nvPr/>
        </p:nvSpPr>
        <p:spPr>
          <a:xfrm>
            <a:off x="515425" y="558875"/>
            <a:ext cx="1657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Extinction Depth 1</a:t>
            </a:r>
            <a:endParaRPr/>
          </a:p>
          <a:p>
            <a:pPr marL="0" lvl="0" indent="0" algn="l" rtl="0">
              <a:spcBef>
                <a:spcPts val="0"/>
              </a:spcBef>
              <a:spcAft>
                <a:spcPts val="0"/>
              </a:spcAft>
              <a:buNone/>
            </a:pPr>
            <a:r>
              <a:rPr lang="en"/>
              <a:t>(No pumping)</a:t>
            </a:r>
            <a:endParaRPr/>
          </a:p>
        </p:txBody>
      </p:sp>
      <p:sp>
        <p:nvSpPr>
          <p:cNvPr id="162" name="Google Shape;162;p33"/>
          <p:cNvSpPr txBox="1"/>
          <p:nvPr/>
        </p:nvSpPr>
        <p:spPr>
          <a:xfrm>
            <a:off x="457375" y="2371650"/>
            <a:ext cx="1859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Extinction Depth 3</a:t>
            </a:r>
            <a:endParaRPr/>
          </a:p>
          <a:p>
            <a:pPr marL="0" lvl="0" indent="0" algn="l" rtl="0">
              <a:spcBef>
                <a:spcPts val="0"/>
              </a:spcBef>
              <a:spcAft>
                <a:spcPts val="0"/>
              </a:spcAft>
              <a:buClr>
                <a:schemeClr val="dk1"/>
              </a:buClr>
              <a:buSzPts val="1100"/>
              <a:buFont typeface="Arial"/>
              <a:buNone/>
            </a:pPr>
            <a:r>
              <a:rPr lang="en">
                <a:solidFill>
                  <a:schemeClr val="dk1"/>
                </a:solidFill>
              </a:rPr>
              <a:t>(No pumping)</a:t>
            </a:r>
            <a:endParaRPr/>
          </a:p>
        </p:txBody>
      </p:sp>
      <p:sp>
        <p:nvSpPr>
          <p:cNvPr id="163" name="Google Shape;163;p33"/>
          <p:cNvSpPr txBox="1"/>
          <p:nvPr/>
        </p:nvSpPr>
        <p:spPr>
          <a:xfrm>
            <a:off x="515425" y="3998175"/>
            <a:ext cx="174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Extinction Depth 8</a:t>
            </a:r>
            <a:endParaRPr/>
          </a:p>
          <a:p>
            <a:pPr marL="0" lvl="0" indent="0" algn="l" rtl="0">
              <a:spcBef>
                <a:spcPts val="0"/>
              </a:spcBef>
              <a:spcAft>
                <a:spcPts val="0"/>
              </a:spcAft>
              <a:buClr>
                <a:schemeClr val="dk1"/>
              </a:buClr>
              <a:buSzPts val="1100"/>
              <a:buFont typeface="Arial"/>
              <a:buNone/>
            </a:pPr>
            <a:r>
              <a:rPr lang="en">
                <a:solidFill>
                  <a:schemeClr val="dk1"/>
                </a:solidFill>
              </a:rPr>
              <a:t>(No pumping)</a:t>
            </a:r>
            <a:endParaRPr/>
          </a:p>
        </p:txBody>
      </p:sp>
      <p:pic>
        <p:nvPicPr>
          <p:cNvPr id="164" name="Google Shape;164;p33"/>
          <p:cNvPicPr preferRelativeResize="0"/>
          <p:nvPr/>
        </p:nvPicPr>
        <p:blipFill>
          <a:blip r:embed="rId3">
            <a:alphaModFix/>
          </a:blip>
          <a:stretch>
            <a:fillRect/>
          </a:stretch>
        </p:blipFill>
        <p:spPr>
          <a:xfrm>
            <a:off x="2725050" y="3481310"/>
            <a:ext cx="5427824" cy="1712700"/>
          </a:xfrm>
          <a:prstGeom prst="rect">
            <a:avLst/>
          </a:prstGeom>
          <a:noFill/>
          <a:ln>
            <a:noFill/>
          </a:ln>
        </p:spPr>
      </p:pic>
      <p:pic>
        <p:nvPicPr>
          <p:cNvPr id="165" name="Google Shape;165;p33"/>
          <p:cNvPicPr preferRelativeResize="0"/>
          <p:nvPr/>
        </p:nvPicPr>
        <p:blipFill>
          <a:blip r:embed="rId4">
            <a:alphaModFix/>
          </a:blip>
          <a:stretch>
            <a:fillRect/>
          </a:stretch>
        </p:blipFill>
        <p:spPr>
          <a:xfrm>
            <a:off x="2725050" y="1750062"/>
            <a:ext cx="5427825" cy="1712700"/>
          </a:xfrm>
          <a:prstGeom prst="rect">
            <a:avLst/>
          </a:prstGeom>
          <a:noFill/>
          <a:ln>
            <a:noFill/>
          </a:ln>
        </p:spPr>
      </p:pic>
      <p:pic>
        <p:nvPicPr>
          <p:cNvPr id="166" name="Google Shape;166;p33"/>
          <p:cNvPicPr preferRelativeResize="0"/>
          <p:nvPr/>
        </p:nvPicPr>
        <p:blipFill>
          <a:blip r:embed="rId5">
            <a:alphaModFix/>
          </a:blip>
          <a:stretch>
            <a:fillRect/>
          </a:stretch>
        </p:blipFill>
        <p:spPr>
          <a:xfrm>
            <a:off x="2725050" y="0"/>
            <a:ext cx="5427826" cy="17315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4"/>
          <p:cNvSpPr txBox="1">
            <a:spLocks noGrp="1"/>
          </p:cNvSpPr>
          <p:nvPr>
            <p:ph type="title"/>
          </p:nvPr>
        </p:nvSpPr>
        <p:spPr>
          <a:xfrm>
            <a:off x="311700" y="445025"/>
            <a:ext cx="8520600" cy="5727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Challenge 4</a:t>
            </a:r>
            <a:endParaRPr/>
          </a:p>
        </p:txBody>
      </p:sp>
      <p:sp>
        <p:nvSpPr>
          <p:cNvPr id="172" name="Google Shape;172;p34"/>
          <p:cNvSpPr txBox="1">
            <a:spLocks noGrp="1"/>
          </p:cNvSpPr>
          <p:nvPr>
            <p:ph type="body" idx="1"/>
          </p:nvPr>
        </p:nvSpPr>
        <p:spPr>
          <a:xfrm>
            <a:off x="311700" y="1152475"/>
            <a:ext cx="3126825" cy="34164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normAutofit/>
          </a:bodyPr>
          <a:lstStyle/>
          <a:p>
            <a:pPr marL="0" indent="0">
              <a:spcBef>
                <a:spcPts val="300"/>
              </a:spcBef>
              <a:buNone/>
            </a:pPr>
            <a:r>
              <a:rPr lang="en" sz="1200">
                <a:solidFill>
                  <a:srgbClr val="24292F"/>
                </a:solidFill>
                <a:highlight>
                  <a:srgbClr val="FFFFFF"/>
                </a:highlight>
              </a:rPr>
              <a:t>Well begins pumping: extracting 20 m</a:t>
            </a:r>
            <a:r>
              <a:rPr lang="en" sz="1200" baseline="30000">
                <a:solidFill>
                  <a:srgbClr val="24292F"/>
                </a:solidFill>
                <a:highlight>
                  <a:srgbClr val="FFFFFF"/>
                </a:highlight>
              </a:rPr>
              <a:t>3</a:t>
            </a:r>
            <a:r>
              <a:rPr lang="en" sz="1200">
                <a:solidFill>
                  <a:srgbClr val="24292F"/>
                </a:solidFill>
                <a:highlight>
                  <a:srgbClr val="FFFFFF"/>
                </a:highlight>
              </a:rPr>
              <a:t>/day. </a:t>
            </a:r>
            <a:endParaRPr lang="en-US"/>
          </a:p>
          <a:p>
            <a:pPr marL="0" indent="0">
              <a:lnSpc>
                <a:spcPct val="114999"/>
              </a:lnSpc>
              <a:spcBef>
                <a:spcPts val="300"/>
              </a:spcBef>
              <a:buNone/>
            </a:pPr>
            <a:endParaRPr lang="en" sz="1200">
              <a:solidFill>
                <a:srgbClr val="24292F"/>
              </a:solidFill>
              <a:highlight>
                <a:srgbClr val="FFFFFF"/>
              </a:highlight>
            </a:endParaRPr>
          </a:p>
          <a:p>
            <a:pPr marL="285750" indent="-285750">
              <a:lnSpc>
                <a:spcPct val="114999"/>
              </a:lnSpc>
            </a:pPr>
            <a:r>
              <a:rPr lang="en" sz="1200">
                <a:solidFill>
                  <a:schemeClr val="tx1"/>
                </a:solidFill>
                <a:highlight>
                  <a:srgbClr val="FFFFFF"/>
                </a:highlight>
              </a:rPr>
              <a:t>How does the well change the zone that is affected by the recharge area</a:t>
            </a:r>
            <a:endParaRPr lang="en-US">
              <a:solidFill>
                <a:schemeClr val="tx1"/>
              </a:solidFill>
            </a:endParaRPr>
          </a:p>
          <a:p>
            <a:pPr marL="285750" indent="-285750">
              <a:lnSpc>
                <a:spcPct val="114999"/>
              </a:lnSpc>
            </a:pPr>
            <a:endParaRPr lang="en" sz="1200">
              <a:solidFill>
                <a:schemeClr val="tx1"/>
              </a:solidFill>
              <a:highlight>
                <a:srgbClr val="FFFFFF"/>
              </a:highlight>
            </a:endParaRPr>
          </a:p>
          <a:p>
            <a:pPr marL="285750" indent="-285750">
              <a:lnSpc>
                <a:spcPct val="114999"/>
              </a:lnSpc>
            </a:pPr>
            <a:r>
              <a:rPr lang="en" sz="1200">
                <a:solidFill>
                  <a:schemeClr val="tx1"/>
                </a:solidFill>
                <a:highlight>
                  <a:srgbClr val="FFFFFF"/>
                </a:highlight>
              </a:rPr>
              <a:t>How does it affect the ET map?</a:t>
            </a:r>
            <a:endParaRPr lang="en-US">
              <a:solidFill>
                <a:schemeClr val="tx1"/>
              </a:solidFill>
            </a:endParaRPr>
          </a:p>
          <a:p>
            <a:pPr marL="285750" indent="-285750">
              <a:lnSpc>
                <a:spcPct val="114999"/>
              </a:lnSpc>
            </a:pPr>
            <a:endParaRPr lang="en-US"/>
          </a:p>
          <a:p>
            <a:pPr marL="0" indent="0">
              <a:lnSpc>
                <a:spcPct val="114999"/>
              </a:lnSpc>
              <a:spcBef>
                <a:spcPts val="300"/>
              </a:spcBef>
              <a:buNone/>
            </a:pPr>
            <a:br>
              <a:rPr lang="en-US"/>
            </a:br>
            <a:endParaRPr lang="en-US"/>
          </a:p>
          <a:p>
            <a:pPr marL="0" lvl="0" indent="0" algn="l" rtl="0">
              <a:lnSpc>
                <a:spcPct val="115000"/>
              </a:lnSpc>
              <a:spcBef>
                <a:spcPts val="300"/>
              </a:spcBef>
              <a:spcAft>
                <a:spcPts val="0"/>
              </a:spcAft>
              <a:buSzPts val="1800"/>
              <a:buNone/>
            </a:pPr>
            <a:r>
              <a:rPr lang="en" sz="1200" i="1">
                <a:solidFill>
                  <a:srgbClr val="24292F"/>
                </a:solidFill>
                <a:highlight>
                  <a:srgbClr val="FFFFFF"/>
                </a:highlight>
              </a:rPr>
              <a:t>See next slides for further discussion</a:t>
            </a:r>
            <a:endParaRPr sz="1200" i="1">
              <a:solidFill>
                <a:srgbClr val="FF0000"/>
              </a:solidFill>
              <a:highlight>
                <a:srgbClr val="FFFFFF"/>
              </a:highlight>
            </a:endParaRPr>
          </a:p>
          <a:p>
            <a:pPr marL="0" lvl="0" indent="0" algn="l" rtl="0">
              <a:lnSpc>
                <a:spcPct val="115000"/>
              </a:lnSpc>
              <a:spcBef>
                <a:spcPts val="1200"/>
              </a:spcBef>
              <a:spcAft>
                <a:spcPts val="1200"/>
              </a:spcAft>
              <a:buSzPts val="1800"/>
              <a:buNone/>
            </a:pPr>
            <a:endParaRPr/>
          </a:p>
        </p:txBody>
      </p:sp>
      <p:pic>
        <p:nvPicPr>
          <p:cNvPr id="173" name="Google Shape;173;p34"/>
          <p:cNvPicPr preferRelativeResize="0"/>
          <p:nvPr/>
        </p:nvPicPr>
        <p:blipFill rotWithShape="1">
          <a:blip r:embed="rId3">
            <a:alphaModFix/>
          </a:blip>
          <a:srcRect/>
          <a:stretch/>
        </p:blipFill>
        <p:spPr>
          <a:xfrm>
            <a:off x="3848100" y="1152475"/>
            <a:ext cx="4638973" cy="3722551"/>
          </a:xfrm>
          <a:prstGeom prst="rect">
            <a:avLst/>
          </a:prstGeom>
          <a:noFill/>
          <a:ln>
            <a:noFill/>
          </a:ln>
        </p:spPr>
      </p:pic>
      <p:sp>
        <p:nvSpPr>
          <p:cNvPr id="174" name="Google Shape;174;p34"/>
          <p:cNvSpPr/>
          <p:nvPr/>
        </p:nvSpPr>
        <p:spPr>
          <a:xfrm>
            <a:off x="4770783" y="1637969"/>
            <a:ext cx="2687539" cy="1542553"/>
          </a:xfrm>
          <a:custGeom>
            <a:avLst/>
            <a:gdLst/>
            <a:ahLst/>
            <a:cxnLst/>
            <a:rect l="l" t="t" r="r" b="b"/>
            <a:pathLst>
              <a:path w="2346011" h="1399730" extrusionOk="0">
                <a:moveTo>
                  <a:pt x="1325" y="542890"/>
                </a:moveTo>
                <a:lnTo>
                  <a:pt x="130698" y="343668"/>
                </a:lnTo>
                <a:lnTo>
                  <a:pt x="329921" y="183592"/>
                </a:lnTo>
                <a:lnTo>
                  <a:pt x="578338" y="51847"/>
                </a:lnTo>
                <a:cubicBezTo>
                  <a:pt x="686893" y="48847"/>
                  <a:pt x="815544" y="20725"/>
                  <a:pt x="898978" y="32797"/>
                </a:cubicBezTo>
                <a:cubicBezTo>
                  <a:pt x="1126927" y="6792"/>
                  <a:pt x="1279514" y="5907"/>
                  <a:pt x="1427076" y="0"/>
                </a:cubicBezTo>
                <a:lnTo>
                  <a:pt x="1904651" y="5025"/>
                </a:lnTo>
                <a:lnTo>
                  <a:pt x="2222430" y="8723"/>
                </a:lnTo>
                <a:lnTo>
                  <a:pt x="2346011" y="3699"/>
                </a:lnTo>
                <a:cubicBezTo>
                  <a:pt x="2342569" y="411239"/>
                  <a:pt x="2344149" y="989601"/>
                  <a:pt x="2340707" y="1397141"/>
                </a:cubicBezTo>
                <a:cubicBezTo>
                  <a:pt x="2071448" y="1405073"/>
                  <a:pt x="1837359" y="1392907"/>
                  <a:pt x="1537955" y="1385767"/>
                </a:cubicBezTo>
                <a:cubicBezTo>
                  <a:pt x="1277977" y="1374741"/>
                  <a:pt x="1038096" y="1398885"/>
                  <a:pt x="798215" y="1362739"/>
                </a:cubicBezTo>
                <a:lnTo>
                  <a:pt x="439476" y="1230507"/>
                </a:lnTo>
                <a:cubicBezTo>
                  <a:pt x="395631" y="1187476"/>
                  <a:pt x="351784" y="1169565"/>
                  <a:pt x="277794" y="1121509"/>
                </a:cubicBezTo>
                <a:lnTo>
                  <a:pt x="175915" y="1027304"/>
                </a:lnTo>
                <a:lnTo>
                  <a:pt x="39146" y="844481"/>
                </a:lnTo>
                <a:lnTo>
                  <a:pt x="0" y="698431"/>
                </a:lnTo>
                <a:cubicBezTo>
                  <a:pt x="442" y="646584"/>
                  <a:pt x="883" y="594737"/>
                  <a:pt x="1325" y="542890"/>
                </a:cubicBezTo>
                <a:close/>
              </a:path>
            </a:pathLst>
          </a:custGeom>
          <a:solidFill>
            <a:srgbClr val="8EB6F8">
              <a:alpha val="30588"/>
            </a:srgbClr>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5" name="Google Shape;175;p34"/>
          <p:cNvSpPr/>
          <p:nvPr/>
        </p:nvSpPr>
        <p:spPr>
          <a:xfrm>
            <a:off x="4989323" y="2362200"/>
            <a:ext cx="1514899" cy="680368"/>
          </a:xfrm>
          <a:custGeom>
            <a:avLst/>
            <a:gdLst>
              <a:gd name="connsiteX0" fmla="*/ 13364 w 1527599"/>
              <a:gd name="connsiteY0" fmla="*/ 151465 h 761471"/>
              <a:gd name="connsiteX1" fmla="*/ 12047 w 1527599"/>
              <a:gd name="connsiteY1" fmla="*/ 334882 h 761471"/>
              <a:gd name="connsiteX2" fmla="*/ 149268 w 1527599"/>
              <a:gd name="connsiteY2" fmla="*/ 490153 h 761471"/>
              <a:gd name="connsiteX3" fmla="*/ 353954 w 1527599"/>
              <a:gd name="connsiteY3" fmla="*/ 647324 h 761471"/>
              <a:gd name="connsiteX4" fmla="*/ 656103 w 1527599"/>
              <a:gd name="connsiteY4" fmla="*/ 744155 h 761471"/>
              <a:gd name="connsiteX5" fmla="*/ 1041522 w 1527599"/>
              <a:gd name="connsiteY5" fmla="*/ 761471 h 761471"/>
              <a:gd name="connsiteX6" fmla="*/ 1355867 w 1527599"/>
              <a:gd name="connsiteY6" fmla="*/ 703958 h 761471"/>
              <a:gd name="connsiteX7" fmla="*/ 1484404 w 1527599"/>
              <a:gd name="connsiteY7" fmla="*/ 568691 h 761471"/>
              <a:gd name="connsiteX8" fmla="*/ 1527599 w 1527599"/>
              <a:gd name="connsiteY8" fmla="*/ 396200 h 761471"/>
              <a:gd name="connsiteX9" fmla="*/ 1427867 w 1527599"/>
              <a:gd name="connsiteY9" fmla="*/ 152051 h 761471"/>
              <a:gd name="connsiteX10" fmla="*/ 1196792 w 1527599"/>
              <a:gd name="connsiteY10" fmla="*/ 31806 h 761471"/>
              <a:gd name="connsiteX11" fmla="*/ 955911 w 1527599"/>
              <a:gd name="connsiteY11" fmla="*/ 0 h 761471"/>
              <a:gd name="connsiteX12" fmla="*/ 543371 w 1527599"/>
              <a:gd name="connsiteY12" fmla="*/ 8879 h 761471"/>
              <a:gd name="connsiteX13" fmla="*/ 198147 w 1527599"/>
              <a:gd name="connsiteY13" fmla="*/ 7465 h 761471"/>
              <a:gd name="connsiteX14" fmla="*/ 102681 w 1527599"/>
              <a:gd name="connsiteY14" fmla="*/ 40195 h 761471"/>
              <a:gd name="connsiteX15" fmla="*/ 13364 w 1527599"/>
              <a:gd name="connsiteY15" fmla="*/ 151465 h 761471"/>
              <a:gd name="connsiteX0" fmla="*/ 13364 w 1527599"/>
              <a:gd name="connsiteY0" fmla="*/ 151465 h 761471"/>
              <a:gd name="connsiteX1" fmla="*/ 12047 w 1527599"/>
              <a:gd name="connsiteY1" fmla="*/ 334882 h 761471"/>
              <a:gd name="connsiteX2" fmla="*/ 149268 w 1527599"/>
              <a:gd name="connsiteY2" fmla="*/ 490153 h 761471"/>
              <a:gd name="connsiteX3" fmla="*/ 353954 w 1527599"/>
              <a:gd name="connsiteY3" fmla="*/ 647324 h 761471"/>
              <a:gd name="connsiteX4" fmla="*/ 656103 w 1527599"/>
              <a:gd name="connsiteY4" fmla="*/ 744155 h 761471"/>
              <a:gd name="connsiteX5" fmla="*/ 1041522 w 1527599"/>
              <a:gd name="connsiteY5" fmla="*/ 761471 h 761471"/>
              <a:gd name="connsiteX6" fmla="*/ 1355867 w 1527599"/>
              <a:gd name="connsiteY6" fmla="*/ 703958 h 761471"/>
              <a:gd name="connsiteX7" fmla="*/ 1459004 w 1527599"/>
              <a:gd name="connsiteY7" fmla="*/ 568691 h 761471"/>
              <a:gd name="connsiteX8" fmla="*/ 1527599 w 1527599"/>
              <a:gd name="connsiteY8" fmla="*/ 396200 h 761471"/>
              <a:gd name="connsiteX9" fmla="*/ 1427867 w 1527599"/>
              <a:gd name="connsiteY9" fmla="*/ 152051 h 761471"/>
              <a:gd name="connsiteX10" fmla="*/ 1196792 w 1527599"/>
              <a:gd name="connsiteY10" fmla="*/ 31806 h 761471"/>
              <a:gd name="connsiteX11" fmla="*/ 955911 w 1527599"/>
              <a:gd name="connsiteY11" fmla="*/ 0 h 761471"/>
              <a:gd name="connsiteX12" fmla="*/ 543371 w 1527599"/>
              <a:gd name="connsiteY12" fmla="*/ 8879 h 761471"/>
              <a:gd name="connsiteX13" fmla="*/ 198147 w 1527599"/>
              <a:gd name="connsiteY13" fmla="*/ 7465 h 761471"/>
              <a:gd name="connsiteX14" fmla="*/ 102681 w 1527599"/>
              <a:gd name="connsiteY14" fmla="*/ 40195 h 761471"/>
              <a:gd name="connsiteX15" fmla="*/ 13364 w 1527599"/>
              <a:gd name="connsiteY15" fmla="*/ 151465 h 761471"/>
              <a:gd name="connsiteX0" fmla="*/ 13364 w 1514899"/>
              <a:gd name="connsiteY0" fmla="*/ 151465 h 761471"/>
              <a:gd name="connsiteX1" fmla="*/ 12047 w 1514899"/>
              <a:gd name="connsiteY1" fmla="*/ 334882 h 761471"/>
              <a:gd name="connsiteX2" fmla="*/ 149268 w 1514899"/>
              <a:gd name="connsiteY2" fmla="*/ 490153 h 761471"/>
              <a:gd name="connsiteX3" fmla="*/ 353954 w 1514899"/>
              <a:gd name="connsiteY3" fmla="*/ 647324 h 761471"/>
              <a:gd name="connsiteX4" fmla="*/ 656103 w 1514899"/>
              <a:gd name="connsiteY4" fmla="*/ 744155 h 761471"/>
              <a:gd name="connsiteX5" fmla="*/ 1041522 w 1514899"/>
              <a:gd name="connsiteY5" fmla="*/ 761471 h 761471"/>
              <a:gd name="connsiteX6" fmla="*/ 1355867 w 1514899"/>
              <a:gd name="connsiteY6" fmla="*/ 703958 h 761471"/>
              <a:gd name="connsiteX7" fmla="*/ 1459004 w 1514899"/>
              <a:gd name="connsiteY7" fmla="*/ 568691 h 761471"/>
              <a:gd name="connsiteX8" fmla="*/ 1514899 w 1514899"/>
              <a:gd name="connsiteY8" fmla="*/ 383500 h 761471"/>
              <a:gd name="connsiteX9" fmla="*/ 1427867 w 1514899"/>
              <a:gd name="connsiteY9" fmla="*/ 152051 h 761471"/>
              <a:gd name="connsiteX10" fmla="*/ 1196792 w 1514899"/>
              <a:gd name="connsiteY10" fmla="*/ 31806 h 761471"/>
              <a:gd name="connsiteX11" fmla="*/ 955911 w 1514899"/>
              <a:gd name="connsiteY11" fmla="*/ 0 h 761471"/>
              <a:gd name="connsiteX12" fmla="*/ 543371 w 1514899"/>
              <a:gd name="connsiteY12" fmla="*/ 8879 h 761471"/>
              <a:gd name="connsiteX13" fmla="*/ 198147 w 1514899"/>
              <a:gd name="connsiteY13" fmla="*/ 7465 h 761471"/>
              <a:gd name="connsiteX14" fmla="*/ 102681 w 1514899"/>
              <a:gd name="connsiteY14" fmla="*/ 40195 h 761471"/>
              <a:gd name="connsiteX15" fmla="*/ 13364 w 1514899"/>
              <a:gd name="connsiteY15" fmla="*/ 151465 h 76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14899" h="761471" extrusionOk="0">
                <a:moveTo>
                  <a:pt x="13364" y="151465"/>
                </a:moveTo>
                <a:cubicBezTo>
                  <a:pt x="-2035" y="231305"/>
                  <a:pt x="-6213" y="266263"/>
                  <a:pt x="12047" y="334882"/>
                </a:cubicBezTo>
                <a:lnTo>
                  <a:pt x="149268" y="490153"/>
                </a:lnTo>
                <a:lnTo>
                  <a:pt x="353954" y="647324"/>
                </a:lnTo>
                <a:lnTo>
                  <a:pt x="656103" y="744155"/>
                </a:lnTo>
                <a:lnTo>
                  <a:pt x="1041522" y="761471"/>
                </a:lnTo>
                <a:cubicBezTo>
                  <a:pt x="1159393" y="738560"/>
                  <a:pt x="1237996" y="710040"/>
                  <a:pt x="1355867" y="703958"/>
                </a:cubicBezTo>
                <a:lnTo>
                  <a:pt x="1459004" y="568691"/>
                </a:lnTo>
                <a:lnTo>
                  <a:pt x="1514899" y="383500"/>
                </a:lnTo>
                <a:lnTo>
                  <a:pt x="1427867" y="152051"/>
                </a:lnTo>
                <a:lnTo>
                  <a:pt x="1196792" y="31806"/>
                </a:lnTo>
                <a:lnTo>
                  <a:pt x="955911" y="0"/>
                </a:lnTo>
                <a:lnTo>
                  <a:pt x="543371" y="8879"/>
                </a:lnTo>
                <a:lnTo>
                  <a:pt x="198147" y="7465"/>
                </a:lnTo>
                <a:lnTo>
                  <a:pt x="102681" y="40195"/>
                </a:lnTo>
                <a:lnTo>
                  <a:pt x="13364" y="151465"/>
                </a:lnTo>
                <a:close/>
              </a:path>
            </a:pathLst>
          </a:custGeom>
          <a:solidFill>
            <a:schemeClr val="accent4">
              <a:lumMod val="75000"/>
              <a:alpha val="34901"/>
            </a:schemeClr>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 name="Rectangle 6">
            <a:extLst>
              <a:ext uri="{FF2B5EF4-FFF2-40B4-BE49-F238E27FC236}">
                <a16:creationId xmlns:a16="http://schemas.microsoft.com/office/drawing/2014/main" id="{416125FB-E4D6-46B8-BE35-E6C7EB38BAA0}"/>
              </a:ext>
            </a:extLst>
          </p:cNvPr>
          <p:cNvSpPr/>
          <p:nvPr/>
        </p:nvSpPr>
        <p:spPr>
          <a:xfrm>
            <a:off x="4977822" y="2063750"/>
            <a:ext cx="546678" cy="547282"/>
          </a:xfrm>
          <a:prstGeom prst="rect">
            <a:avLst/>
          </a:prstGeom>
          <a:solidFill>
            <a:schemeClr val="accent4">
              <a:lumMod val="40000"/>
              <a:lumOff val="60000"/>
              <a:alpha val="3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A923D7E-154C-40B1-A91A-5A8B7A780661}"/>
              </a:ext>
            </a:extLst>
          </p:cNvPr>
          <p:cNvSpPr/>
          <p:nvPr/>
        </p:nvSpPr>
        <p:spPr>
          <a:xfrm>
            <a:off x="6304026" y="2655482"/>
            <a:ext cx="83866" cy="83866"/>
          </a:xfrm>
          <a:prstGeom prst="ellipse">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txBox="1"/>
          <p:nvPr/>
        </p:nvSpPr>
        <p:spPr>
          <a:xfrm>
            <a:off x="1379068" y="125446"/>
            <a:ext cx="165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tx1"/>
                </a:solidFill>
              </a:rPr>
              <a:t>No Pumping</a:t>
            </a:r>
            <a:endParaRPr lang="en-US" u="sng">
              <a:solidFill>
                <a:schemeClr val="tx1"/>
              </a:solidFill>
            </a:endParaRPr>
          </a:p>
        </p:txBody>
      </p:sp>
      <p:sp>
        <p:nvSpPr>
          <p:cNvPr id="188" name="Google Shape;188;p36"/>
          <p:cNvSpPr txBox="1"/>
          <p:nvPr/>
        </p:nvSpPr>
        <p:spPr>
          <a:xfrm>
            <a:off x="4004975" y="697725"/>
            <a:ext cx="7611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Extinc. Depth 1</a:t>
            </a:r>
            <a:endParaRPr/>
          </a:p>
        </p:txBody>
      </p:sp>
      <p:pic>
        <p:nvPicPr>
          <p:cNvPr id="189" name="Google Shape;189;p36"/>
          <p:cNvPicPr preferRelativeResize="0"/>
          <p:nvPr/>
        </p:nvPicPr>
        <p:blipFill>
          <a:blip r:embed="rId3">
            <a:alphaModFix/>
          </a:blip>
          <a:stretch>
            <a:fillRect/>
          </a:stretch>
        </p:blipFill>
        <p:spPr>
          <a:xfrm>
            <a:off x="42422" y="3540634"/>
            <a:ext cx="3833725" cy="1214016"/>
          </a:xfrm>
          <a:prstGeom prst="rect">
            <a:avLst/>
          </a:prstGeom>
          <a:noFill/>
          <a:ln>
            <a:noFill/>
          </a:ln>
        </p:spPr>
      </p:pic>
      <p:pic>
        <p:nvPicPr>
          <p:cNvPr id="190" name="Google Shape;190;p36"/>
          <p:cNvPicPr preferRelativeResize="0"/>
          <p:nvPr/>
        </p:nvPicPr>
        <p:blipFill>
          <a:blip r:embed="rId4">
            <a:alphaModFix/>
          </a:blip>
          <a:stretch>
            <a:fillRect/>
          </a:stretch>
        </p:blipFill>
        <p:spPr>
          <a:xfrm>
            <a:off x="28625" y="2078631"/>
            <a:ext cx="3873650" cy="1222281"/>
          </a:xfrm>
          <a:prstGeom prst="rect">
            <a:avLst/>
          </a:prstGeom>
          <a:noFill/>
          <a:ln>
            <a:noFill/>
          </a:ln>
        </p:spPr>
      </p:pic>
      <p:pic>
        <p:nvPicPr>
          <p:cNvPr id="191" name="Google Shape;191;p36"/>
          <p:cNvPicPr preferRelativeResize="0"/>
          <p:nvPr/>
        </p:nvPicPr>
        <p:blipFill>
          <a:blip r:embed="rId5">
            <a:alphaModFix/>
          </a:blip>
          <a:stretch>
            <a:fillRect/>
          </a:stretch>
        </p:blipFill>
        <p:spPr>
          <a:xfrm>
            <a:off x="28625" y="603200"/>
            <a:ext cx="3873651" cy="1235725"/>
          </a:xfrm>
          <a:prstGeom prst="rect">
            <a:avLst/>
          </a:prstGeom>
          <a:noFill/>
          <a:ln>
            <a:noFill/>
          </a:ln>
        </p:spPr>
      </p:pic>
      <p:pic>
        <p:nvPicPr>
          <p:cNvPr id="192" name="Google Shape;192;p36"/>
          <p:cNvPicPr preferRelativeResize="0"/>
          <p:nvPr/>
        </p:nvPicPr>
        <p:blipFill>
          <a:blip r:embed="rId6">
            <a:alphaModFix/>
          </a:blip>
          <a:stretch>
            <a:fillRect/>
          </a:stretch>
        </p:blipFill>
        <p:spPr>
          <a:xfrm>
            <a:off x="4937239" y="603200"/>
            <a:ext cx="4081874" cy="1235725"/>
          </a:xfrm>
          <a:prstGeom prst="rect">
            <a:avLst/>
          </a:prstGeom>
          <a:noFill/>
          <a:ln>
            <a:noFill/>
          </a:ln>
        </p:spPr>
      </p:pic>
      <p:sp>
        <p:nvSpPr>
          <p:cNvPr id="193" name="Google Shape;193;p36"/>
          <p:cNvSpPr txBox="1"/>
          <p:nvPr/>
        </p:nvSpPr>
        <p:spPr>
          <a:xfrm>
            <a:off x="4062150" y="2274125"/>
            <a:ext cx="7611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Extinc. Depth 3</a:t>
            </a:r>
            <a:endParaRPr/>
          </a:p>
        </p:txBody>
      </p:sp>
      <p:sp>
        <p:nvSpPr>
          <p:cNvPr id="194" name="Google Shape;194;p36"/>
          <p:cNvSpPr txBox="1"/>
          <p:nvPr/>
        </p:nvSpPr>
        <p:spPr>
          <a:xfrm>
            <a:off x="4059925" y="3731988"/>
            <a:ext cx="7611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Extinc. Depth 8</a:t>
            </a:r>
            <a:endParaRPr/>
          </a:p>
        </p:txBody>
      </p:sp>
      <p:pic>
        <p:nvPicPr>
          <p:cNvPr id="195" name="Google Shape;195;p36"/>
          <p:cNvPicPr preferRelativeResize="0"/>
          <p:nvPr/>
        </p:nvPicPr>
        <p:blipFill>
          <a:blip r:embed="rId7">
            <a:alphaModFix/>
          </a:blip>
          <a:stretch>
            <a:fillRect/>
          </a:stretch>
        </p:blipFill>
        <p:spPr>
          <a:xfrm>
            <a:off x="4937226" y="2078631"/>
            <a:ext cx="4081900" cy="1235725"/>
          </a:xfrm>
          <a:prstGeom prst="rect">
            <a:avLst/>
          </a:prstGeom>
          <a:noFill/>
          <a:ln>
            <a:noFill/>
          </a:ln>
        </p:spPr>
      </p:pic>
      <p:pic>
        <p:nvPicPr>
          <p:cNvPr id="196" name="Google Shape;196;p36"/>
          <p:cNvPicPr preferRelativeResize="0"/>
          <p:nvPr/>
        </p:nvPicPr>
        <p:blipFill>
          <a:blip r:embed="rId8">
            <a:alphaModFix/>
          </a:blip>
          <a:stretch>
            <a:fillRect/>
          </a:stretch>
        </p:blipFill>
        <p:spPr>
          <a:xfrm>
            <a:off x="4924993" y="3540634"/>
            <a:ext cx="4094119" cy="1235725"/>
          </a:xfrm>
          <a:prstGeom prst="rect">
            <a:avLst/>
          </a:prstGeom>
          <a:noFill/>
          <a:ln>
            <a:noFill/>
          </a:ln>
        </p:spPr>
      </p:pic>
      <p:sp>
        <p:nvSpPr>
          <p:cNvPr id="197" name="Google Shape;197;p36"/>
          <p:cNvSpPr txBox="1"/>
          <p:nvPr/>
        </p:nvSpPr>
        <p:spPr>
          <a:xfrm>
            <a:off x="6508496" y="122775"/>
            <a:ext cx="106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t>Pumping</a:t>
            </a:r>
            <a:endParaRPr u="sng"/>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xfrm>
            <a:off x="311700" y="1481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Challenge 5</a:t>
            </a:r>
            <a:endParaRPr/>
          </a:p>
        </p:txBody>
      </p:sp>
      <p:graphicFrame>
        <p:nvGraphicFramePr>
          <p:cNvPr id="203" name="Google Shape;203;p37"/>
          <p:cNvGraphicFramePr/>
          <p:nvPr>
            <p:extLst>
              <p:ext uri="{D42A27DB-BD31-4B8C-83A1-F6EECF244321}">
                <p14:modId xmlns:p14="http://schemas.microsoft.com/office/powerpoint/2010/main" val="1055801663"/>
              </p:ext>
            </p:extLst>
          </p:nvPr>
        </p:nvGraphicFramePr>
        <p:xfrm>
          <a:off x="866600" y="1152463"/>
          <a:ext cx="7239000" cy="1432500"/>
        </p:xfrm>
        <a:graphic>
          <a:graphicData uri="http://schemas.openxmlformats.org/drawingml/2006/table">
            <a:tbl>
              <a:tblPr>
                <a:noFill/>
                <a:tableStyleId>{03A6B218-E07A-4404-967D-B23513BBE4E6}</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Inflows (input)</a:t>
                      </a:r>
                      <a:endParaRPr sz="1400" b="1" u="none" strike="noStrike" cap="none"/>
                    </a:p>
                  </a:txBody>
                  <a:tcPr marL="91425" marR="91425" marT="91425" marB="91425">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Outflows (output)</a:t>
                      </a:r>
                      <a:endParaRPr sz="1400" b="1" u="none" strike="noStrike" cap="none"/>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457200" marR="0" lvl="0" indent="-317500" algn="l" rtl="0">
                        <a:lnSpc>
                          <a:spcPct val="100000"/>
                        </a:lnSpc>
                        <a:spcBef>
                          <a:spcPts val="0"/>
                        </a:spcBef>
                        <a:spcAft>
                          <a:spcPts val="0"/>
                        </a:spcAft>
                        <a:buClr>
                          <a:srgbClr val="000000"/>
                        </a:buClr>
                        <a:buSzPts val="1400"/>
                        <a:buFont typeface="Arial"/>
                        <a:buChar char="●"/>
                      </a:pPr>
                      <a:r>
                        <a:rPr lang="en" sz="1400" u="none" strike="noStrike" cap="none">
                          <a:solidFill>
                            <a:schemeClr val="tx1"/>
                          </a:solidFill>
                        </a:rPr>
                        <a:t>[10,14] Flux Right Face</a:t>
                      </a:r>
                      <a:endParaRPr lang="en-US" sz="1400" u="none" strike="noStrike" cap="none">
                        <a:solidFill>
                          <a:schemeClr val="tx1"/>
                        </a:solidFill>
                      </a:endParaRPr>
                    </a:p>
                    <a:p>
                      <a:pPr marL="457200" marR="0" lvl="0" indent="-317500" algn="l" rtl="0">
                        <a:lnSpc>
                          <a:spcPct val="100000"/>
                        </a:lnSpc>
                        <a:spcBef>
                          <a:spcPts val="0"/>
                        </a:spcBef>
                        <a:spcAft>
                          <a:spcPts val="0"/>
                        </a:spcAft>
                        <a:buClr>
                          <a:srgbClr val="000000"/>
                        </a:buClr>
                        <a:buSzPts val="1400"/>
                        <a:buFont typeface="Arial"/>
                        <a:buChar char="●"/>
                      </a:pPr>
                      <a:r>
                        <a:rPr lang="en-US" sz="1400" u="none" strike="noStrike" cap="none">
                          <a:solidFill>
                            <a:schemeClr val="tx1"/>
                          </a:solidFill>
                        </a:rPr>
                        <a:t>[10,15] </a:t>
                      </a:r>
                      <a:r>
                        <a:rPr lang="en" sz="1400" u="none" strike="noStrike" cap="none">
                          <a:solidFill>
                            <a:schemeClr val="tx1"/>
                          </a:solidFill>
                        </a:rPr>
                        <a:t>Flux Right Face</a:t>
                      </a:r>
                      <a:endParaRPr lang="en-US" sz="1400" u="none" strike="noStrike" cap="none">
                        <a:solidFill>
                          <a:schemeClr val="tx1"/>
                        </a:solidFill>
                      </a:endParaRPr>
                    </a:p>
                    <a:p>
                      <a:pPr marL="457200" marR="0" lvl="0" indent="-317500" algn="l" rtl="0">
                        <a:lnSpc>
                          <a:spcPct val="100000"/>
                        </a:lnSpc>
                        <a:spcBef>
                          <a:spcPts val="0"/>
                        </a:spcBef>
                        <a:spcAft>
                          <a:spcPts val="0"/>
                        </a:spcAft>
                        <a:buClr>
                          <a:srgbClr val="000000"/>
                        </a:buClr>
                        <a:buSzPts val="1400"/>
                        <a:buFont typeface="Arial"/>
                        <a:buChar char="●"/>
                      </a:pPr>
                      <a:r>
                        <a:rPr lang="en-US" sz="1400" u="none" strike="noStrike" cap="none">
                          <a:solidFill>
                            <a:schemeClr val="tx1"/>
                          </a:solidFill>
                        </a:rPr>
                        <a:t>[9,15] Flux Front Face</a:t>
                      </a:r>
                    </a:p>
                    <a:p>
                      <a:pPr marL="457200" marR="0" lvl="0" indent="-317500" algn="l" rtl="0">
                        <a:lnSpc>
                          <a:spcPct val="100000"/>
                        </a:lnSpc>
                        <a:spcBef>
                          <a:spcPts val="0"/>
                        </a:spcBef>
                        <a:spcAft>
                          <a:spcPts val="0"/>
                        </a:spcAft>
                        <a:buClr>
                          <a:srgbClr val="000000"/>
                        </a:buClr>
                        <a:buSzPts val="1400"/>
                        <a:buFont typeface="Arial"/>
                        <a:buChar char="●"/>
                      </a:pPr>
                      <a:r>
                        <a:rPr lang="en-US" sz="1400" u="none" strike="noStrike" cap="none">
                          <a:solidFill>
                            <a:schemeClr val="tx1"/>
                          </a:solidFill>
                        </a:rPr>
                        <a:t>[10,15] Flux Front Face</a:t>
                      </a:r>
                      <a:endParaRPr sz="1400" u="none" strike="noStrike" cap="none">
                        <a:solidFill>
                          <a:schemeClr val="tx1"/>
                        </a:solidFill>
                      </a:endParaRPr>
                    </a:p>
                  </a:txBody>
                  <a:tcPr marL="91425" marR="91425" marT="91425" marB="91425"/>
                </a:tc>
                <a:tc>
                  <a:txBody>
                    <a:bodyPr/>
                    <a:lstStyle/>
                    <a:p>
                      <a:pPr marL="457200" marR="0" lvl="0" indent="-317500" algn="l" rtl="0">
                        <a:lnSpc>
                          <a:spcPct val="100000"/>
                        </a:lnSpc>
                        <a:spcBef>
                          <a:spcPts val="0"/>
                        </a:spcBef>
                        <a:spcAft>
                          <a:spcPts val="0"/>
                        </a:spcAft>
                        <a:buClr>
                          <a:srgbClr val="000000"/>
                        </a:buClr>
                        <a:buSzPts val="1400"/>
                        <a:buFont typeface="Arial"/>
                        <a:buChar char="●"/>
                      </a:pPr>
                      <a:r>
                        <a:rPr lang="en" sz="1400" u="none" strike="noStrike" cap="none"/>
                        <a:t>Well Pumping (W)</a:t>
                      </a:r>
                    </a:p>
                    <a:p>
                      <a:pPr marL="457200" marR="0" lvl="0" indent="-317500" algn="l" rtl="0">
                        <a:lnSpc>
                          <a:spcPct val="100000"/>
                        </a:lnSpc>
                        <a:spcBef>
                          <a:spcPts val="0"/>
                        </a:spcBef>
                        <a:spcAft>
                          <a:spcPts val="0"/>
                        </a:spcAft>
                        <a:buClr>
                          <a:srgbClr val="000000"/>
                        </a:buClr>
                        <a:buSzPts val="1400"/>
                        <a:buFont typeface="Arial"/>
                        <a:buChar char="●"/>
                      </a:pPr>
                      <a:r>
                        <a:rPr lang="en" sz="1400" u="none" strike="noStrike" cap="none"/>
                        <a:t>ET? </a:t>
                      </a:r>
                      <a:r>
                        <a:rPr lang="en" sz="1400" b="1" u="none" strike="noStrike" cap="none"/>
                        <a:t>No</a:t>
                      </a:r>
                      <a:r>
                        <a:rPr lang="en" sz="1400" u="none" strike="noStrike" cap="none"/>
                        <a:t>, because depth to WT &gt; extinction depth</a:t>
                      </a:r>
                      <a:endParaRPr sz="1400" u="none" strike="noStrike" cap="none"/>
                    </a:p>
                  </a:txBody>
                  <a:tcPr marL="91425" marR="91425" marT="91425" marB="91425"/>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87A2C269-0383-40FD-9FB0-E6E8FE47EE52}"/>
              </a:ext>
            </a:extLst>
          </p:cNvPr>
          <p:cNvSpPr txBox="1"/>
          <p:nvPr/>
        </p:nvSpPr>
        <p:spPr>
          <a:xfrm>
            <a:off x="956930" y="720825"/>
            <a:ext cx="7148670" cy="4056495"/>
          </a:xfrm>
          <a:prstGeom prst="rect">
            <a:avLst/>
          </a:prstGeom>
          <a:noFill/>
        </p:spPr>
        <p:txBody>
          <a:bodyPr wrap="square" lIns="91440" tIns="45720" rIns="91440" bIns="45720" rtlCol="0" anchor="t">
            <a:spAutoFit/>
          </a:bodyPr>
          <a:lstStyle/>
          <a:p>
            <a:r>
              <a:rPr lang="en-US"/>
              <a:t>Write a mass balance for the well:</a:t>
            </a:r>
          </a:p>
          <a:p>
            <a:endParaRPr lang="en-US"/>
          </a:p>
          <a:p>
            <a:endParaRPr lang="en-US"/>
          </a:p>
          <a:p>
            <a:endParaRPr lang="en-US"/>
          </a:p>
          <a:p>
            <a:endParaRPr lang="en-US"/>
          </a:p>
          <a:p>
            <a:endParaRPr lang="en-US"/>
          </a:p>
          <a:p>
            <a:endParaRPr lang="en-US"/>
          </a:p>
          <a:p>
            <a:endParaRPr lang="en-US"/>
          </a:p>
          <a:p>
            <a:endParaRPr lang="en-US"/>
          </a:p>
          <a:p>
            <a:pPr marL="457200" lvl="0" indent="-304800" algn="l" rtl="0">
              <a:lnSpc>
                <a:spcPct val="115000"/>
              </a:lnSpc>
              <a:spcBef>
                <a:spcPts val="0"/>
              </a:spcBef>
              <a:spcAft>
                <a:spcPts val="0"/>
              </a:spcAft>
              <a:buClr>
                <a:srgbClr val="24292F"/>
              </a:buClr>
              <a:buSzPts val="1200"/>
              <a:buChar char="●"/>
            </a:pPr>
            <a:r>
              <a:rPr lang="fr-FR" sz="1200">
                <a:solidFill>
                  <a:srgbClr val="24292F"/>
                </a:solidFill>
                <a:highlight>
                  <a:schemeClr val="lt1"/>
                </a:highlight>
              </a:rPr>
              <a:t>dS/dt  =  input  -  output</a:t>
            </a:r>
          </a:p>
          <a:p>
            <a:pPr lvl="1" indent="-304800">
              <a:buClr>
                <a:srgbClr val="24292F"/>
              </a:buClr>
              <a:buSzPts val="1200"/>
            </a:pPr>
            <a:r>
              <a:rPr lang="fr-FR" sz="1200">
                <a:solidFill>
                  <a:srgbClr val="24292F"/>
                </a:solidFill>
                <a:highlight>
                  <a:schemeClr val="lt1"/>
                </a:highlight>
              </a:rPr>
              <a:t>               0    =    Q</a:t>
            </a:r>
            <a:r>
              <a:rPr lang="fr-FR" sz="1200" baseline="-25000">
                <a:solidFill>
                  <a:srgbClr val="24292F"/>
                </a:solidFill>
                <a:highlight>
                  <a:schemeClr val="lt1"/>
                </a:highlight>
              </a:rPr>
              <a:t>in</a:t>
            </a:r>
            <a:r>
              <a:rPr lang="fr-FR" sz="1200">
                <a:solidFill>
                  <a:srgbClr val="24292F"/>
                </a:solidFill>
                <a:highlight>
                  <a:schemeClr val="lt1"/>
                </a:highlight>
              </a:rPr>
              <a:t>   -     W</a:t>
            </a:r>
          </a:p>
          <a:p>
            <a:pPr lvl="1" indent="-304800">
              <a:buClr>
                <a:srgbClr val="24292F"/>
              </a:buClr>
              <a:buSzPts val="1200"/>
            </a:pPr>
            <a:endParaRPr lang="fr-FR" sz="1200">
              <a:solidFill>
                <a:srgbClr val="24292F"/>
              </a:solidFill>
              <a:highlight>
                <a:schemeClr val="lt1"/>
              </a:highlight>
            </a:endParaRPr>
          </a:p>
          <a:p>
            <a:pPr lvl="1" indent="-304800">
              <a:buClr>
                <a:srgbClr val="24292F"/>
              </a:buClr>
              <a:buSzPts val="1200"/>
            </a:pPr>
            <a:r>
              <a:rPr lang="fr-FR" sz="1200">
                <a:solidFill>
                  <a:srgbClr val="24292F"/>
                </a:solidFill>
                <a:highlight>
                  <a:schemeClr val="lt1"/>
                </a:highlight>
              </a:rPr>
              <a:t>                         Q</a:t>
            </a:r>
            <a:r>
              <a:rPr lang="fr-FR" sz="1200" baseline="-25000">
                <a:solidFill>
                  <a:srgbClr val="24292F"/>
                </a:solidFill>
                <a:highlight>
                  <a:schemeClr val="lt1"/>
                </a:highlight>
              </a:rPr>
              <a:t>in</a:t>
            </a:r>
            <a:r>
              <a:rPr lang="fr-FR" sz="1200">
                <a:solidFill>
                  <a:srgbClr val="24292F"/>
                </a:solidFill>
                <a:highlight>
                  <a:schemeClr val="lt1"/>
                </a:highlight>
              </a:rPr>
              <a:t>                                              =          W</a:t>
            </a:r>
          </a:p>
          <a:p>
            <a:pPr indent="-304800">
              <a:buClr>
                <a:srgbClr val="595959"/>
              </a:buClr>
              <a:buSzPts val="1200"/>
              <a:buFont typeface="Arial,Sans-Serif"/>
            </a:pPr>
            <a:r>
              <a:rPr lang="fr-FR" sz="1200">
                <a:solidFill>
                  <a:srgbClr val="24292F"/>
                </a:solidFill>
                <a:highlight>
                  <a:schemeClr val="lt1"/>
                </a:highlight>
              </a:rPr>
              <a:t>10.03 m</a:t>
            </a:r>
            <a:r>
              <a:rPr lang="fr-FR" sz="1200" baseline="30000">
                <a:solidFill>
                  <a:srgbClr val="24292F"/>
                </a:solidFill>
                <a:highlight>
                  <a:schemeClr val="lt1"/>
                </a:highlight>
              </a:rPr>
              <a:t>3</a:t>
            </a:r>
            <a:r>
              <a:rPr lang="fr-FR" sz="1200">
                <a:solidFill>
                  <a:srgbClr val="24292F"/>
                </a:solidFill>
                <a:highlight>
                  <a:schemeClr val="lt1"/>
                </a:highlight>
              </a:rPr>
              <a:t>/d + .08 m</a:t>
            </a:r>
            <a:r>
              <a:rPr lang="fr-FR" sz="1200" baseline="30000">
                <a:solidFill>
                  <a:srgbClr val="24292F"/>
                </a:solidFill>
                <a:highlight>
                  <a:schemeClr val="lt1"/>
                </a:highlight>
              </a:rPr>
              <a:t>3</a:t>
            </a:r>
            <a:r>
              <a:rPr lang="fr-FR" sz="1200">
                <a:solidFill>
                  <a:srgbClr val="24292F"/>
                </a:solidFill>
                <a:highlight>
                  <a:schemeClr val="lt1"/>
                </a:highlight>
              </a:rPr>
              <a:t>/d + 5.41 m</a:t>
            </a:r>
            <a:r>
              <a:rPr lang="fr-FR" sz="1200" baseline="30000">
                <a:solidFill>
                  <a:srgbClr val="24292F"/>
                </a:solidFill>
                <a:highlight>
                  <a:schemeClr val="lt1"/>
                </a:highlight>
              </a:rPr>
              <a:t>3</a:t>
            </a:r>
            <a:r>
              <a:rPr lang="fr-FR" sz="1200">
                <a:solidFill>
                  <a:srgbClr val="24292F"/>
                </a:solidFill>
                <a:highlight>
                  <a:schemeClr val="lt1"/>
                </a:highlight>
              </a:rPr>
              <a:t>/d + 4.49 m</a:t>
            </a:r>
            <a:r>
              <a:rPr lang="fr-FR" sz="1200" baseline="30000">
                <a:solidFill>
                  <a:srgbClr val="24292F"/>
                </a:solidFill>
                <a:highlight>
                  <a:schemeClr val="lt1"/>
                </a:highlight>
              </a:rPr>
              <a:t>3</a:t>
            </a:r>
            <a:r>
              <a:rPr lang="fr-FR" sz="1200">
                <a:solidFill>
                  <a:srgbClr val="24292F"/>
                </a:solidFill>
                <a:highlight>
                  <a:schemeClr val="lt1"/>
                </a:highlight>
              </a:rPr>
              <a:t>/d   =     20 m</a:t>
            </a:r>
            <a:r>
              <a:rPr lang="fr-FR" sz="1200" baseline="30000">
                <a:solidFill>
                  <a:srgbClr val="24292F"/>
                </a:solidFill>
                <a:highlight>
                  <a:schemeClr val="lt1"/>
                </a:highlight>
              </a:rPr>
              <a:t>3</a:t>
            </a:r>
            <a:r>
              <a:rPr lang="fr-FR" sz="1200">
                <a:solidFill>
                  <a:srgbClr val="24292F"/>
                </a:solidFill>
                <a:highlight>
                  <a:schemeClr val="lt1"/>
                </a:highlight>
              </a:rPr>
              <a:t>/d</a:t>
            </a:r>
            <a:endParaRPr lang="fr-FR" sz="1200">
              <a:highlight>
                <a:srgbClr val="FFFFFF"/>
              </a:highlight>
            </a:endParaRPr>
          </a:p>
          <a:p>
            <a:pPr indent="-304800">
              <a:lnSpc>
                <a:spcPct val="114999"/>
              </a:lnSpc>
              <a:buClr>
                <a:srgbClr val="595959"/>
              </a:buClr>
              <a:buSzPts val="1200"/>
              <a:buFont typeface="Arial,Sans-Serif"/>
            </a:pPr>
            <a:r>
              <a:rPr lang="fr-FR" sz="1200" b="1">
                <a:solidFill>
                  <a:srgbClr val="24292F"/>
                </a:solidFill>
                <a:highlight>
                  <a:schemeClr val="lt1"/>
                </a:highlight>
              </a:rPr>
              <a:t>                        20 m</a:t>
            </a:r>
            <a:r>
              <a:rPr lang="fr-FR" sz="1200" b="1" baseline="30000">
                <a:solidFill>
                  <a:srgbClr val="24292F"/>
                </a:solidFill>
                <a:highlight>
                  <a:schemeClr val="lt1"/>
                </a:highlight>
              </a:rPr>
              <a:t>3</a:t>
            </a:r>
            <a:r>
              <a:rPr lang="fr-FR" sz="1200" b="1">
                <a:solidFill>
                  <a:srgbClr val="24292F"/>
                </a:solidFill>
                <a:highlight>
                  <a:schemeClr val="lt1"/>
                </a:highlight>
              </a:rPr>
              <a:t>/d                                       =      20 m</a:t>
            </a:r>
            <a:r>
              <a:rPr lang="fr-FR" sz="1200" b="1" baseline="30000">
                <a:solidFill>
                  <a:srgbClr val="24292F"/>
                </a:solidFill>
                <a:highlight>
                  <a:schemeClr val="lt1"/>
                </a:highlight>
              </a:rPr>
              <a:t>3</a:t>
            </a:r>
            <a:r>
              <a:rPr lang="fr-FR" sz="1200" b="1">
                <a:solidFill>
                  <a:srgbClr val="24292F"/>
                </a:solidFill>
                <a:highlight>
                  <a:schemeClr val="lt1"/>
                </a:highlight>
              </a:rPr>
              <a:t>/d</a:t>
            </a:r>
            <a:endParaRPr lang="fr-FR" b="1"/>
          </a:p>
          <a:p>
            <a:endParaRPr lang="en-US"/>
          </a:p>
          <a:p>
            <a:endParaRPr lang="en-US"/>
          </a:p>
          <a:p>
            <a:endParaRPr lang="en-US"/>
          </a:p>
          <a:p>
            <a:endParaRPr lang="en-US"/>
          </a:p>
        </p:txBody>
      </p:sp>
      <p:pic>
        <p:nvPicPr>
          <p:cNvPr id="3" name="Picture 3" descr="Diagram, engineering drawing&#10;&#10;Description automatically generated">
            <a:extLst>
              <a:ext uri="{FF2B5EF4-FFF2-40B4-BE49-F238E27FC236}">
                <a16:creationId xmlns:a16="http://schemas.microsoft.com/office/drawing/2014/main" id="{193D2C8E-97F5-4B83-B7AF-A51C8B0E79EE}"/>
              </a:ext>
            </a:extLst>
          </p:cNvPr>
          <p:cNvPicPr>
            <a:picLocks noChangeAspect="1"/>
          </p:cNvPicPr>
          <p:nvPr/>
        </p:nvPicPr>
        <p:blipFill>
          <a:blip r:embed="rId3"/>
          <a:stretch>
            <a:fillRect/>
          </a:stretch>
        </p:blipFill>
        <p:spPr>
          <a:xfrm rot="1200000">
            <a:off x="6078311" y="2829575"/>
            <a:ext cx="2743200" cy="19336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9FA5410-3901-4D90-8418-C974E4BA1B4F}"/>
              </a:ext>
            </a:extLst>
          </p:cNvPr>
          <p:cNvSpPr txBox="1"/>
          <p:nvPr/>
        </p:nvSpPr>
        <p:spPr>
          <a:xfrm>
            <a:off x="1967867" y="2285613"/>
            <a:ext cx="833438" cy="253916"/>
          </a:xfrm>
          <a:prstGeom prst="rect">
            <a:avLst/>
          </a:prstGeom>
          <a:noFill/>
        </p:spPr>
        <p:txBody>
          <a:bodyPr wrap="square" rtlCol="0">
            <a:spAutoFit/>
          </a:bodyPr>
          <a:lstStyle/>
          <a:p>
            <a:r>
              <a:rPr lang="en-US" sz="1050"/>
              <a:t>K = 1 m/d</a:t>
            </a:r>
          </a:p>
        </p:txBody>
      </p:sp>
      <p:pic>
        <p:nvPicPr>
          <p:cNvPr id="3" name="Picture 2">
            <a:extLst>
              <a:ext uri="{FF2B5EF4-FFF2-40B4-BE49-F238E27FC236}">
                <a16:creationId xmlns:a16="http://schemas.microsoft.com/office/drawing/2014/main" id="{9D1F6023-4C21-4451-A381-7D7E1D7E5D45}"/>
              </a:ext>
            </a:extLst>
          </p:cNvPr>
          <p:cNvPicPr>
            <a:picLocks noChangeAspect="1"/>
          </p:cNvPicPr>
          <p:nvPr/>
        </p:nvPicPr>
        <p:blipFill>
          <a:blip r:embed="rId3"/>
          <a:srcRect/>
          <a:stretch/>
        </p:blipFill>
        <p:spPr>
          <a:xfrm>
            <a:off x="43975" y="288764"/>
            <a:ext cx="2757330" cy="2409951"/>
          </a:xfrm>
          <a:prstGeom prst="rect">
            <a:avLst/>
          </a:prstGeom>
        </p:spPr>
      </p:pic>
      <p:pic>
        <p:nvPicPr>
          <p:cNvPr id="11" name="Picture 10">
            <a:extLst>
              <a:ext uri="{FF2B5EF4-FFF2-40B4-BE49-F238E27FC236}">
                <a16:creationId xmlns:a16="http://schemas.microsoft.com/office/drawing/2014/main" id="{855F79E8-B0C9-452D-B8BE-8C0B47217ED9}"/>
              </a:ext>
            </a:extLst>
          </p:cNvPr>
          <p:cNvPicPr>
            <a:picLocks noChangeAspect="1"/>
          </p:cNvPicPr>
          <p:nvPr/>
        </p:nvPicPr>
        <p:blipFill rotWithShape="1">
          <a:blip r:embed="rId4"/>
          <a:srcRect l="4409" t="2958" r="3607" b="3181"/>
          <a:stretch/>
        </p:blipFill>
        <p:spPr>
          <a:xfrm>
            <a:off x="2941445" y="722424"/>
            <a:ext cx="1681650" cy="1591722"/>
          </a:xfrm>
          <a:prstGeom prst="rect">
            <a:avLst/>
          </a:prstGeom>
          <a:ln w="38100">
            <a:solidFill>
              <a:schemeClr val="tx1"/>
            </a:solidFill>
          </a:ln>
        </p:spPr>
      </p:pic>
      <p:pic>
        <p:nvPicPr>
          <p:cNvPr id="20" name="Picture 19">
            <a:extLst>
              <a:ext uri="{FF2B5EF4-FFF2-40B4-BE49-F238E27FC236}">
                <a16:creationId xmlns:a16="http://schemas.microsoft.com/office/drawing/2014/main" id="{A1316F6C-4AB2-4198-AC82-1D1BCAB0486E}"/>
              </a:ext>
            </a:extLst>
          </p:cNvPr>
          <p:cNvPicPr>
            <a:picLocks noChangeAspect="1"/>
          </p:cNvPicPr>
          <p:nvPr/>
        </p:nvPicPr>
        <p:blipFill rotWithShape="1">
          <a:blip r:embed="rId5"/>
          <a:srcRect l="2592" t="3508" r="3018" b="3858"/>
          <a:stretch/>
        </p:blipFill>
        <p:spPr>
          <a:xfrm>
            <a:off x="2429838" y="3084688"/>
            <a:ext cx="1785613" cy="1619503"/>
          </a:xfrm>
          <a:prstGeom prst="rect">
            <a:avLst/>
          </a:prstGeom>
          <a:ln w="28575">
            <a:solidFill>
              <a:schemeClr val="tx1"/>
            </a:solidFill>
          </a:ln>
        </p:spPr>
      </p:pic>
      <p:pic>
        <p:nvPicPr>
          <p:cNvPr id="22" name="Picture 21">
            <a:extLst>
              <a:ext uri="{FF2B5EF4-FFF2-40B4-BE49-F238E27FC236}">
                <a16:creationId xmlns:a16="http://schemas.microsoft.com/office/drawing/2014/main" id="{30CCCA23-6A73-4DA8-8D5D-3BBF126F2626}"/>
              </a:ext>
            </a:extLst>
          </p:cNvPr>
          <p:cNvPicPr>
            <a:picLocks noChangeAspect="1"/>
          </p:cNvPicPr>
          <p:nvPr/>
        </p:nvPicPr>
        <p:blipFill rotWithShape="1">
          <a:blip r:embed="rId6"/>
          <a:srcRect l="2148" t="619" r="2975" b="3507"/>
          <a:stretch/>
        </p:blipFill>
        <p:spPr>
          <a:xfrm>
            <a:off x="204697" y="3095322"/>
            <a:ext cx="1730931" cy="1625942"/>
          </a:xfrm>
          <a:prstGeom prst="rect">
            <a:avLst/>
          </a:prstGeom>
          <a:ln w="28575">
            <a:solidFill>
              <a:schemeClr val="tx1"/>
            </a:solidFill>
          </a:ln>
        </p:spPr>
      </p:pic>
      <p:sp>
        <p:nvSpPr>
          <p:cNvPr id="24" name="TextBox 23">
            <a:extLst>
              <a:ext uri="{FF2B5EF4-FFF2-40B4-BE49-F238E27FC236}">
                <a16:creationId xmlns:a16="http://schemas.microsoft.com/office/drawing/2014/main" id="{30C41383-0525-483E-B995-78FCF633C94B}"/>
              </a:ext>
            </a:extLst>
          </p:cNvPr>
          <p:cNvSpPr txBox="1"/>
          <p:nvPr/>
        </p:nvSpPr>
        <p:spPr>
          <a:xfrm>
            <a:off x="2354187" y="3762383"/>
            <a:ext cx="613676" cy="261610"/>
          </a:xfrm>
          <a:prstGeom prst="rect">
            <a:avLst/>
          </a:prstGeom>
          <a:noFill/>
        </p:spPr>
        <p:txBody>
          <a:bodyPr wrap="square" rtlCol="0">
            <a:spAutoFit/>
          </a:bodyPr>
          <a:lstStyle/>
          <a:p>
            <a:r>
              <a:rPr lang="en-US" sz="1100" b="1">
                <a:solidFill>
                  <a:srgbClr val="FF0000"/>
                </a:solidFill>
              </a:rPr>
              <a:t>10.03</a:t>
            </a:r>
          </a:p>
        </p:txBody>
      </p:sp>
      <p:sp>
        <p:nvSpPr>
          <p:cNvPr id="28" name="Arrow: Right 27">
            <a:extLst>
              <a:ext uri="{FF2B5EF4-FFF2-40B4-BE49-F238E27FC236}">
                <a16:creationId xmlns:a16="http://schemas.microsoft.com/office/drawing/2014/main" id="{9D44BC7F-6BD7-4E6E-889D-C88FBD1B4AE5}"/>
              </a:ext>
            </a:extLst>
          </p:cNvPr>
          <p:cNvSpPr/>
          <p:nvPr/>
        </p:nvSpPr>
        <p:spPr>
          <a:xfrm rot="10800000" flipH="1">
            <a:off x="2838350" y="3860294"/>
            <a:ext cx="392606" cy="7079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825">
              <a:solidFill>
                <a:srgbClr val="FF0000"/>
              </a:solidFill>
            </a:endParaRPr>
          </a:p>
        </p:txBody>
      </p:sp>
      <p:sp>
        <p:nvSpPr>
          <p:cNvPr id="29" name="Arrow: Right 28">
            <a:extLst>
              <a:ext uri="{FF2B5EF4-FFF2-40B4-BE49-F238E27FC236}">
                <a16:creationId xmlns:a16="http://schemas.microsoft.com/office/drawing/2014/main" id="{B2CC7CB6-8DF2-4D95-A421-BD4B8F97B389}"/>
              </a:ext>
            </a:extLst>
          </p:cNvPr>
          <p:cNvSpPr/>
          <p:nvPr/>
        </p:nvSpPr>
        <p:spPr>
          <a:xfrm flipH="1">
            <a:off x="3570501" y="3874800"/>
            <a:ext cx="133931" cy="7079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825">
              <a:solidFill>
                <a:srgbClr val="FF0000"/>
              </a:solidFill>
            </a:endParaRPr>
          </a:p>
        </p:txBody>
      </p:sp>
      <p:sp>
        <p:nvSpPr>
          <p:cNvPr id="32" name="TextBox 31">
            <a:extLst>
              <a:ext uri="{FF2B5EF4-FFF2-40B4-BE49-F238E27FC236}">
                <a16:creationId xmlns:a16="http://schemas.microsoft.com/office/drawing/2014/main" id="{F4E39EA9-5946-4827-A183-2AB3A4A059E3}"/>
              </a:ext>
            </a:extLst>
          </p:cNvPr>
          <p:cNvSpPr txBox="1"/>
          <p:nvPr/>
        </p:nvSpPr>
        <p:spPr>
          <a:xfrm>
            <a:off x="3654042" y="3780773"/>
            <a:ext cx="613676" cy="261610"/>
          </a:xfrm>
          <a:prstGeom prst="rect">
            <a:avLst/>
          </a:prstGeom>
          <a:noFill/>
        </p:spPr>
        <p:txBody>
          <a:bodyPr wrap="square" rtlCol="0">
            <a:spAutoFit/>
          </a:bodyPr>
          <a:lstStyle/>
          <a:p>
            <a:r>
              <a:rPr lang="en-US" sz="1100" b="1">
                <a:solidFill>
                  <a:srgbClr val="FF0000"/>
                </a:solidFill>
              </a:rPr>
              <a:t>0.08</a:t>
            </a:r>
          </a:p>
        </p:txBody>
      </p:sp>
      <p:sp>
        <p:nvSpPr>
          <p:cNvPr id="34" name="Arrow: Right 33">
            <a:extLst>
              <a:ext uri="{FF2B5EF4-FFF2-40B4-BE49-F238E27FC236}">
                <a16:creationId xmlns:a16="http://schemas.microsoft.com/office/drawing/2014/main" id="{AF5F45F1-0951-4444-99AF-FE6D74D09A64}"/>
              </a:ext>
            </a:extLst>
          </p:cNvPr>
          <p:cNvSpPr/>
          <p:nvPr/>
        </p:nvSpPr>
        <p:spPr>
          <a:xfrm rot="16200000" flipH="1">
            <a:off x="3194210" y="3557974"/>
            <a:ext cx="300696" cy="805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825">
              <a:solidFill>
                <a:srgbClr val="FF0000"/>
              </a:solidFill>
            </a:endParaRPr>
          </a:p>
        </p:txBody>
      </p:sp>
      <p:sp>
        <p:nvSpPr>
          <p:cNvPr id="35" name="Arrow: Right 34">
            <a:extLst>
              <a:ext uri="{FF2B5EF4-FFF2-40B4-BE49-F238E27FC236}">
                <a16:creationId xmlns:a16="http://schemas.microsoft.com/office/drawing/2014/main" id="{A66AE9DB-7D27-4465-B18F-6D2A630FBD88}"/>
              </a:ext>
            </a:extLst>
          </p:cNvPr>
          <p:cNvSpPr/>
          <p:nvPr/>
        </p:nvSpPr>
        <p:spPr>
          <a:xfrm rot="5400000" flipH="1">
            <a:off x="3199827" y="4199550"/>
            <a:ext cx="275214" cy="802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825">
              <a:solidFill>
                <a:srgbClr val="FF0000"/>
              </a:solidFill>
            </a:endParaRPr>
          </a:p>
        </p:txBody>
      </p:sp>
      <p:sp>
        <p:nvSpPr>
          <p:cNvPr id="36" name="TextBox 35">
            <a:extLst>
              <a:ext uri="{FF2B5EF4-FFF2-40B4-BE49-F238E27FC236}">
                <a16:creationId xmlns:a16="http://schemas.microsoft.com/office/drawing/2014/main" id="{A7A618C8-937B-40A2-95E0-034CCD06C446}"/>
              </a:ext>
            </a:extLst>
          </p:cNvPr>
          <p:cNvSpPr txBox="1"/>
          <p:nvPr/>
        </p:nvSpPr>
        <p:spPr>
          <a:xfrm>
            <a:off x="3144295" y="4374589"/>
            <a:ext cx="613676" cy="261610"/>
          </a:xfrm>
          <a:prstGeom prst="rect">
            <a:avLst/>
          </a:prstGeom>
          <a:noFill/>
        </p:spPr>
        <p:txBody>
          <a:bodyPr wrap="square" rtlCol="0">
            <a:spAutoFit/>
          </a:bodyPr>
          <a:lstStyle/>
          <a:p>
            <a:r>
              <a:rPr lang="en-US" sz="1100" b="1">
                <a:solidFill>
                  <a:srgbClr val="FF0000"/>
                </a:solidFill>
              </a:rPr>
              <a:t>4.49</a:t>
            </a:r>
          </a:p>
        </p:txBody>
      </p:sp>
      <p:sp>
        <p:nvSpPr>
          <p:cNvPr id="37" name="TextBox 36">
            <a:extLst>
              <a:ext uri="{FF2B5EF4-FFF2-40B4-BE49-F238E27FC236}">
                <a16:creationId xmlns:a16="http://schemas.microsoft.com/office/drawing/2014/main" id="{70308E7E-A961-48D7-9E1E-E883D83D107A}"/>
              </a:ext>
            </a:extLst>
          </p:cNvPr>
          <p:cNvSpPr txBox="1"/>
          <p:nvPr/>
        </p:nvSpPr>
        <p:spPr>
          <a:xfrm>
            <a:off x="3146045" y="3217400"/>
            <a:ext cx="613676" cy="261610"/>
          </a:xfrm>
          <a:prstGeom prst="rect">
            <a:avLst/>
          </a:prstGeom>
          <a:noFill/>
        </p:spPr>
        <p:txBody>
          <a:bodyPr wrap="square" rtlCol="0">
            <a:spAutoFit/>
          </a:bodyPr>
          <a:lstStyle/>
          <a:p>
            <a:r>
              <a:rPr lang="en-US" sz="1100" b="1">
                <a:solidFill>
                  <a:srgbClr val="FF0000"/>
                </a:solidFill>
              </a:rPr>
              <a:t>5.41</a:t>
            </a:r>
          </a:p>
        </p:txBody>
      </p:sp>
      <p:cxnSp>
        <p:nvCxnSpPr>
          <p:cNvPr id="26" name="Straight Connector 25">
            <a:extLst>
              <a:ext uri="{FF2B5EF4-FFF2-40B4-BE49-F238E27FC236}">
                <a16:creationId xmlns:a16="http://schemas.microsoft.com/office/drawing/2014/main" id="{B16AD67C-7000-44E7-B9FF-A4AB18A2A2D8}"/>
              </a:ext>
            </a:extLst>
          </p:cNvPr>
          <p:cNvCxnSpPr>
            <a:cxnSpLocks/>
          </p:cNvCxnSpPr>
          <p:nvPr/>
        </p:nvCxnSpPr>
        <p:spPr>
          <a:xfrm flipV="1">
            <a:off x="1801889" y="716174"/>
            <a:ext cx="1139556" cy="406173"/>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AE71A50-F2BC-49ED-B1C6-37C5D313309C}"/>
              </a:ext>
            </a:extLst>
          </p:cNvPr>
          <p:cNvCxnSpPr>
            <a:cxnSpLocks/>
          </p:cNvCxnSpPr>
          <p:nvPr/>
        </p:nvCxnSpPr>
        <p:spPr>
          <a:xfrm>
            <a:off x="1801889" y="1370875"/>
            <a:ext cx="1139556" cy="955485"/>
          </a:xfrm>
          <a:prstGeom prst="line">
            <a:avLst/>
          </a:prstGeom>
          <a:ln w="12700"/>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42B64121-CC4A-47CE-B271-0CA8FAE0CCDF}"/>
              </a:ext>
            </a:extLst>
          </p:cNvPr>
          <p:cNvSpPr txBox="1"/>
          <p:nvPr/>
        </p:nvSpPr>
        <p:spPr>
          <a:xfrm>
            <a:off x="3233279" y="182969"/>
            <a:ext cx="1664859" cy="523220"/>
          </a:xfrm>
          <a:prstGeom prst="rect">
            <a:avLst/>
          </a:prstGeom>
          <a:noFill/>
        </p:spPr>
        <p:txBody>
          <a:bodyPr wrap="square" rtlCol="0">
            <a:spAutoFit/>
          </a:bodyPr>
          <a:lstStyle/>
          <a:p>
            <a:r>
              <a:rPr lang="en-US"/>
              <a:t>Python Coordinates</a:t>
            </a:r>
          </a:p>
        </p:txBody>
      </p:sp>
      <p:sp>
        <p:nvSpPr>
          <p:cNvPr id="44" name="TextBox 43">
            <a:extLst>
              <a:ext uri="{FF2B5EF4-FFF2-40B4-BE49-F238E27FC236}">
                <a16:creationId xmlns:a16="http://schemas.microsoft.com/office/drawing/2014/main" id="{03660539-F661-4BA4-8C79-F63EAA45BC0D}"/>
              </a:ext>
            </a:extLst>
          </p:cNvPr>
          <p:cNvSpPr txBox="1"/>
          <p:nvPr/>
        </p:nvSpPr>
        <p:spPr>
          <a:xfrm>
            <a:off x="834785" y="2743347"/>
            <a:ext cx="633126" cy="307777"/>
          </a:xfrm>
          <a:prstGeom prst="rect">
            <a:avLst/>
          </a:prstGeom>
          <a:noFill/>
        </p:spPr>
        <p:txBody>
          <a:bodyPr wrap="square" rtlCol="0">
            <a:spAutoFit/>
          </a:bodyPr>
          <a:lstStyle/>
          <a:p>
            <a:r>
              <a:rPr lang="en-US"/>
              <a:t>Head</a:t>
            </a:r>
          </a:p>
        </p:txBody>
      </p:sp>
      <p:sp>
        <p:nvSpPr>
          <p:cNvPr id="46" name="TextBox 45">
            <a:extLst>
              <a:ext uri="{FF2B5EF4-FFF2-40B4-BE49-F238E27FC236}">
                <a16:creationId xmlns:a16="http://schemas.microsoft.com/office/drawing/2014/main" id="{2082B88A-90A0-4CD9-8868-F03D68A22BDB}"/>
              </a:ext>
            </a:extLst>
          </p:cNvPr>
          <p:cNvSpPr txBox="1"/>
          <p:nvPr/>
        </p:nvSpPr>
        <p:spPr>
          <a:xfrm>
            <a:off x="2712152" y="2764697"/>
            <a:ext cx="1625354" cy="307777"/>
          </a:xfrm>
          <a:prstGeom prst="rect">
            <a:avLst/>
          </a:prstGeom>
          <a:noFill/>
        </p:spPr>
        <p:txBody>
          <a:bodyPr wrap="square" rtlCol="0">
            <a:spAutoFit/>
          </a:bodyPr>
          <a:lstStyle/>
          <a:p>
            <a:r>
              <a:rPr lang="en-US"/>
              <a:t>Flux (m</a:t>
            </a:r>
            <a:r>
              <a:rPr lang="en-US" baseline="30000"/>
              <a:t>3</a:t>
            </a:r>
            <a:r>
              <a:rPr lang="en-US"/>
              <a:t> / day)</a:t>
            </a:r>
          </a:p>
        </p:txBody>
      </p:sp>
      <p:sp>
        <p:nvSpPr>
          <p:cNvPr id="48" name="Arrow: Right 47">
            <a:extLst>
              <a:ext uri="{FF2B5EF4-FFF2-40B4-BE49-F238E27FC236}">
                <a16:creationId xmlns:a16="http://schemas.microsoft.com/office/drawing/2014/main" id="{12924736-DE8E-4483-B47E-BED7ED6B923E}"/>
              </a:ext>
            </a:extLst>
          </p:cNvPr>
          <p:cNvSpPr/>
          <p:nvPr/>
        </p:nvSpPr>
        <p:spPr>
          <a:xfrm rot="7974614" flipH="1" flipV="1">
            <a:off x="3229820" y="3318700"/>
            <a:ext cx="1301390" cy="8218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825">
              <a:solidFill>
                <a:srgbClr val="FF0000"/>
              </a:solidFill>
            </a:endParaRPr>
          </a:p>
        </p:txBody>
      </p:sp>
      <p:sp>
        <p:nvSpPr>
          <p:cNvPr id="49" name="TextBox 48">
            <a:extLst>
              <a:ext uri="{FF2B5EF4-FFF2-40B4-BE49-F238E27FC236}">
                <a16:creationId xmlns:a16="http://schemas.microsoft.com/office/drawing/2014/main" id="{91F94580-D67A-4835-B6CC-ADB297715672}"/>
              </a:ext>
            </a:extLst>
          </p:cNvPr>
          <p:cNvSpPr txBox="1"/>
          <p:nvPr/>
        </p:nvSpPr>
        <p:spPr>
          <a:xfrm>
            <a:off x="3833091" y="2599734"/>
            <a:ext cx="976967" cy="261610"/>
          </a:xfrm>
          <a:prstGeom prst="rect">
            <a:avLst/>
          </a:prstGeom>
          <a:noFill/>
        </p:spPr>
        <p:txBody>
          <a:bodyPr wrap="square" rtlCol="0">
            <a:spAutoFit/>
          </a:bodyPr>
          <a:lstStyle/>
          <a:p>
            <a:r>
              <a:rPr lang="en-US" sz="1100" b="1">
                <a:solidFill>
                  <a:schemeClr val="tx1"/>
                </a:solidFill>
              </a:rPr>
              <a:t>Q</a:t>
            </a:r>
            <a:r>
              <a:rPr lang="en-US" sz="1100" b="1" baseline="-25000">
                <a:solidFill>
                  <a:schemeClr val="tx1"/>
                </a:solidFill>
              </a:rPr>
              <a:t>out</a:t>
            </a:r>
            <a:r>
              <a:rPr lang="en-US" sz="1100" b="1">
                <a:solidFill>
                  <a:schemeClr val="tx1"/>
                </a:solidFill>
              </a:rPr>
              <a:t> = - 20</a:t>
            </a:r>
          </a:p>
        </p:txBody>
      </p:sp>
      <p:sp>
        <p:nvSpPr>
          <p:cNvPr id="50" name="Oval 49">
            <a:extLst>
              <a:ext uri="{FF2B5EF4-FFF2-40B4-BE49-F238E27FC236}">
                <a16:creationId xmlns:a16="http://schemas.microsoft.com/office/drawing/2014/main" id="{359B379D-2C23-4BFB-84BF-DA3A9F84AA0A}"/>
              </a:ext>
            </a:extLst>
          </p:cNvPr>
          <p:cNvSpPr/>
          <p:nvPr/>
        </p:nvSpPr>
        <p:spPr>
          <a:xfrm>
            <a:off x="3289877" y="3859841"/>
            <a:ext cx="76523" cy="78940"/>
          </a:xfrm>
          <a:prstGeom prst="ellipse">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39E5B2DC-2307-4179-B4D8-36FF2ADE7CA0}"/>
              </a:ext>
            </a:extLst>
          </p:cNvPr>
          <p:cNvPicPr>
            <a:picLocks noChangeAspect="1"/>
          </p:cNvPicPr>
          <p:nvPr/>
        </p:nvPicPr>
        <p:blipFill>
          <a:blip r:embed="rId7"/>
          <a:stretch>
            <a:fillRect/>
          </a:stretch>
        </p:blipFill>
        <p:spPr>
          <a:xfrm>
            <a:off x="4687684" y="182969"/>
            <a:ext cx="4466950" cy="4521222"/>
          </a:xfrm>
          <a:prstGeom prst="rect">
            <a:avLst/>
          </a:prstGeom>
        </p:spPr>
      </p:pic>
    </p:spTree>
    <p:extLst>
      <p:ext uri="{BB962C8B-B14F-4D97-AF65-F5344CB8AC3E}">
        <p14:creationId xmlns:p14="http://schemas.microsoft.com/office/powerpoint/2010/main" val="3264908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E0C2833-758A-4B79-AFEF-846585D34774}"/>
              </a:ext>
            </a:extLst>
          </p:cNvPr>
          <p:cNvPicPr>
            <a:picLocks noChangeAspect="1"/>
          </p:cNvPicPr>
          <p:nvPr/>
        </p:nvPicPr>
        <p:blipFill>
          <a:blip r:embed="rId2"/>
          <a:stretch>
            <a:fillRect/>
          </a:stretch>
        </p:blipFill>
        <p:spPr>
          <a:xfrm>
            <a:off x="2778755" y="230168"/>
            <a:ext cx="2844122" cy="2572476"/>
          </a:xfrm>
          <a:prstGeom prst="rect">
            <a:avLst/>
          </a:prstGeom>
        </p:spPr>
      </p:pic>
      <p:sp>
        <p:nvSpPr>
          <p:cNvPr id="6" name="Rectangle 5">
            <a:extLst>
              <a:ext uri="{FF2B5EF4-FFF2-40B4-BE49-F238E27FC236}">
                <a16:creationId xmlns:a16="http://schemas.microsoft.com/office/drawing/2014/main" id="{0F476B8D-C1D9-44C8-A7F7-3EC53B0F836D}"/>
              </a:ext>
            </a:extLst>
          </p:cNvPr>
          <p:cNvSpPr/>
          <p:nvPr/>
        </p:nvSpPr>
        <p:spPr>
          <a:xfrm>
            <a:off x="2825703" y="230167"/>
            <a:ext cx="2798200" cy="254563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1479E4C3-A845-4BD9-B38B-CDA22FEAD940}"/>
              </a:ext>
            </a:extLst>
          </p:cNvPr>
          <p:cNvSpPr txBox="1"/>
          <p:nvPr/>
        </p:nvSpPr>
        <p:spPr>
          <a:xfrm>
            <a:off x="4012107" y="707241"/>
            <a:ext cx="701269" cy="307777"/>
          </a:xfrm>
          <a:prstGeom prst="rect">
            <a:avLst/>
          </a:prstGeom>
          <a:noFill/>
        </p:spPr>
        <p:txBody>
          <a:bodyPr wrap="square" rtlCol="0">
            <a:spAutoFit/>
          </a:bodyPr>
          <a:lstStyle/>
          <a:p>
            <a:r>
              <a:rPr lang="en-US" dirty="0">
                <a:solidFill>
                  <a:schemeClr val="accent4"/>
                </a:solidFill>
              </a:rPr>
              <a:t>FFF</a:t>
            </a:r>
          </a:p>
        </p:txBody>
      </p:sp>
      <p:sp>
        <p:nvSpPr>
          <p:cNvPr id="20" name="TextBox 19">
            <a:extLst>
              <a:ext uri="{FF2B5EF4-FFF2-40B4-BE49-F238E27FC236}">
                <a16:creationId xmlns:a16="http://schemas.microsoft.com/office/drawing/2014/main" id="{A18B4FBE-A267-44C2-92BD-6A10359AEBD1}"/>
              </a:ext>
            </a:extLst>
          </p:cNvPr>
          <p:cNvSpPr txBox="1"/>
          <p:nvPr/>
        </p:nvSpPr>
        <p:spPr>
          <a:xfrm>
            <a:off x="3010298" y="1361569"/>
            <a:ext cx="701269" cy="307777"/>
          </a:xfrm>
          <a:prstGeom prst="rect">
            <a:avLst/>
          </a:prstGeom>
          <a:noFill/>
        </p:spPr>
        <p:txBody>
          <a:bodyPr wrap="square" rtlCol="0">
            <a:spAutoFit/>
          </a:bodyPr>
          <a:lstStyle/>
          <a:p>
            <a:r>
              <a:rPr lang="en-US" dirty="0">
                <a:solidFill>
                  <a:schemeClr val="accent1">
                    <a:lumMod val="50000"/>
                  </a:schemeClr>
                </a:solidFill>
              </a:rPr>
              <a:t>FRF</a:t>
            </a:r>
          </a:p>
        </p:txBody>
      </p:sp>
      <p:sp>
        <p:nvSpPr>
          <p:cNvPr id="21" name="TextBox 20">
            <a:extLst>
              <a:ext uri="{FF2B5EF4-FFF2-40B4-BE49-F238E27FC236}">
                <a16:creationId xmlns:a16="http://schemas.microsoft.com/office/drawing/2014/main" id="{707AF66F-1CB7-40EF-9356-82D394675151}"/>
              </a:ext>
            </a:extLst>
          </p:cNvPr>
          <p:cNvSpPr txBox="1"/>
          <p:nvPr/>
        </p:nvSpPr>
        <p:spPr>
          <a:xfrm>
            <a:off x="4255740" y="1342365"/>
            <a:ext cx="701269" cy="307777"/>
          </a:xfrm>
          <a:prstGeom prst="rect">
            <a:avLst/>
          </a:prstGeom>
          <a:noFill/>
        </p:spPr>
        <p:txBody>
          <a:bodyPr wrap="square" rtlCol="0">
            <a:spAutoFit/>
          </a:bodyPr>
          <a:lstStyle/>
          <a:p>
            <a:r>
              <a:rPr lang="en-US" dirty="0">
                <a:solidFill>
                  <a:schemeClr val="accent1">
                    <a:lumMod val="50000"/>
                  </a:schemeClr>
                </a:solidFill>
              </a:rPr>
              <a:t>FRF</a:t>
            </a:r>
          </a:p>
        </p:txBody>
      </p:sp>
      <p:sp>
        <p:nvSpPr>
          <p:cNvPr id="24" name="Oval 23">
            <a:extLst>
              <a:ext uri="{FF2B5EF4-FFF2-40B4-BE49-F238E27FC236}">
                <a16:creationId xmlns:a16="http://schemas.microsoft.com/office/drawing/2014/main" id="{75FC7F39-CABC-4DEB-BC25-EAA94D563A18}"/>
              </a:ext>
            </a:extLst>
          </p:cNvPr>
          <p:cNvSpPr/>
          <p:nvPr/>
        </p:nvSpPr>
        <p:spPr>
          <a:xfrm>
            <a:off x="3648313" y="1115228"/>
            <a:ext cx="102102" cy="8695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38F0361-C65C-4056-89FC-B4D186D74C28}"/>
              </a:ext>
            </a:extLst>
          </p:cNvPr>
          <p:cNvSpPr/>
          <p:nvPr/>
        </p:nvSpPr>
        <p:spPr>
          <a:xfrm>
            <a:off x="4682515" y="1148767"/>
            <a:ext cx="102102" cy="8695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9B1209B-AED9-4DD6-8A0C-08F8FFA87DD0}"/>
              </a:ext>
            </a:extLst>
          </p:cNvPr>
          <p:cNvSpPr/>
          <p:nvPr/>
        </p:nvSpPr>
        <p:spPr>
          <a:xfrm>
            <a:off x="3689564" y="1073569"/>
            <a:ext cx="1108624" cy="8668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chemeClr val="accent4"/>
              </a:solidFill>
            </a:endParaRPr>
          </a:p>
        </p:txBody>
      </p:sp>
      <p:sp>
        <p:nvSpPr>
          <p:cNvPr id="29" name="TextBox 28">
            <a:extLst>
              <a:ext uri="{FF2B5EF4-FFF2-40B4-BE49-F238E27FC236}">
                <a16:creationId xmlns:a16="http://schemas.microsoft.com/office/drawing/2014/main" id="{125FE14E-FFBC-43CE-A952-489F8A18E319}"/>
              </a:ext>
            </a:extLst>
          </p:cNvPr>
          <p:cNvSpPr txBox="1"/>
          <p:nvPr/>
        </p:nvSpPr>
        <p:spPr>
          <a:xfrm>
            <a:off x="3987094" y="1675935"/>
            <a:ext cx="542115" cy="307777"/>
          </a:xfrm>
          <a:prstGeom prst="rect">
            <a:avLst/>
          </a:prstGeom>
          <a:noFill/>
        </p:spPr>
        <p:txBody>
          <a:bodyPr wrap="square">
            <a:spAutoFit/>
          </a:bodyPr>
          <a:lstStyle/>
          <a:p>
            <a:r>
              <a:rPr lang="en-US" dirty="0">
                <a:solidFill>
                  <a:schemeClr val="accent4"/>
                </a:solidFill>
              </a:rPr>
              <a:t>FFF</a:t>
            </a:r>
            <a:endParaRPr lang="en-US" dirty="0"/>
          </a:p>
        </p:txBody>
      </p:sp>
      <p:sp>
        <p:nvSpPr>
          <p:cNvPr id="27" name="Oval 26">
            <a:extLst>
              <a:ext uri="{FF2B5EF4-FFF2-40B4-BE49-F238E27FC236}">
                <a16:creationId xmlns:a16="http://schemas.microsoft.com/office/drawing/2014/main" id="{6DE736D7-AC9F-4D71-9348-5D6DEAEF26EC}"/>
              </a:ext>
            </a:extLst>
          </p:cNvPr>
          <p:cNvSpPr/>
          <p:nvPr/>
        </p:nvSpPr>
        <p:spPr>
          <a:xfrm>
            <a:off x="3701428" y="1968257"/>
            <a:ext cx="1108624" cy="8668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chemeClr val="accent4"/>
              </a:solidFill>
            </a:endParaRPr>
          </a:p>
        </p:txBody>
      </p:sp>
      <p:sp>
        <p:nvSpPr>
          <p:cNvPr id="30" name="TextBox 29">
            <a:extLst>
              <a:ext uri="{FF2B5EF4-FFF2-40B4-BE49-F238E27FC236}">
                <a16:creationId xmlns:a16="http://schemas.microsoft.com/office/drawing/2014/main" id="{02D6BCC3-7FBC-48A5-BC80-4D260CA93474}"/>
              </a:ext>
            </a:extLst>
          </p:cNvPr>
          <p:cNvSpPr txBox="1"/>
          <p:nvPr/>
        </p:nvSpPr>
        <p:spPr>
          <a:xfrm>
            <a:off x="3970419" y="463301"/>
            <a:ext cx="570642" cy="246221"/>
          </a:xfrm>
          <a:prstGeom prst="rect">
            <a:avLst/>
          </a:prstGeom>
          <a:noFill/>
        </p:spPr>
        <p:txBody>
          <a:bodyPr wrap="square" rtlCol="0">
            <a:spAutoFit/>
          </a:bodyPr>
          <a:lstStyle/>
          <a:p>
            <a:r>
              <a:rPr lang="en-US" sz="1000" dirty="0"/>
              <a:t>[9,15]</a:t>
            </a:r>
          </a:p>
        </p:txBody>
      </p:sp>
      <p:sp>
        <p:nvSpPr>
          <p:cNvPr id="31" name="TextBox 30">
            <a:extLst>
              <a:ext uri="{FF2B5EF4-FFF2-40B4-BE49-F238E27FC236}">
                <a16:creationId xmlns:a16="http://schemas.microsoft.com/office/drawing/2014/main" id="{F481A7E7-AD25-42D6-9D6F-E65AC3EA58F5}"/>
              </a:ext>
            </a:extLst>
          </p:cNvPr>
          <p:cNvSpPr txBox="1"/>
          <p:nvPr/>
        </p:nvSpPr>
        <p:spPr>
          <a:xfrm>
            <a:off x="2946635" y="1669347"/>
            <a:ext cx="608607" cy="246221"/>
          </a:xfrm>
          <a:prstGeom prst="rect">
            <a:avLst/>
          </a:prstGeom>
          <a:noFill/>
        </p:spPr>
        <p:txBody>
          <a:bodyPr wrap="square" rtlCol="0">
            <a:spAutoFit/>
          </a:bodyPr>
          <a:lstStyle/>
          <a:p>
            <a:r>
              <a:rPr lang="en-US" sz="1000" dirty="0"/>
              <a:t>[10,14]</a:t>
            </a:r>
          </a:p>
        </p:txBody>
      </p:sp>
      <p:sp>
        <p:nvSpPr>
          <p:cNvPr id="32" name="TextBox 31">
            <a:extLst>
              <a:ext uri="{FF2B5EF4-FFF2-40B4-BE49-F238E27FC236}">
                <a16:creationId xmlns:a16="http://schemas.microsoft.com/office/drawing/2014/main" id="{5A03848C-645D-4519-8CB2-3C9A511E35EB}"/>
              </a:ext>
            </a:extLst>
          </p:cNvPr>
          <p:cNvSpPr txBox="1"/>
          <p:nvPr/>
        </p:nvSpPr>
        <p:spPr>
          <a:xfrm>
            <a:off x="3814806" y="1393295"/>
            <a:ext cx="608607" cy="246221"/>
          </a:xfrm>
          <a:prstGeom prst="rect">
            <a:avLst/>
          </a:prstGeom>
          <a:noFill/>
        </p:spPr>
        <p:txBody>
          <a:bodyPr wrap="square" rtlCol="0">
            <a:spAutoFit/>
          </a:bodyPr>
          <a:lstStyle/>
          <a:p>
            <a:r>
              <a:rPr lang="en-US" sz="1000" dirty="0"/>
              <a:t>[10,15]</a:t>
            </a:r>
          </a:p>
        </p:txBody>
      </p:sp>
      <p:sp>
        <p:nvSpPr>
          <p:cNvPr id="35" name="TextBox 34">
            <a:extLst>
              <a:ext uri="{FF2B5EF4-FFF2-40B4-BE49-F238E27FC236}">
                <a16:creationId xmlns:a16="http://schemas.microsoft.com/office/drawing/2014/main" id="{EB78CB1A-3276-4D39-8A88-5471B4D13EF4}"/>
              </a:ext>
            </a:extLst>
          </p:cNvPr>
          <p:cNvSpPr txBox="1"/>
          <p:nvPr/>
        </p:nvSpPr>
        <p:spPr>
          <a:xfrm>
            <a:off x="2174001" y="2981006"/>
            <a:ext cx="4023696" cy="1169551"/>
          </a:xfrm>
          <a:prstGeom prst="rect">
            <a:avLst/>
          </a:prstGeom>
          <a:noFill/>
        </p:spPr>
        <p:txBody>
          <a:bodyPr wrap="square" rtlCol="0">
            <a:spAutoFit/>
          </a:bodyPr>
          <a:lstStyle/>
          <a:p>
            <a:pPr marL="285750" indent="-285750">
              <a:buFont typeface="Arial" panose="020B0604020202020204" pitchFamily="34" charset="0"/>
              <a:buChar char="•"/>
            </a:pPr>
            <a:r>
              <a:rPr lang="en-US" dirty="0"/>
              <a:t>This diagram shows the cells that flux for the well is calculated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Note: there are only 3 cells that determine our flux at the well!</a:t>
            </a:r>
          </a:p>
        </p:txBody>
      </p:sp>
      <p:cxnSp>
        <p:nvCxnSpPr>
          <p:cNvPr id="43" name="Straight Arrow Connector 42">
            <a:extLst>
              <a:ext uri="{FF2B5EF4-FFF2-40B4-BE49-F238E27FC236}">
                <a16:creationId xmlns:a16="http://schemas.microsoft.com/office/drawing/2014/main" id="{ECA91091-BFCE-44CC-BA90-5BD07E5DFFAD}"/>
              </a:ext>
            </a:extLst>
          </p:cNvPr>
          <p:cNvCxnSpPr>
            <a:cxnSpLocks/>
          </p:cNvCxnSpPr>
          <p:nvPr/>
        </p:nvCxnSpPr>
        <p:spPr>
          <a:xfrm flipV="1">
            <a:off x="4255740" y="1915568"/>
            <a:ext cx="0" cy="379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F74A880C-207C-4C91-857A-7AF5FB9FFFBD}"/>
              </a:ext>
            </a:extLst>
          </p:cNvPr>
          <p:cNvCxnSpPr>
            <a:cxnSpLocks/>
          </p:cNvCxnSpPr>
          <p:nvPr/>
        </p:nvCxnSpPr>
        <p:spPr>
          <a:xfrm>
            <a:off x="3526398" y="1515457"/>
            <a:ext cx="3703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D015F86B-ABF6-4E0A-B7E6-8E54D9A72071}"/>
              </a:ext>
            </a:extLst>
          </p:cNvPr>
          <p:cNvCxnSpPr>
            <a:cxnSpLocks/>
          </p:cNvCxnSpPr>
          <p:nvPr/>
        </p:nvCxnSpPr>
        <p:spPr>
          <a:xfrm>
            <a:off x="4243876" y="934530"/>
            <a:ext cx="0" cy="321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E2987C56-8C26-4414-AF60-7A7A36B6FDB4}"/>
              </a:ext>
            </a:extLst>
          </p:cNvPr>
          <p:cNvCxnSpPr>
            <a:cxnSpLocks/>
          </p:cNvCxnSpPr>
          <p:nvPr/>
        </p:nvCxnSpPr>
        <p:spPr>
          <a:xfrm flipH="1">
            <a:off x="4498030" y="1639516"/>
            <a:ext cx="3764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2AB22D8E-5F0B-420A-8E68-4E5570887E5B}"/>
              </a:ext>
            </a:extLst>
          </p:cNvPr>
          <p:cNvSpPr txBox="1"/>
          <p:nvPr/>
        </p:nvSpPr>
        <p:spPr>
          <a:xfrm>
            <a:off x="2921439" y="4092397"/>
            <a:ext cx="4565641" cy="954107"/>
          </a:xfrm>
          <a:prstGeom prst="rect">
            <a:avLst/>
          </a:prstGeom>
          <a:noFill/>
        </p:spPr>
        <p:txBody>
          <a:bodyPr wrap="square" rtlCol="0">
            <a:spAutoFit/>
          </a:bodyPr>
          <a:lstStyle/>
          <a:p>
            <a:pPr marL="285750" indent="-285750">
              <a:buFont typeface="Courier New" panose="02070309020205020404" pitchFamily="49" charset="0"/>
              <a:buChar char="o"/>
            </a:pPr>
            <a:r>
              <a:rPr lang="en-US" dirty="0"/>
              <a:t>The FFF of the cell above ([9,15]) the well</a:t>
            </a:r>
          </a:p>
          <a:p>
            <a:pPr marL="285750" indent="-285750">
              <a:buFont typeface="Courier New" panose="02070309020205020404" pitchFamily="49" charset="0"/>
              <a:buChar char="o"/>
            </a:pPr>
            <a:r>
              <a:rPr lang="en-US" dirty="0"/>
              <a:t>The FFF of the well cell ([10,15]) </a:t>
            </a:r>
          </a:p>
          <a:p>
            <a:pPr marL="285750" indent="-285750">
              <a:buFont typeface="Courier New" panose="02070309020205020404" pitchFamily="49" charset="0"/>
              <a:buChar char="o"/>
            </a:pPr>
            <a:r>
              <a:rPr lang="en-US" dirty="0"/>
              <a:t>The FRF of the cell to the left ([10,14]) of the cell </a:t>
            </a:r>
          </a:p>
          <a:p>
            <a:pPr marL="285750" indent="-285750">
              <a:buFont typeface="Courier New" panose="02070309020205020404" pitchFamily="49" charset="0"/>
              <a:buChar char="o"/>
            </a:pPr>
            <a:r>
              <a:rPr lang="en-US" dirty="0"/>
              <a:t>The FRF of the well cell ([10,15]) </a:t>
            </a:r>
          </a:p>
        </p:txBody>
      </p:sp>
    </p:spTree>
    <p:extLst>
      <p:ext uri="{BB962C8B-B14F-4D97-AF65-F5344CB8AC3E}">
        <p14:creationId xmlns:p14="http://schemas.microsoft.com/office/powerpoint/2010/main" val="1470804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p:nvPr>
        </p:nvSpPr>
        <p:spPr>
          <a:xfrm>
            <a:off x="311700" y="10478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 5</a:t>
            </a:r>
            <a:endParaRPr/>
          </a:p>
        </p:txBody>
      </p:sp>
      <p:sp>
        <p:nvSpPr>
          <p:cNvPr id="213" name="Google Shape;213;p38"/>
          <p:cNvSpPr txBox="1">
            <a:spLocks noGrp="1"/>
          </p:cNvSpPr>
          <p:nvPr>
            <p:ph type="body" idx="1"/>
          </p:nvPr>
        </p:nvSpPr>
        <p:spPr>
          <a:xfrm>
            <a:off x="110920" y="592418"/>
            <a:ext cx="4409154" cy="4628164"/>
          </a:xfrm>
          <a:prstGeom prst="rect">
            <a:avLst/>
          </a:prstGeom>
        </p:spPr>
        <p:txBody>
          <a:bodyPr spcFirstLastPara="1" wrap="square" lIns="91425" tIns="91425" rIns="91425" bIns="91425" anchor="t" anchorCtr="0">
            <a:normAutofit fontScale="77500" lnSpcReduction="20000"/>
          </a:bodyPr>
          <a:lstStyle/>
          <a:p>
            <a:pPr marL="285750" indent="-285750">
              <a:lnSpc>
                <a:spcPct val="170000"/>
              </a:lnSpc>
            </a:pPr>
            <a:r>
              <a:rPr lang="en-US" b="1" i="0">
                <a:solidFill>
                  <a:schemeClr val="tx1"/>
                </a:solidFill>
                <a:effectLst/>
                <a:latin typeface="+mj-lt"/>
              </a:rPr>
              <a:t>How much water captured by the well is coming from a boundary?</a:t>
            </a:r>
          </a:p>
          <a:p>
            <a:pPr marL="742950" lvl="1" indent="-285750">
              <a:lnSpc>
                <a:spcPct val="170000"/>
              </a:lnSpc>
            </a:pPr>
            <a:r>
              <a:rPr lang="en-US">
                <a:solidFill>
                  <a:schemeClr val="tx1"/>
                </a:solidFill>
                <a:latin typeface="+mj-lt"/>
              </a:rPr>
              <a:t>Based off flow lines, almost none</a:t>
            </a:r>
            <a:endParaRPr lang="en-US" b="0" i="0">
              <a:solidFill>
                <a:schemeClr val="tx1"/>
              </a:solidFill>
              <a:effectLst/>
              <a:latin typeface="+mj-lt"/>
            </a:endParaRPr>
          </a:p>
          <a:p>
            <a:pPr marL="285750" indent="-285750">
              <a:lnSpc>
                <a:spcPct val="170000"/>
              </a:lnSpc>
            </a:pPr>
            <a:r>
              <a:rPr lang="en-US" b="1" i="0">
                <a:solidFill>
                  <a:schemeClr val="tx1"/>
                </a:solidFill>
                <a:effectLst/>
                <a:latin typeface="+mj-lt"/>
              </a:rPr>
              <a:t> How much is originating as recharge?</a:t>
            </a:r>
          </a:p>
          <a:p>
            <a:pPr marL="742950" lvl="1" indent="-285750">
              <a:lnSpc>
                <a:spcPct val="170000"/>
              </a:lnSpc>
            </a:pPr>
            <a:r>
              <a:rPr lang="en-US">
                <a:solidFill>
                  <a:schemeClr val="tx1"/>
                </a:solidFill>
                <a:latin typeface="+mj-lt"/>
              </a:rPr>
              <a:t>Based off flow lines, almost all of it </a:t>
            </a:r>
          </a:p>
          <a:p>
            <a:pPr marL="742950" lvl="1" indent="-285750">
              <a:lnSpc>
                <a:spcPct val="170000"/>
              </a:lnSpc>
            </a:pPr>
            <a:r>
              <a:rPr lang="en-US">
                <a:solidFill>
                  <a:schemeClr val="tx1"/>
                </a:solidFill>
                <a:latin typeface="+mj-lt"/>
              </a:rPr>
              <a:t>80 m</a:t>
            </a:r>
            <a:r>
              <a:rPr lang="en-US" baseline="30000">
                <a:solidFill>
                  <a:schemeClr val="tx1"/>
                </a:solidFill>
                <a:latin typeface="+mj-lt"/>
              </a:rPr>
              <a:t>3</a:t>
            </a:r>
            <a:r>
              <a:rPr lang="en-US">
                <a:solidFill>
                  <a:schemeClr val="tx1"/>
                </a:solidFill>
                <a:latin typeface="+mj-lt"/>
              </a:rPr>
              <a:t> / day of recharge, well captures ~20 m</a:t>
            </a:r>
            <a:r>
              <a:rPr lang="en-US" baseline="30000">
                <a:solidFill>
                  <a:schemeClr val="tx1"/>
                </a:solidFill>
                <a:latin typeface="+mj-lt"/>
              </a:rPr>
              <a:t>3</a:t>
            </a:r>
            <a:r>
              <a:rPr lang="en-US">
                <a:solidFill>
                  <a:schemeClr val="tx1"/>
                </a:solidFill>
                <a:latin typeface="+mj-lt"/>
              </a:rPr>
              <a:t> / day of it</a:t>
            </a:r>
          </a:p>
          <a:p>
            <a:pPr marL="285750" indent="-285750">
              <a:lnSpc>
                <a:spcPct val="170000"/>
              </a:lnSpc>
            </a:pPr>
            <a:r>
              <a:rPr lang="en-US" b="1" i="0">
                <a:solidFill>
                  <a:schemeClr val="tx1"/>
                </a:solidFill>
                <a:effectLst/>
                <a:latin typeface="+mj-lt"/>
              </a:rPr>
              <a:t>How do you account for ET?</a:t>
            </a:r>
          </a:p>
          <a:p>
            <a:pPr marL="742950" lvl="1" indent="-285750">
              <a:lnSpc>
                <a:spcPct val="170000"/>
              </a:lnSpc>
            </a:pPr>
            <a:r>
              <a:rPr lang="en-US">
                <a:solidFill>
                  <a:schemeClr val="tx1"/>
                </a:solidFill>
                <a:latin typeface="+mj-lt"/>
              </a:rPr>
              <a:t>ET at and around well is zero for extinction depth of 3m, because WTD in that area is ~5-6 m. </a:t>
            </a:r>
          </a:p>
          <a:p>
            <a:pPr marL="285750" indent="-285750">
              <a:lnSpc>
                <a:spcPct val="170000"/>
              </a:lnSpc>
            </a:pPr>
            <a:r>
              <a:rPr lang="en-US" b="1" i="0">
                <a:solidFill>
                  <a:schemeClr val="tx1"/>
                </a:solidFill>
                <a:effectLst/>
                <a:latin typeface="+mj-lt"/>
              </a:rPr>
              <a:t>At steady state, what are the effects of 'capture' by the well?</a:t>
            </a:r>
          </a:p>
          <a:p>
            <a:pPr marL="742950" lvl="1" indent="-285750">
              <a:lnSpc>
                <a:spcPct val="170000"/>
              </a:lnSpc>
            </a:pPr>
            <a:r>
              <a:rPr lang="en-US" i="0">
                <a:solidFill>
                  <a:schemeClr val="tx1"/>
                </a:solidFill>
                <a:effectLst/>
                <a:latin typeface="+mj-lt"/>
              </a:rPr>
              <a:t>For entire domain, total ET reduced from 70.35 m</a:t>
            </a:r>
            <a:r>
              <a:rPr lang="en-US" baseline="30000">
                <a:solidFill>
                  <a:schemeClr val="tx1"/>
                </a:solidFill>
                <a:latin typeface="+mj-lt"/>
              </a:rPr>
              <a:t>3</a:t>
            </a:r>
            <a:r>
              <a:rPr lang="en-US" i="0">
                <a:solidFill>
                  <a:schemeClr val="tx1"/>
                </a:solidFill>
                <a:effectLst/>
                <a:latin typeface="+mj-lt"/>
              </a:rPr>
              <a:t> / day to 66.27 m</a:t>
            </a:r>
            <a:r>
              <a:rPr lang="en-US" baseline="30000">
                <a:solidFill>
                  <a:schemeClr val="tx1"/>
                </a:solidFill>
                <a:latin typeface="+mj-lt"/>
              </a:rPr>
              <a:t>3</a:t>
            </a:r>
            <a:r>
              <a:rPr lang="en-US" i="0">
                <a:solidFill>
                  <a:schemeClr val="tx1"/>
                </a:solidFill>
                <a:effectLst/>
                <a:latin typeface="+mj-lt"/>
              </a:rPr>
              <a:t> / day</a:t>
            </a:r>
          </a:p>
          <a:p>
            <a:pPr marL="742950" lvl="1" indent="-285750">
              <a:lnSpc>
                <a:spcPct val="170000"/>
              </a:lnSpc>
            </a:pPr>
            <a:r>
              <a:rPr lang="en-US" i="0">
                <a:solidFill>
                  <a:schemeClr val="tx1"/>
                </a:solidFill>
                <a:effectLst/>
                <a:latin typeface="+mj-lt"/>
              </a:rPr>
              <a:t>Flow leaving right boundary is less than flow entering left boundary (opposite is true if well is turned off).</a:t>
            </a:r>
          </a:p>
        </p:txBody>
      </p:sp>
      <p:pic>
        <p:nvPicPr>
          <p:cNvPr id="6" name="Picture 5">
            <a:extLst>
              <a:ext uri="{FF2B5EF4-FFF2-40B4-BE49-F238E27FC236}">
                <a16:creationId xmlns:a16="http://schemas.microsoft.com/office/drawing/2014/main" id="{94E9998A-8449-40AB-ABAE-AE3C8D19EE51}"/>
              </a:ext>
            </a:extLst>
          </p:cNvPr>
          <p:cNvPicPr>
            <a:picLocks noChangeAspect="1"/>
          </p:cNvPicPr>
          <p:nvPr/>
        </p:nvPicPr>
        <p:blipFill>
          <a:blip r:embed="rId3"/>
          <a:stretch>
            <a:fillRect/>
          </a:stretch>
        </p:blipFill>
        <p:spPr>
          <a:xfrm>
            <a:off x="5039832" y="195718"/>
            <a:ext cx="3941321" cy="3164451"/>
          </a:xfrm>
          <a:prstGeom prst="rect">
            <a:avLst/>
          </a:prstGeom>
        </p:spPr>
      </p:pic>
      <p:pic>
        <p:nvPicPr>
          <p:cNvPr id="10" name="Picture 9">
            <a:extLst>
              <a:ext uri="{FF2B5EF4-FFF2-40B4-BE49-F238E27FC236}">
                <a16:creationId xmlns:a16="http://schemas.microsoft.com/office/drawing/2014/main" id="{EBDFE2BC-AD58-47C0-9810-24A07E53FE89}"/>
              </a:ext>
            </a:extLst>
          </p:cNvPr>
          <p:cNvPicPr>
            <a:picLocks noChangeAspect="1"/>
          </p:cNvPicPr>
          <p:nvPr/>
        </p:nvPicPr>
        <p:blipFill>
          <a:blip r:embed="rId4"/>
          <a:stretch>
            <a:fillRect/>
          </a:stretch>
        </p:blipFill>
        <p:spPr>
          <a:xfrm>
            <a:off x="6975731" y="3795239"/>
            <a:ext cx="2057349" cy="1257768"/>
          </a:xfrm>
          <a:prstGeom prst="rect">
            <a:avLst/>
          </a:prstGeom>
        </p:spPr>
      </p:pic>
      <p:pic>
        <p:nvPicPr>
          <p:cNvPr id="12" name="Picture 11">
            <a:extLst>
              <a:ext uri="{FF2B5EF4-FFF2-40B4-BE49-F238E27FC236}">
                <a16:creationId xmlns:a16="http://schemas.microsoft.com/office/drawing/2014/main" id="{0C095B16-5C8C-48FB-B51D-18DC8BED7EE5}"/>
              </a:ext>
            </a:extLst>
          </p:cNvPr>
          <p:cNvPicPr>
            <a:picLocks noChangeAspect="1"/>
          </p:cNvPicPr>
          <p:nvPr/>
        </p:nvPicPr>
        <p:blipFill>
          <a:blip r:embed="rId5"/>
          <a:stretch>
            <a:fillRect/>
          </a:stretch>
        </p:blipFill>
        <p:spPr>
          <a:xfrm>
            <a:off x="4660453" y="3795238"/>
            <a:ext cx="1983695" cy="1272056"/>
          </a:xfrm>
          <a:prstGeom prst="rect">
            <a:avLst/>
          </a:prstGeom>
        </p:spPr>
      </p:pic>
      <p:sp>
        <p:nvSpPr>
          <p:cNvPr id="13" name="TextBox 12">
            <a:extLst>
              <a:ext uri="{FF2B5EF4-FFF2-40B4-BE49-F238E27FC236}">
                <a16:creationId xmlns:a16="http://schemas.microsoft.com/office/drawing/2014/main" id="{7C5A6E2B-D43F-49AE-8C30-BB5D636A41F5}"/>
              </a:ext>
            </a:extLst>
          </p:cNvPr>
          <p:cNvSpPr txBox="1"/>
          <p:nvPr/>
        </p:nvSpPr>
        <p:spPr>
          <a:xfrm>
            <a:off x="4993081" y="3471786"/>
            <a:ext cx="1318437" cy="307777"/>
          </a:xfrm>
          <a:prstGeom prst="rect">
            <a:avLst/>
          </a:prstGeom>
          <a:noFill/>
        </p:spPr>
        <p:txBody>
          <a:bodyPr wrap="square" rtlCol="0">
            <a:spAutoFit/>
          </a:bodyPr>
          <a:lstStyle/>
          <a:p>
            <a:r>
              <a:rPr lang="en-US"/>
              <a:t>No Pumping</a:t>
            </a:r>
          </a:p>
        </p:txBody>
      </p:sp>
      <p:sp>
        <p:nvSpPr>
          <p:cNvPr id="16" name="TextBox 15">
            <a:extLst>
              <a:ext uri="{FF2B5EF4-FFF2-40B4-BE49-F238E27FC236}">
                <a16:creationId xmlns:a16="http://schemas.microsoft.com/office/drawing/2014/main" id="{D1FDF40D-94D1-46C1-81EE-B2D6B9936200}"/>
              </a:ext>
            </a:extLst>
          </p:cNvPr>
          <p:cNvSpPr txBox="1"/>
          <p:nvPr/>
        </p:nvSpPr>
        <p:spPr>
          <a:xfrm>
            <a:off x="7513863" y="3471786"/>
            <a:ext cx="1318437" cy="307777"/>
          </a:xfrm>
          <a:prstGeom prst="rect">
            <a:avLst/>
          </a:prstGeom>
          <a:noFill/>
        </p:spPr>
        <p:txBody>
          <a:bodyPr wrap="square" rtlCol="0">
            <a:spAutoFit/>
          </a:bodyPr>
          <a:lstStyle/>
          <a:p>
            <a:r>
              <a:rPr lang="en-US"/>
              <a:t> Pumping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1BEE-321E-467D-AAC3-B73307068E8F}"/>
              </a:ext>
            </a:extLst>
          </p:cNvPr>
          <p:cNvSpPr>
            <a:spLocks noGrp="1"/>
          </p:cNvSpPr>
          <p:nvPr>
            <p:ph type="title"/>
          </p:nvPr>
        </p:nvSpPr>
        <p:spPr>
          <a:xfrm>
            <a:off x="2776200" y="428885"/>
            <a:ext cx="6367800" cy="4090800"/>
          </a:xfrm>
        </p:spPr>
        <p:txBody>
          <a:bodyPr wrap="square" anchor="ctr">
            <a:normAutofit/>
          </a:bodyPr>
          <a:lstStyle/>
          <a:p>
            <a:r>
              <a:rPr lang="en-US"/>
              <a:t>Questions? </a:t>
            </a:r>
          </a:p>
        </p:txBody>
      </p:sp>
    </p:spTree>
    <p:extLst>
      <p:ext uri="{BB962C8B-B14F-4D97-AF65-F5344CB8AC3E}">
        <p14:creationId xmlns:p14="http://schemas.microsoft.com/office/powerpoint/2010/main" val="15382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196723" y="60218"/>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Overview</a:t>
            </a:r>
            <a:endParaRPr/>
          </a:p>
        </p:txBody>
      </p:sp>
      <p:sp>
        <p:nvSpPr>
          <p:cNvPr id="106" name="Google Shape;106;p26"/>
          <p:cNvSpPr txBox="1">
            <a:spLocks noGrp="1"/>
          </p:cNvSpPr>
          <p:nvPr>
            <p:ph type="body" idx="1"/>
          </p:nvPr>
        </p:nvSpPr>
        <p:spPr>
          <a:xfrm>
            <a:off x="-1" y="478465"/>
            <a:ext cx="4803812" cy="4665035"/>
          </a:xfrm>
          <a:prstGeom prst="rect">
            <a:avLst/>
          </a:prstGeom>
          <a:noFill/>
          <a:ln>
            <a:noFill/>
          </a:ln>
        </p:spPr>
        <p:txBody>
          <a:bodyPr spcFirstLastPara="1" wrap="square" lIns="91425" tIns="91425" rIns="91425" bIns="91425" anchor="t" anchorCtr="0">
            <a:noAutofit/>
          </a:bodyPr>
          <a:lstStyle/>
          <a:p>
            <a:pPr marL="171450" indent="-171450">
              <a:spcBef>
                <a:spcPts val="600"/>
              </a:spcBef>
            </a:pPr>
            <a:r>
              <a:rPr lang="en-US" sz="1400">
                <a:solidFill>
                  <a:srgbClr val="24292F"/>
                </a:solidFill>
                <a:highlight>
                  <a:srgbClr val="FFFFFF"/>
                </a:highlight>
              </a:rPr>
              <a:t>25 x 25 cell grid</a:t>
            </a:r>
          </a:p>
          <a:p>
            <a:pPr marL="628650" lvl="1" indent="-171450">
              <a:spcBef>
                <a:spcPts val="600"/>
              </a:spcBef>
            </a:pPr>
            <a:r>
              <a:rPr lang="en-US" sz="1100">
                <a:solidFill>
                  <a:srgbClr val="24292F"/>
                </a:solidFill>
                <a:highlight>
                  <a:srgbClr val="FFFFFF"/>
                </a:highlight>
              </a:rPr>
              <a:t>dx and dy = 100 m. One vertical layer with dz = 15 m</a:t>
            </a:r>
          </a:p>
          <a:p>
            <a:pPr marL="171450" indent="-171450">
              <a:spcBef>
                <a:spcPts val="600"/>
              </a:spcBef>
            </a:pPr>
            <a:r>
              <a:rPr lang="en-US" sz="1400">
                <a:solidFill>
                  <a:srgbClr val="24292F"/>
                </a:solidFill>
                <a:highlight>
                  <a:srgbClr val="FFFFFF"/>
                </a:highlight>
              </a:rPr>
              <a:t>Constand head boundaries &amp; steady state </a:t>
            </a:r>
          </a:p>
          <a:p>
            <a:pPr marL="628650" lvl="1" indent="-171450">
              <a:spcBef>
                <a:spcPts val="600"/>
              </a:spcBef>
            </a:pPr>
            <a:r>
              <a:rPr lang="en-US" sz="1100">
                <a:solidFill>
                  <a:srgbClr val="24292F"/>
                </a:solidFill>
                <a:highlight>
                  <a:srgbClr val="FFFFFF"/>
                </a:highlight>
              </a:rPr>
              <a:t>Left head 15 m, right head 5 m</a:t>
            </a:r>
          </a:p>
          <a:p>
            <a:pPr marL="628650" lvl="1" indent="-171450">
              <a:spcBef>
                <a:spcPts val="600"/>
              </a:spcBef>
            </a:pPr>
            <a:r>
              <a:rPr lang="en-US" sz="1100">
                <a:solidFill>
                  <a:srgbClr val="24292F"/>
                </a:solidFill>
                <a:highlight>
                  <a:srgbClr val="FFFFFF"/>
                </a:highlight>
              </a:rPr>
              <a:t>Water table elevation less than aquifer thickness→ unconfined aquifer</a:t>
            </a:r>
          </a:p>
          <a:p>
            <a:pPr marL="171450" indent="-171450">
              <a:spcBef>
                <a:spcPts val="600"/>
              </a:spcBef>
            </a:pPr>
            <a:r>
              <a:rPr lang="en-US" sz="1400">
                <a:solidFill>
                  <a:srgbClr val="24292F"/>
                </a:solidFill>
                <a:highlight>
                  <a:srgbClr val="FFFFFF"/>
                </a:highlight>
              </a:rPr>
              <a:t>Local area of recharge at [6:10,6:10]</a:t>
            </a:r>
          </a:p>
          <a:p>
            <a:pPr marL="628650" lvl="1" indent="-171450">
              <a:spcBef>
                <a:spcPts val="600"/>
              </a:spcBef>
            </a:pPr>
            <a:r>
              <a:rPr lang="en-US" sz="1100">
                <a:solidFill>
                  <a:srgbClr val="24292F"/>
                </a:solidFill>
                <a:highlight>
                  <a:srgbClr val="FFFFFF"/>
                </a:highlight>
              </a:rPr>
              <a:t>Rate: 5*10</a:t>
            </a:r>
            <a:r>
              <a:rPr lang="en-US" sz="1100" baseline="30000">
                <a:solidFill>
                  <a:srgbClr val="24292F"/>
                </a:solidFill>
                <a:highlight>
                  <a:srgbClr val="FFFFFF"/>
                </a:highlight>
              </a:rPr>
              <a:t>-4</a:t>
            </a:r>
            <a:r>
              <a:rPr lang="en-US" sz="1100">
                <a:solidFill>
                  <a:srgbClr val="24292F"/>
                </a:solidFill>
                <a:highlight>
                  <a:srgbClr val="FFFFFF"/>
                </a:highlight>
              </a:rPr>
              <a:t> m / day / cell * 10,000 m</a:t>
            </a:r>
            <a:r>
              <a:rPr lang="en-US" sz="1100" baseline="30000">
                <a:solidFill>
                  <a:srgbClr val="24292F"/>
                </a:solidFill>
                <a:highlight>
                  <a:srgbClr val="FFFFFF"/>
                </a:highlight>
              </a:rPr>
              <a:t>2</a:t>
            </a:r>
            <a:r>
              <a:rPr lang="en-US" sz="1100">
                <a:solidFill>
                  <a:srgbClr val="24292F"/>
                </a:solidFill>
                <a:highlight>
                  <a:srgbClr val="FFFFFF"/>
                </a:highlight>
              </a:rPr>
              <a:t> per cell * 16 cells                = 80 m</a:t>
            </a:r>
            <a:r>
              <a:rPr lang="en-US" sz="1100" baseline="30000">
                <a:solidFill>
                  <a:srgbClr val="24292F"/>
                </a:solidFill>
                <a:highlight>
                  <a:srgbClr val="FFFFFF"/>
                </a:highlight>
              </a:rPr>
              <a:t>3</a:t>
            </a:r>
            <a:r>
              <a:rPr lang="en-US" sz="1100">
                <a:solidFill>
                  <a:srgbClr val="24292F"/>
                </a:solidFill>
                <a:highlight>
                  <a:srgbClr val="FFFFFF"/>
                </a:highlight>
              </a:rPr>
              <a:t> / day recharge</a:t>
            </a:r>
          </a:p>
          <a:p>
            <a:pPr marL="171450" indent="-171450">
              <a:spcBef>
                <a:spcPts val="600"/>
              </a:spcBef>
            </a:pPr>
            <a:r>
              <a:rPr lang="en-US" sz="1400">
                <a:solidFill>
                  <a:srgbClr val="24292F"/>
                </a:solidFill>
                <a:highlight>
                  <a:srgbClr val="FFFFFF"/>
                </a:highlight>
              </a:rPr>
              <a:t>ET potentially across entire domain, </a:t>
            </a:r>
            <a:r>
              <a:rPr lang="en-US" sz="1400" b="1" i="1">
                <a:solidFill>
                  <a:srgbClr val="24292F"/>
                </a:solidFill>
                <a:highlight>
                  <a:srgbClr val="FFFFFF"/>
                </a:highlight>
              </a:rPr>
              <a:t>if water table depth (WTD) &lt; extinction depth in that cell</a:t>
            </a:r>
          </a:p>
          <a:p>
            <a:pPr marL="628650" lvl="1" indent="-171450">
              <a:spcBef>
                <a:spcPts val="600"/>
              </a:spcBef>
            </a:pPr>
            <a:r>
              <a:rPr lang="en-US" sz="1000" b="1" i="1">
                <a:solidFill>
                  <a:srgbClr val="24292F"/>
                </a:solidFill>
                <a:highlight>
                  <a:srgbClr val="FFFFFF"/>
                </a:highlight>
              </a:rPr>
              <a:t>WTD = Vertical Layer Thickness (15 m) minus Head</a:t>
            </a:r>
          </a:p>
          <a:p>
            <a:pPr marL="628650" lvl="1" indent="-171450">
              <a:spcBef>
                <a:spcPts val="600"/>
              </a:spcBef>
            </a:pPr>
            <a:r>
              <a:rPr lang="en-US" sz="1100">
                <a:solidFill>
                  <a:srgbClr val="24292F"/>
                </a:solidFill>
                <a:highlight>
                  <a:srgbClr val="FFFFFF"/>
                </a:highlight>
              </a:rPr>
              <a:t>Rate 5*10</a:t>
            </a:r>
            <a:r>
              <a:rPr lang="en-US" sz="1100" baseline="30000">
                <a:solidFill>
                  <a:srgbClr val="24292F"/>
                </a:solidFill>
                <a:highlight>
                  <a:srgbClr val="FFFFFF"/>
                </a:highlight>
              </a:rPr>
              <a:t>-5</a:t>
            </a:r>
            <a:r>
              <a:rPr lang="en-US" sz="1100">
                <a:solidFill>
                  <a:srgbClr val="24292F"/>
                </a:solidFill>
                <a:highlight>
                  <a:srgbClr val="FFFFFF"/>
                </a:highlight>
              </a:rPr>
              <a:t> m / day / cell</a:t>
            </a:r>
          </a:p>
          <a:p>
            <a:pPr marL="171450" indent="-171450">
              <a:spcBef>
                <a:spcPts val="600"/>
              </a:spcBef>
            </a:pPr>
            <a:r>
              <a:rPr lang="en-US" sz="1400">
                <a:solidFill>
                  <a:srgbClr val="24292F"/>
                </a:solidFill>
                <a:highlight>
                  <a:srgbClr val="FFFFFF"/>
                </a:highlight>
              </a:rPr>
              <a:t>Pumping well at [10,15]</a:t>
            </a:r>
          </a:p>
          <a:p>
            <a:pPr marL="628650" lvl="1" indent="-171450">
              <a:spcBef>
                <a:spcPts val="600"/>
              </a:spcBef>
            </a:pPr>
            <a:r>
              <a:rPr lang="en-US" sz="1100">
                <a:solidFill>
                  <a:srgbClr val="24292F"/>
                </a:solidFill>
                <a:highlight>
                  <a:srgbClr val="FFFFFF"/>
                </a:highlight>
              </a:rPr>
              <a:t>When turned on, pumps at 20 m</a:t>
            </a:r>
            <a:r>
              <a:rPr lang="en-US" sz="1100" baseline="30000">
                <a:solidFill>
                  <a:srgbClr val="24292F"/>
                </a:solidFill>
                <a:highlight>
                  <a:srgbClr val="FFFFFF"/>
                </a:highlight>
              </a:rPr>
              <a:t>3</a:t>
            </a:r>
            <a:r>
              <a:rPr lang="en-US" sz="1100">
                <a:solidFill>
                  <a:srgbClr val="24292F"/>
                </a:solidFill>
                <a:highlight>
                  <a:srgbClr val="FFFFFF"/>
                </a:highlight>
              </a:rPr>
              <a:t> / day</a:t>
            </a:r>
            <a:endParaRPr lang="en-US" sz="1100" b="1" i="1">
              <a:solidFill>
                <a:srgbClr val="24292F"/>
              </a:solidFill>
              <a:highlight>
                <a:srgbClr val="FFFFFF"/>
              </a:highlight>
            </a:endParaRPr>
          </a:p>
        </p:txBody>
      </p:sp>
      <p:sp>
        <p:nvSpPr>
          <p:cNvPr id="5" name="Cube 4">
            <a:extLst>
              <a:ext uri="{FF2B5EF4-FFF2-40B4-BE49-F238E27FC236}">
                <a16:creationId xmlns:a16="http://schemas.microsoft.com/office/drawing/2014/main" id="{8F539DEA-4494-4C4B-B726-3A3B2A0DC472}"/>
              </a:ext>
            </a:extLst>
          </p:cNvPr>
          <p:cNvSpPr/>
          <p:nvPr/>
        </p:nvSpPr>
        <p:spPr>
          <a:xfrm rot="5400000">
            <a:off x="5369174" y="-44039"/>
            <a:ext cx="3277558" cy="3822793"/>
          </a:xfrm>
          <a:prstGeom prst="cube">
            <a:avLst>
              <a:gd name="adj" fmla="val 71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TextBox 5">
            <a:extLst>
              <a:ext uri="{FF2B5EF4-FFF2-40B4-BE49-F238E27FC236}">
                <a16:creationId xmlns:a16="http://schemas.microsoft.com/office/drawing/2014/main" id="{3FD788C7-CADC-4976-A6F9-212C53FADDCD}"/>
              </a:ext>
            </a:extLst>
          </p:cNvPr>
          <p:cNvSpPr txBox="1"/>
          <p:nvPr/>
        </p:nvSpPr>
        <p:spPr>
          <a:xfrm>
            <a:off x="6453446" y="1961741"/>
            <a:ext cx="833438" cy="253916"/>
          </a:xfrm>
          <a:prstGeom prst="rect">
            <a:avLst/>
          </a:prstGeom>
          <a:noFill/>
        </p:spPr>
        <p:txBody>
          <a:bodyPr wrap="square" rtlCol="0">
            <a:spAutoFit/>
          </a:bodyPr>
          <a:lstStyle/>
          <a:p>
            <a:r>
              <a:rPr lang="en-US" sz="1050"/>
              <a:t>K = 1 m/d</a:t>
            </a:r>
          </a:p>
        </p:txBody>
      </p:sp>
      <p:sp>
        <p:nvSpPr>
          <p:cNvPr id="7" name="Arrow: Right 6">
            <a:extLst>
              <a:ext uri="{FF2B5EF4-FFF2-40B4-BE49-F238E27FC236}">
                <a16:creationId xmlns:a16="http://schemas.microsoft.com/office/drawing/2014/main" id="{76E1053E-6DA2-4E15-93E1-0F8B13ABF8EF}"/>
              </a:ext>
            </a:extLst>
          </p:cNvPr>
          <p:cNvSpPr/>
          <p:nvPr/>
        </p:nvSpPr>
        <p:spPr>
          <a:xfrm rot="5400000" flipH="1">
            <a:off x="4917402" y="3430782"/>
            <a:ext cx="484748" cy="18368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825">
              <a:solidFill>
                <a:srgbClr val="FF0000"/>
              </a:solidFill>
            </a:endParaRPr>
          </a:p>
        </p:txBody>
      </p:sp>
      <p:pic>
        <p:nvPicPr>
          <p:cNvPr id="8" name="Picture 7">
            <a:extLst>
              <a:ext uri="{FF2B5EF4-FFF2-40B4-BE49-F238E27FC236}">
                <a16:creationId xmlns:a16="http://schemas.microsoft.com/office/drawing/2014/main" id="{01242A07-4521-4C32-AC22-586812697D4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45791" y="95697"/>
            <a:ext cx="3754897" cy="3154130"/>
          </a:xfrm>
          <a:prstGeom prst="rect">
            <a:avLst/>
          </a:prstGeom>
        </p:spPr>
      </p:pic>
      <p:pic>
        <p:nvPicPr>
          <p:cNvPr id="9" name="Picture 2">
            <a:extLst>
              <a:ext uri="{FF2B5EF4-FFF2-40B4-BE49-F238E27FC236}">
                <a16:creationId xmlns:a16="http://schemas.microsoft.com/office/drawing/2014/main" id="{BBF45893-FCD2-4A32-A1B0-0193C3EA56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11" t="8997" r="9441" b="12116"/>
          <a:stretch/>
        </p:blipFill>
        <p:spPr bwMode="auto">
          <a:xfrm>
            <a:off x="8346558" y="4269305"/>
            <a:ext cx="764171" cy="729402"/>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3763BF2F-50A3-4FA1-84CF-43841DEF40A8}"/>
              </a:ext>
            </a:extLst>
          </p:cNvPr>
          <p:cNvSpPr/>
          <p:nvPr/>
        </p:nvSpPr>
        <p:spPr>
          <a:xfrm rot="5400000" flipH="1">
            <a:off x="8386545" y="3463249"/>
            <a:ext cx="484748" cy="18368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825">
              <a:solidFill>
                <a:srgbClr val="FF0000"/>
              </a:solidFill>
            </a:endParaRPr>
          </a:p>
        </p:txBody>
      </p:sp>
      <p:sp>
        <p:nvSpPr>
          <p:cNvPr id="11" name="Oval 10">
            <a:extLst>
              <a:ext uri="{FF2B5EF4-FFF2-40B4-BE49-F238E27FC236}">
                <a16:creationId xmlns:a16="http://schemas.microsoft.com/office/drawing/2014/main" id="{404E5467-914A-4CEC-8218-D6EFE430DFB8}"/>
              </a:ext>
            </a:extLst>
          </p:cNvPr>
          <p:cNvSpPr/>
          <p:nvPr/>
        </p:nvSpPr>
        <p:spPr>
          <a:xfrm>
            <a:off x="7279900" y="1444829"/>
            <a:ext cx="83866" cy="83866"/>
          </a:xfrm>
          <a:prstGeom prst="ellipse">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E95EA4-5AE2-48B0-B67D-BF73D42632D1}"/>
              </a:ext>
            </a:extLst>
          </p:cNvPr>
          <p:cNvSpPr/>
          <p:nvPr/>
        </p:nvSpPr>
        <p:spPr>
          <a:xfrm>
            <a:off x="5972949" y="953964"/>
            <a:ext cx="546101" cy="469976"/>
          </a:xfrm>
          <a:prstGeom prst="rect">
            <a:avLst/>
          </a:prstGeom>
          <a:solidFill>
            <a:schemeClr val="accent4">
              <a:lumMod val="40000"/>
              <a:lumOff val="60000"/>
              <a:alpha val="86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1BB9029-391A-4F9E-B855-0E82BFA44138}"/>
              </a:ext>
            </a:extLst>
          </p:cNvPr>
          <p:cNvSpPr txBox="1"/>
          <p:nvPr/>
        </p:nvSpPr>
        <p:spPr>
          <a:xfrm>
            <a:off x="5911321" y="1072440"/>
            <a:ext cx="669356" cy="215444"/>
          </a:xfrm>
          <a:prstGeom prst="rect">
            <a:avLst/>
          </a:prstGeom>
          <a:noFill/>
        </p:spPr>
        <p:txBody>
          <a:bodyPr wrap="square" rtlCol="0">
            <a:spAutoFit/>
          </a:bodyPr>
          <a:lstStyle/>
          <a:p>
            <a:pPr algn="ctr"/>
            <a:r>
              <a:rPr lang="en-US" sz="800" b="1"/>
              <a:t>Recharge</a:t>
            </a:r>
          </a:p>
        </p:txBody>
      </p:sp>
      <p:sp>
        <p:nvSpPr>
          <p:cNvPr id="15" name="TextBox 14">
            <a:extLst>
              <a:ext uri="{FF2B5EF4-FFF2-40B4-BE49-F238E27FC236}">
                <a16:creationId xmlns:a16="http://schemas.microsoft.com/office/drawing/2014/main" id="{757EB187-A183-4CE4-A590-CD052A791FD4}"/>
              </a:ext>
            </a:extLst>
          </p:cNvPr>
          <p:cNvSpPr txBox="1"/>
          <p:nvPr/>
        </p:nvSpPr>
        <p:spPr>
          <a:xfrm rot="2551558">
            <a:off x="8500340" y="3225024"/>
            <a:ext cx="946668" cy="253916"/>
          </a:xfrm>
          <a:prstGeom prst="rect">
            <a:avLst/>
          </a:prstGeom>
          <a:noFill/>
        </p:spPr>
        <p:txBody>
          <a:bodyPr wrap="square" rtlCol="0">
            <a:spAutoFit/>
          </a:bodyPr>
          <a:lstStyle/>
          <a:p>
            <a:r>
              <a:rPr lang="en-US" sz="1050"/>
              <a:t> dz = 15m</a:t>
            </a:r>
          </a:p>
        </p:txBody>
      </p:sp>
      <p:sp>
        <p:nvSpPr>
          <p:cNvPr id="16" name="TextBox 15">
            <a:extLst>
              <a:ext uri="{FF2B5EF4-FFF2-40B4-BE49-F238E27FC236}">
                <a16:creationId xmlns:a16="http://schemas.microsoft.com/office/drawing/2014/main" id="{54A2DF7D-B671-4C01-9A0B-B50DD7B2BEF5}"/>
              </a:ext>
            </a:extLst>
          </p:cNvPr>
          <p:cNvSpPr txBox="1"/>
          <p:nvPr/>
        </p:nvSpPr>
        <p:spPr>
          <a:xfrm>
            <a:off x="4661235" y="3766522"/>
            <a:ext cx="1200150" cy="415498"/>
          </a:xfrm>
          <a:prstGeom prst="rect">
            <a:avLst/>
          </a:prstGeom>
          <a:noFill/>
        </p:spPr>
        <p:txBody>
          <a:bodyPr wrap="square">
            <a:spAutoFit/>
          </a:bodyPr>
          <a:lstStyle/>
          <a:p>
            <a:r>
              <a:rPr lang="en-US" sz="1050"/>
              <a:t>Constant head boundary 15m</a:t>
            </a:r>
          </a:p>
        </p:txBody>
      </p:sp>
      <p:sp>
        <p:nvSpPr>
          <p:cNvPr id="17" name="TextBox 16">
            <a:extLst>
              <a:ext uri="{FF2B5EF4-FFF2-40B4-BE49-F238E27FC236}">
                <a16:creationId xmlns:a16="http://schemas.microsoft.com/office/drawing/2014/main" id="{FED2411E-9EE3-4D75-9F07-FDD17964D9FB}"/>
              </a:ext>
            </a:extLst>
          </p:cNvPr>
          <p:cNvSpPr txBox="1"/>
          <p:nvPr/>
        </p:nvSpPr>
        <p:spPr>
          <a:xfrm>
            <a:off x="8131319" y="3765031"/>
            <a:ext cx="1200150" cy="415498"/>
          </a:xfrm>
          <a:prstGeom prst="rect">
            <a:avLst/>
          </a:prstGeom>
          <a:noFill/>
        </p:spPr>
        <p:txBody>
          <a:bodyPr wrap="square">
            <a:spAutoFit/>
          </a:bodyPr>
          <a:lstStyle/>
          <a:p>
            <a:r>
              <a:rPr lang="en-US" sz="1050"/>
              <a:t>Constant head boundary 5m</a:t>
            </a:r>
          </a:p>
        </p:txBody>
      </p:sp>
      <p:sp>
        <p:nvSpPr>
          <p:cNvPr id="18" name="TextBox 17">
            <a:extLst>
              <a:ext uri="{FF2B5EF4-FFF2-40B4-BE49-F238E27FC236}">
                <a16:creationId xmlns:a16="http://schemas.microsoft.com/office/drawing/2014/main" id="{AFEAAD0C-2849-42FF-9C48-5FF9DF03EA58}"/>
              </a:ext>
            </a:extLst>
          </p:cNvPr>
          <p:cNvSpPr txBox="1"/>
          <p:nvPr/>
        </p:nvSpPr>
        <p:spPr>
          <a:xfrm>
            <a:off x="6987155" y="1198608"/>
            <a:ext cx="669356" cy="246221"/>
          </a:xfrm>
          <a:prstGeom prst="rect">
            <a:avLst/>
          </a:prstGeom>
          <a:noFill/>
        </p:spPr>
        <p:txBody>
          <a:bodyPr wrap="square" rtlCol="0">
            <a:spAutoFit/>
          </a:bodyPr>
          <a:lstStyle/>
          <a:p>
            <a:pPr algn="ctr"/>
            <a:r>
              <a:rPr lang="en-US" sz="1000" b="1"/>
              <a:t>Well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Challenge 1</a:t>
            </a:r>
            <a:endParaRPr/>
          </a:p>
        </p:txBody>
      </p:sp>
      <p:sp>
        <p:nvSpPr>
          <p:cNvPr id="106" name="Google Shape;106;p26"/>
          <p:cNvSpPr txBox="1">
            <a:spLocks noGrp="1"/>
          </p:cNvSpPr>
          <p:nvPr>
            <p:ph type="body" idx="1"/>
          </p:nvPr>
        </p:nvSpPr>
        <p:spPr>
          <a:xfrm>
            <a:off x="179496" y="1152475"/>
            <a:ext cx="46068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200">
                <a:solidFill>
                  <a:srgbClr val="24292F"/>
                </a:solidFill>
                <a:highlight>
                  <a:srgbClr val="FFFFFF"/>
                </a:highlight>
              </a:rPr>
              <a:t>For the initial boundary head values (15 and 5) and recharge  (5e-4) and ET rates (5e-5):</a:t>
            </a:r>
            <a:endParaRPr sz="1200">
              <a:solidFill>
                <a:srgbClr val="24292F"/>
              </a:solidFill>
              <a:highlight>
                <a:srgbClr val="FFFFFF"/>
              </a:highlight>
            </a:endParaRPr>
          </a:p>
          <a:p>
            <a:pPr marL="457200" lvl="0" indent="-304800" algn="l" rtl="0">
              <a:lnSpc>
                <a:spcPct val="115000"/>
              </a:lnSpc>
              <a:spcBef>
                <a:spcPts val="1200"/>
              </a:spcBef>
              <a:spcAft>
                <a:spcPts val="0"/>
              </a:spcAft>
              <a:buClr>
                <a:srgbClr val="24292F"/>
              </a:buClr>
              <a:buSzPts val="1200"/>
              <a:buChar char="●"/>
            </a:pPr>
            <a:r>
              <a:rPr lang="en" sz="1200">
                <a:solidFill>
                  <a:srgbClr val="24292F"/>
                </a:solidFill>
                <a:highlight>
                  <a:srgbClr val="FFFFFF"/>
                </a:highlight>
              </a:rPr>
              <a:t>We see the left boundary flow dip about halfway between the recharge area and the bottom boundary. The high flow above the dip is the system’s response to balance spreading recharge and maintain the specified head of 15.</a:t>
            </a:r>
            <a:endParaRPr sz="1200">
              <a:solidFill>
                <a:srgbClr val="24292F"/>
              </a:solidFill>
              <a:highlight>
                <a:srgbClr val="FFFFFF"/>
              </a:highlight>
            </a:endParaRPr>
          </a:p>
          <a:p>
            <a:pPr marL="457200" lvl="0" indent="-304800" algn="l" rtl="0">
              <a:lnSpc>
                <a:spcPct val="115000"/>
              </a:lnSpc>
              <a:spcBef>
                <a:spcPts val="0"/>
              </a:spcBef>
              <a:spcAft>
                <a:spcPts val="0"/>
              </a:spcAft>
              <a:buClr>
                <a:srgbClr val="24292F"/>
              </a:buClr>
              <a:buSzPts val="1200"/>
              <a:buChar char="●"/>
            </a:pPr>
            <a:r>
              <a:rPr lang="en" sz="1200">
                <a:solidFill>
                  <a:srgbClr val="24292F"/>
                </a:solidFill>
                <a:highlight>
                  <a:srgbClr val="FFFFFF"/>
                </a:highlight>
              </a:rPr>
              <a:t>In the next slide, we see that the introduced recharge affects the gradient, diverting much of the inflow away from the recharge zone and down near the bottom of domain, increasing the flow of the bottom boundary.</a:t>
            </a:r>
            <a:endParaRPr sz="1200">
              <a:solidFill>
                <a:srgbClr val="24292F"/>
              </a:solidFill>
              <a:highlight>
                <a:srgbClr val="FFFFFF"/>
              </a:highlight>
            </a:endParaRPr>
          </a:p>
          <a:p>
            <a:pPr marL="0" lvl="0" indent="0" algn="l" rtl="0">
              <a:lnSpc>
                <a:spcPct val="115000"/>
              </a:lnSpc>
              <a:spcBef>
                <a:spcPts val="1200"/>
              </a:spcBef>
              <a:spcAft>
                <a:spcPts val="0"/>
              </a:spcAft>
              <a:buSzPts val="1800"/>
              <a:buNone/>
            </a:pPr>
            <a:endParaRPr sz="1200">
              <a:solidFill>
                <a:srgbClr val="24292F"/>
              </a:solidFill>
              <a:highlight>
                <a:srgbClr val="FFFFFF"/>
              </a:highlight>
            </a:endParaRPr>
          </a:p>
          <a:p>
            <a:pPr marL="0" lvl="0" indent="0" algn="l" rtl="0">
              <a:lnSpc>
                <a:spcPct val="115000"/>
              </a:lnSpc>
              <a:spcBef>
                <a:spcPts val="1200"/>
              </a:spcBef>
              <a:spcAft>
                <a:spcPts val="1200"/>
              </a:spcAft>
              <a:buSzPts val="1800"/>
              <a:buNone/>
            </a:pPr>
            <a:endParaRPr/>
          </a:p>
        </p:txBody>
      </p:sp>
      <p:pic>
        <p:nvPicPr>
          <p:cNvPr id="107" name="Google Shape;107;p26"/>
          <p:cNvPicPr preferRelativeResize="0"/>
          <p:nvPr/>
        </p:nvPicPr>
        <p:blipFill rotWithShape="1">
          <a:blip r:embed="rId3">
            <a:alphaModFix/>
          </a:blip>
          <a:srcRect/>
          <a:stretch/>
        </p:blipFill>
        <p:spPr>
          <a:xfrm>
            <a:off x="4819699" y="1206350"/>
            <a:ext cx="4200206" cy="2938075"/>
          </a:xfrm>
          <a:prstGeom prst="rect">
            <a:avLst/>
          </a:prstGeom>
          <a:noFill/>
          <a:ln w="12700"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3808525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24575" y="868400"/>
            <a:ext cx="3779700" cy="3922800"/>
          </a:xfrm>
          <a:prstGeom prst="rect">
            <a:avLst/>
          </a:prstGeom>
          <a:noFill/>
          <a:ln>
            <a:noFill/>
          </a:ln>
        </p:spPr>
        <p:txBody>
          <a:bodyPr spcFirstLastPara="1" wrap="square" lIns="91425" tIns="91425" rIns="91425" bIns="91425" anchor="t" anchorCtr="0">
            <a:normAutofit/>
          </a:bodyPr>
          <a:lstStyle/>
          <a:p>
            <a:pPr marL="457200" lvl="0" indent="-304800" algn="l" rtl="0">
              <a:lnSpc>
                <a:spcPct val="115000"/>
              </a:lnSpc>
              <a:spcBef>
                <a:spcPts val="300"/>
              </a:spcBef>
              <a:spcAft>
                <a:spcPts val="0"/>
              </a:spcAft>
              <a:buClr>
                <a:srgbClr val="24292F"/>
              </a:buClr>
              <a:buSzPts val="1200"/>
              <a:buChar char="●"/>
            </a:pPr>
            <a:r>
              <a:rPr lang="en" sz="1200">
                <a:solidFill>
                  <a:srgbClr val="24292F"/>
                </a:solidFill>
                <a:highlight>
                  <a:schemeClr val="lt1"/>
                </a:highlight>
              </a:rPr>
              <a:t>The recharge reaches much of the down-gradient domain. We can see that water from the upper left boundary is diverted from its left-to-right path and incorporates downward movement. This can help explain the higher flow rate near the bottom of the right boundary from the previous question.</a:t>
            </a:r>
            <a:endParaRPr sz="1200">
              <a:solidFill>
                <a:srgbClr val="24292F"/>
              </a:solidFill>
              <a:highlight>
                <a:schemeClr val="lt1"/>
              </a:highlight>
            </a:endParaRPr>
          </a:p>
        </p:txBody>
      </p:sp>
      <p:sp>
        <p:nvSpPr>
          <p:cNvPr id="113" name="Google Shape;113;p27"/>
          <p:cNvSpPr txBox="1"/>
          <p:nvPr/>
        </p:nvSpPr>
        <p:spPr>
          <a:xfrm>
            <a:off x="0" y="1445300"/>
            <a:ext cx="1937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Arial"/>
              <a:ea typeface="Arial"/>
              <a:cs typeface="Arial"/>
              <a:sym typeface="Arial"/>
            </a:endParaRPr>
          </a:p>
        </p:txBody>
      </p:sp>
      <p:sp>
        <p:nvSpPr>
          <p:cNvPr id="114" name="Google Shape;114;p27"/>
          <p:cNvSpPr txBox="1"/>
          <p:nvPr/>
        </p:nvSpPr>
        <p:spPr>
          <a:xfrm>
            <a:off x="223175" y="191275"/>
            <a:ext cx="3000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Arial"/>
                <a:ea typeface="Arial"/>
                <a:cs typeface="Arial"/>
                <a:sym typeface="Arial"/>
              </a:rPr>
              <a:t>Challenge 1</a:t>
            </a:r>
            <a:endParaRPr sz="1400" b="0" i="0" u="none" strike="noStrike" cap="none">
              <a:solidFill>
                <a:srgbClr val="000000"/>
              </a:solidFill>
              <a:latin typeface="Arial"/>
              <a:ea typeface="Arial"/>
              <a:cs typeface="Arial"/>
              <a:sym typeface="Arial"/>
            </a:endParaRPr>
          </a:p>
        </p:txBody>
      </p:sp>
      <p:pic>
        <p:nvPicPr>
          <p:cNvPr id="115" name="Google Shape;115;p27"/>
          <p:cNvPicPr preferRelativeResize="0"/>
          <p:nvPr/>
        </p:nvPicPr>
        <p:blipFill rotWithShape="1">
          <a:blip r:embed="rId3">
            <a:alphaModFix/>
          </a:blip>
          <a:srcRect/>
          <a:stretch/>
        </p:blipFill>
        <p:spPr>
          <a:xfrm>
            <a:off x="4395977" y="925100"/>
            <a:ext cx="4139847" cy="3322100"/>
          </a:xfrm>
          <a:prstGeom prst="rect">
            <a:avLst/>
          </a:prstGeom>
          <a:noFill/>
          <a:ln w="12700" cap="flat" cmpd="sng">
            <a:solidFill>
              <a:schemeClr val="dk1"/>
            </a:solidFill>
            <a:prstDash val="solid"/>
            <a:round/>
            <a:headEnd type="none" w="sm" len="sm"/>
            <a:tailEnd type="none" w="sm" len="sm"/>
          </a:ln>
        </p:spPr>
      </p:pic>
      <p:sp>
        <p:nvSpPr>
          <p:cNvPr id="116" name="Google Shape;116;p27"/>
          <p:cNvSpPr/>
          <p:nvPr/>
        </p:nvSpPr>
        <p:spPr>
          <a:xfrm>
            <a:off x="5275316" y="1327217"/>
            <a:ext cx="2361432" cy="1385838"/>
          </a:xfrm>
          <a:custGeom>
            <a:avLst/>
            <a:gdLst/>
            <a:ahLst/>
            <a:cxnLst/>
            <a:rect l="l" t="t" r="r" b="b"/>
            <a:pathLst>
              <a:path w="2346011" h="1399730" extrusionOk="0">
                <a:moveTo>
                  <a:pt x="1325" y="542890"/>
                </a:moveTo>
                <a:lnTo>
                  <a:pt x="130698" y="343668"/>
                </a:lnTo>
                <a:lnTo>
                  <a:pt x="329921" y="183592"/>
                </a:lnTo>
                <a:lnTo>
                  <a:pt x="578338" y="51847"/>
                </a:lnTo>
                <a:cubicBezTo>
                  <a:pt x="686893" y="48847"/>
                  <a:pt x="815544" y="20725"/>
                  <a:pt x="898978" y="32797"/>
                </a:cubicBezTo>
                <a:cubicBezTo>
                  <a:pt x="1126927" y="6792"/>
                  <a:pt x="1279514" y="5907"/>
                  <a:pt x="1427076" y="0"/>
                </a:cubicBezTo>
                <a:lnTo>
                  <a:pt x="1904651" y="5025"/>
                </a:lnTo>
                <a:lnTo>
                  <a:pt x="2222430" y="8723"/>
                </a:lnTo>
                <a:lnTo>
                  <a:pt x="2346011" y="3699"/>
                </a:lnTo>
                <a:cubicBezTo>
                  <a:pt x="2342569" y="411239"/>
                  <a:pt x="2344149" y="989601"/>
                  <a:pt x="2340707" y="1397141"/>
                </a:cubicBezTo>
                <a:cubicBezTo>
                  <a:pt x="2071448" y="1405073"/>
                  <a:pt x="1837359" y="1392907"/>
                  <a:pt x="1537955" y="1385767"/>
                </a:cubicBezTo>
                <a:cubicBezTo>
                  <a:pt x="1277977" y="1374741"/>
                  <a:pt x="1038096" y="1398885"/>
                  <a:pt x="798215" y="1362739"/>
                </a:cubicBezTo>
                <a:lnTo>
                  <a:pt x="439476" y="1230507"/>
                </a:lnTo>
                <a:cubicBezTo>
                  <a:pt x="395631" y="1187476"/>
                  <a:pt x="351784" y="1169565"/>
                  <a:pt x="277794" y="1121509"/>
                </a:cubicBezTo>
                <a:lnTo>
                  <a:pt x="175915" y="1027304"/>
                </a:lnTo>
                <a:lnTo>
                  <a:pt x="39146" y="844481"/>
                </a:lnTo>
                <a:lnTo>
                  <a:pt x="0" y="698431"/>
                </a:lnTo>
                <a:cubicBezTo>
                  <a:pt x="442" y="646584"/>
                  <a:pt x="883" y="594737"/>
                  <a:pt x="1325" y="542890"/>
                </a:cubicBezTo>
                <a:close/>
              </a:path>
            </a:pathLst>
          </a:custGeom>
          <a:solidFill>
            <a:srgbClr val="8EB6F8">
              <a:alpha val="30588"/>
            </a:srgbClr>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 name="Rectangle 6">
            <a:extLst>
              <a:ext uri="{FF2B5EF4-FFF2-40B4-BE49-F238E27FC236}">
                <a16:creationId xmlns:a16="http://schemas.microsoft.com/office/drawing/2014/main" id="{24B42E8F-D3EB-4560-830E-2ECDA60A6EEC}"/>
              </a:ext>
            </a:extLst>
          </p:cNvPr>
          <p:cNvSpPr/>
          <p:nvPr/>
        </p:nvSpPr>
        <p:spPr>
          <a:xfrm>
            <a:off x="5427717" y="1751039"/>
            <a:ext cx="509534" cy="469976"/>
          </a:xfrm>
          <a:prstGeom prst="rect">
            <a:avLst/>
          </a:prstGeom>
          <a:solidFill>
            <a:schemeClr val="accent4">
              <a:lumMod val="40000"/>
              <a:lumOff val="60000"/>
              <a:alpha val="3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Challenge 1</a:t>
            </a:r>
            <a:endParaRPr/>
          </a:p>
        </p:txBody>
      </p:sp>
      <p:sp>
        <p:nvSpPr>
          <p:cNvPr id="122" name="Google Shape;122;p28"/>
          <p:cNvSpPr txBox="1">
            <a:spLocks noGrp="1"/>
          </p:cNvSpPr>
          <p:nvPr>
            <p:ph type="body" idx="1"/>
          </p:nvPr>
        </p:nvSpPr>
        <p:spPr>
          <a:xfrm>
            <a:off x="279500" y="1152475"/>
            <a:ext cx="8520600" cy="3416400"/>
          </a:xfrm>
          <a:prstGeom prst="rect">
            <a:avLst/>
          </a:prstGeom>
          <a:noFill/>
          <a:ln>
            <a:noFill/>
          </a:ln>
        </p:spPr>
        <p:txBody>
          <a:bodyPr spcFirstLastPara="1" wrap="square" lIns="91425" tIns="91425" rIns="91425" bIns="91425" anchor="t" anchorCtr="0">
            <a:normAutofit/>
          </a:bodyPr>
          <a:lstStyle/>
          <a:p>
            <a:pPr marL="457200" lvl="0" indent="-304800" algn="l" rtl="0">
              <a:lnSpc>
                <a:spcPct val="115000"/>
              </a:lnSpc>
              <a:spcBef>
                <a:spcPts val="300"/>
              </a:spcBef>
              <a:spcAft>
                <a:spcPts val="0"/>
              </a:spcAft>
              <a:buClr>
                <a:srgbClr val="24292F"/>
              </a:buClr>
              <a:buSzPts val="1200"/>
              <a:buChar char="●"/>
            </a:pPr>
            <a:r>
              <a:rPr lang="en" sz="1200">
                <a:solidFill>
                  <a:srgbClr val="24292F"/>
                </a:solidFill>
                <a:highlight>
                  <a:schemeClr val="lt1"/>
                </a:highlight>
              </a:rPr>
              <a:t>Plot ET,Recharge and Water Table depth and explain why we see the patterns we do.</a:t>
            </a:r>
            <a:endParaRPr/>
          </a:p>
        </p:txBody>
      </p:sp>
      <p:pic>
        <p:nvPicPr>
          <p:cNvPr id="123" name="Google Shape;123;p28"/>
          <p:cNvPicPr preferRelativeResize="0"/>
          <p:nvPr/>
        </p:nvPicPr>
        <p:blipFill>
          <a:blip r:embed="rId3">
            <a:alphaModFix/>
          </a:blip>
          <a:stretch>
            <a:fillRect/>
          </a:stretch>
        </p:blipFill>
        <p:spPr>
          <a:xfrm>
            <a:off x="279500" y="1935875"/>
            <a:ext cx="8354775" cy="268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Challenge 2</a:t>
            </a:r>
            <a:endParaRPr/>
          </a:p>
        </p:txBody>
      </p:sp>
      <p:sp>
        <p:nvSpPr>
          <p:cNvPr id="129" name="Google Shape;129;p29"/>
          <p:cNvSpPr txBox="1">
            <a:spLocks noGrp="1"/>
          </p:cNvSpPr>
          <p:nvPr>
            <p:ph type="body" idx="1"/>
          </p:nvPr>
        </p:nvSpPr>
        <p:spPr>
          <a:xfrm>
            <a:off x="311700" y="1139650"/>
            <a:ext cx="8520600" cy="3768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200">
                <a:solidFill>
                  <a:srgbClr val="24292F"/>
                </a:solidFill>
                <a:highlight>
                  <a:srgbClr val="FFFFFF"/>
                </a:highlight>
              </a:rPr>
              <a:t>Calculate the water balance for the model</a:t>
            </a:r>
            <a:r>
              <a:rPr lang="en" b="1"/>
              <a:t>  </a:t>
            </a:r>
            <a:endParaRPr sz="1200">
              <a:solidFill>
                <a:srgbClr val="24292F"/>
              </a:solidFill>
              <a:highlight>
                <a:srgbClr val="FFFFFF"/>
              </a:highlight>
            </a:endParaRPr>
          </a:p>
          <a:p>
            <a:pPr marL="914400" lvl="1" indent="-304800" algn="l" rtl="0">
              <a:lnSpc>
                <a:spcPct val="115000"/>
              </a:lnSpc>
              <a:spcBef>
                <a:spcPts val="1200"/>
              </a:spcBef>
              <a:spcAft>
                <a:spcPts val="0"/>
              </a:spcAft>
              <a:buClr>
                <a:srgbClr val="24292F"/>
              </a:buClr>
              <a:buSzPts val="1200"/>
              <a:buChar char="○"/>
            </a:pPr>
            <a:r>
              <a:rPr lang="en" sz="1200">
                <a:solidFill>
                  <a:srgbClr val="24292F"/>
                </a:solidFill>
                <a:highlight>
                  <a:srgbClr val="FFFFFF"/>
                </a:highlight>
              </a:rPr>
              <a:t>Report all of the inflows and outflows with units and show that mass is being balanced.</a:t>
            </a:r>
            <a:endParaRPr sz="1200">
              <a:solidFill>
                <a:srgbClr val="24292F"/>
              </a:solidFill>
              <a:highlight>
                <a:srgbClr val="FFFFFF"/>
              </a:highlight>
            </a:endParaRPr>
          </a:p>
          <a:p>
            <a:pPr marL="0" lvl="0" indent="0" algn="l" rtl="0">
              <a:lnSpc>
                <a:spcPct val="115000"/>
              </a:lnSpc>
              <a:spcBef>
                <a:spcPts val="1200"/>
              </a:spcBef>
              <a:spcAft>
                <a:spcPts val="0"/>
              </a:spcAft>
              <a:buSzPts val="1800"/>
              <a:buNone/>
            </a:pPr>
            <a:endParaRPr sz="1200">
              <a:solidFill>
                <a:srgbClr val="24292F"/>
              </a:solidFill>
              <a:highlight>
                <a:srgbClr val="FFFFFF"/>
              </a:highlight>
            </a:endParaRPr>
          </a:p>
          <a:p>
            <a:pPr marL="0" lvl="0" indent="0" algn="l" rtl="0">
              <a:lnSpc>
                <a:spcPct val="115000"/>
              </a:lnSpc>
              <a:spcBef>
                <a:spcPts val="1200"/>
              </a:spcBef>
              <a:spcAft>
                <a:spcPts val="0"/>
              </a:spcAft>
              <a:buSzPts val="1800"/>
              <a:buNone/>
            </a:pPr>
            <a:endParaRPr sz="1200">
              <a:solidFill>
                <a:srgbClr val="24292F"/>
              </a:solidFill>
              <a:highlight>
                <a:srgbClr val="FFFFFF"/>
              </a:highlight>
            </a:endParaRPr>
          </a:p>
          <a:p>
            <a:pPr marL="0" lvl="0" indent="0" algn="l" rtl="0">
              <a:lnSpc>
                <a:spcPct val="115000"/>
              </a:lnSpc>
              <a:spcBef>
                <a:spcPts val="1200"/>
              </a:spcBef>
              <a:spcAft>
                <a:spcPts val="0"/>
              </a:spcAft>
              <a:buSzPts val="1800"/>
              <a:buNone/>
            </a:pPr>
            <a:endParaRPr sz="1200">
              <a:solidFill>
                <a:srgbClr val="24292F"/>
              </a:solidFill>
              <a:highlight>
                <a:srgbClr val="FFFFFF"/>
              </a:highlight>
            </a:endParaRPr>
          </a:p>
          <a:p>
            <a:pPr marL="0" lvl="0" indent="0" algn="l" rtl="0">
              <a:lnSpc>
                <a:spcPct val="115000"/>
              </a:lnSpc>
              <a:spcBef>
                <a:spcPts val="1200"/>
              </a:spcBef>
              <a:spcAft>
                <a:spcPts val="0"/>
              </a:spcAft>
              <a:buSzPts val="1800"/>
              <a:buNone/>
            </a:pPr>
            <a:endParaRPr sz="1200">
              <a:solidFill>
                <a:srgbClr val="24292F"/>
              </a:solidFill>
              <a:highlight>
                <a:srgbClr val="FFFFFF"/>
              </a:highlight>
            </a:endParaRPr>
          </a:p>
          <a:p>
            <a:pPr marL="914400" lvl="1" indent="-304800" algn="l" rtl="0">
              <a:lnSpc>
                <a:spcPct val="115000"/>
              </a:lnSpc>
              <a:spcBef>
                <a:spcPts val="1200"/>
              </a:spcBef>
              <a:spcAft>
                <a:spcPts val="0"/>
              </a:spcAft>
              <a:buClr>
                <a:srgbClr val="24292F"/>
              </a:buClr>
              <a:buSzPts val="1200"/>
              <a:buChar char="○"/>
            </a:pPr>
            <a:r>
              <a:rPr lang="en" sz="1200">
                <a:solidFill>
                  <a:srgbClr val="24292F"/>
                </a:solidFill>
                <a:highlight>
                  <a:schemeClr val="lt1"/>
                </a:highlight>
              </a:rPr>
              <a:t>dS/dt  =         </a:t>
            </a:r>
            <a:r>
              <a:rPr lang="en-US" sz="1200">
                <a:solidFill>
                  <a:srgbClr val="24292F"/>
                </a:solidFill>
                <a:highlight>
                  <a:schemeClr val="lt1"/>
                </a:highlight>
              </a:rPr>
              <a:t>output      -      input</a:t>
            </a:r>
            <a:endParaRPr sz="1200">
              <a:solidFill>
                <a:srgbClr val="24292F"/>
              </a:solidFill>
              <a:highlight>
                <a:schemeClr val="lt1"/>
              </a:highlight>
            </a:endParaRPr>
          </a:p>
          <a:p>
            <a:pPr marL="914400" lvl="1" indent="-304800" algn="l" rtl="0">
              <a:lnSpc>
                <a:spcPct val="115000"/>
              </a:lnSpc>
              <a:spcBef>
                <a:spcPts val="0"/>
              </a:spcBef>
              <a:spcAft>
                <a:spcPts val="0"/>
              </a:spcAft>
              <a:buClr>
                <a:srgbClr val="24292F"/>
              </a:buClr>
              <a:buSzPts val="1200"/>
              <a:buChar char="○"/>
            </a:pPr>
            <a:r>
              <a:rPr lang="en" sz="1200">
                <a:solidFill>
                  <a:srgbClr val="24292F"/>
                </a:solidFill>
                <a:highlight>
                  <a:schemeClr val="lt1"/>
                </a:highlight>
              </a:rPr>
              <a:t>   0     =     Q_out + ET   -    Q_in - R </a:t>
            </a:r>
            <a:endParaRPr/>
          </a:p>
          <a:p>
            <a:pPr marL="914400" lvl="1" indent="-304800" algn="l" rtl="0">
              <a:lnSpc>
                <a:spcPct val="115000"/>
              </a:lnSpc>
              <a:spcBef>
                <a:spcPts val="0"/>
              </a:spcBef>
              <a:spcAft>
                <a:spcPts val="0"/>
              </a:spcAft>
              <a:buClr>
                <a:srgbClr val="24292F"/>
              </a:buClr>
              <a:buSzPts val="1200"/>
              <a:buChar char="○"/>
            </a:pPr>
            <a:r>
              <a:rPr lang="en" sz="1200">
                <a:solidFill>
                  <a:srgbClr val="24292F"/>
                </a:solidFill>
                <a:highlight>
                  <a:schemeClr val="lt1"/>
                </a:highlight>
              </a:rPr>
              <a:t> </a:t>
            </a:r>
            <a:endParaRPr sz="1200">
              <a:solidFill>
                <a:srgbClr val="24292F"/>
              </a:solidFill>
              <a:highlight>
                <a:schemeClr val="lt1"/>
              </a:highlight>
            </a:endParaRPr>
          </a:p>
          <a:p>
            <a:pPr marL="914400" lvl="1" indent="-304800" algn="l" rtl="0">
              <a:lnSpc>
                <a:spcPct val="115000"/>
              </a:lnSpc>
              <a:spcBef>
                <a:spcPts val="0"/>
              </a:spcBef>
              <a:spcAft>
                <a:spcPts val="0"/>
              </a:spcAft>
              <a:buClr>
                <a:srgbClr val="24292F"/>
              </a:buClr>
              <a:buSzPts val="1200"/>
              <a:buChar char="○"/>
            </a:pPr>
            <a:r>
              <a:rPr lang="en" sz="1200">
                <a:solidFill>
                  <a:srgbClr val="24292F"/>
                </a:solidFill>
                <a:highlight>
                  <a:schemeClr val="lt1"/>
                </a:highlight>
              </a:rPr>
              <a:t>Q_out     +      ET      =   Q_in        +      R </a:t>
            </a:r>
            <a:endParaRPr sz="1200">
              <a:solidFill>
                <a:srgbClr val="24292F"/>
              </a:solidFill>
              <a:highlight>
                <a:schemeClr val="lt1"/>
              </a:highlight>
            </a:endParaRPr>
          </a:p>
          <a:p>
            <a:pPr marL="914400" lvl="1" indent="-304800" algn="l" rtl="0">
              <a:lnSpc>
                <a:spcPct val="115000"/>
              </a:lnSpc>
              <a:spcBef>
                <a:spcPts val="0"/>
              </a:spcBef>
              <a:spcAft>
                <a:spcPts val="0"/>
              </a:spcAft>
              <a:buClr>
                <a:srgbClr val="24292F"/>
              </a:buClr>
              <a:buSzPts val="1200"/>
              <a:buChar char="○"/>
            </a:pPr>
            <a:r>
              <a:rPr lang="en" sz="1200">
                <a:solidFill>
                  <a:srgbClr val="24292F"/>
                </a:solidFill>
                <a:highlight>
                  <a:schemeClr val="lt1"/>
                </a:highlight>
              </a:rPr>
              <a:t>116 m</a:t>
            </a:r>
            <a:r>
              <a:rPr lang="en" sz="1200" baseline="30000">
                <a:solidFill>
                  <a:srgbClr val="24292F"/>
                </a:solidFill>
                <a:highlight>
                  <a:schemeClr val="lt1"/>
                </a:highlight>
              </a:rPr>
              <a:t>3</a:t>
            </a:r>
            <a:r>
              <a:rPr lang="en" sz="1200">
                <a:solidFill>
                  <a:srgbClr val="24292F"/>
                </a:solidFill>
                <a:highlight>
                  <a:schemeClr val="lt1"/>
                </a:highlight>
              </a:rPr>
              <a:t>/d + 70 m</a:t>
            </a:r>
            <a:r>
              <a:rPr lang="en" sz="1200" baseline="30000">
                <a:solidFill>
                  <a:srgbClr val="24292F"/>
                </a:solidFill>
                <a:highlight>
                  <a:schemeClr val="lt1"/>
                </a:highlight>
              </a:rPr>
              <a:t>3</a:t>
            </a:r>
            <a:r>
              <a:rPr lang="en" sz="1200">
                <a:solidFill>
                  <a:srgbClr val="24292F"/>
                </a:solidFill>
                <a:highlight>
                  <a:schemeClr val="lt1"/>
                </a:highlight>
              </a:rPr>
              <a:t>/d   =  106 m</a:t>
            </a:r>
            <a:r>
              <a:rPr lang="en" sz="1200" baseline="30000">
                <a:solidFill>
                  <a:srgbClr val="24292F"/>
                </a:solidFill>
                <a:highlight>
                  <a:schemeClr val="lt1"/>
                </a:highlight>
              </a:rPr>
              <a:t>3</a:t>
            </a:r>
            <a:r>
              <a:rPr lang="en" sz="1200">
                <a:solidFill>
                  <a:srgbClr val="24292F"/>
                </a:solidFill>
                <a:highlight>
                  <a:schemeClr val="lt1"/>
                </a:highlight>
              </a:rPr>
              <a:t>/d  +  80 m</a:t>
            </a:r>
            <a:r>
              <a:rPr lang="en" sz="1200" baseline="30000">
                <a:solidFill>
                  <a:srgbClr val="24292F"/>
                </a:solidFill>
                <a:highlight>
                  <a:schemeClr val="lt1"/>
                </a:highlight>
              </a:rPr>
              <a:t>3</a:t>
            </a:r>
            <a:r>
              <a:rPr lang="en" sz="1200">
                <a:solidFill>
                  <a:srgbClr val="24292F"/>
                </a:solidFill>
                <a:highlight>
                  <a:schemeClr val="lt1"/>
                </a:highlight>
              </a:rPr>
              <a:t>/d</a:t>
            </a:r>
            <a:endParaRPr sz="1200">
              <a:solidFill>
                <a:srgbClr val="24292F"/>
              </a:solidFill>
              <a:highlight>
                <a:schemeClr val="lt1"/>
              </a:highlight>
            </a:endParaRPr>
          </a:p>
          <a:p>
            <a:pPr marL="914400" lvl="1" indent="-304800" algn="l" rtl="0">
              <a:lnSpc>
                <a:spcPct val="115000"/>
              </a:lnSpc>
              <a:spcBef>
                <a:spcPts val="0"/>
              </a:spcBef>
              <a:spcAft>
                <a:spcPts val="0"/>
              </a:spcAft>
              <a:buClr>
                <a:srgbClr val="24292F"/>
              </a:buClr>
              <a:buSzPts val="1200"/>
              <a:buChar char="○"/>
            </a:pPr>
            <a:r>
              <a:rPr lang="en" sz="1200">
                <a:solidFill>
                  <a:srgbClr val="24292F"/>
                </a:solidFill>
                <a:highlight>
                  <a:schemeClr val="lt1"/>
                </a:highlight>
              </a:rPr>
              <a:t>         186 m</a:t>
            </a:r>
            <a:r>
              <a:rPr lang="en" sz="1200" baseline="30000">
                <a:solidFill>
                  <a:srgbClr val="24292F"/>
                </a:solidFill>
                <a:highlight>
                  <a:schemeClr val="lt1"/>
                </a:highlight>
              </a:rPr>
              <a:t>3</a:t>
            </a:r>
            <a:r>
              <a:rPr lang="en" sz="1200">
                <a:solidFill>
                  <a:srgbClr val="24292F"/>
                </a:solidFill>
                <a:highlight>
                  <a:schemeClr val="lt1"/>
                </a:highlight>
              </a:rPr>
              <a:t>/d           =          186 m</a:t>
            </a:r>
            <a:r>
              <a:rPr lang="en" sz="1200" baseline="30000">
                <a:solidFill>
                  <a:srgbClr val="24292F"/>
                </a:solidFill>
                <a:highlight>
                  <a:schemeClr val="lt1"/>
                </a:highlight>
              </a:rPr>
              <a:t>3</a:t>
            </a:r>
            <a:r>
              <a:rPr lang="en" sz="1200">
                <a:solidFill>
                  <a:srgbClr val="24292F"/>
                </a:solidFill>
                <a:highlight>
                  <a:schemeClr val="lt1"/>
                </a:highlight>
              </a:rPr>
              <a:t>/d</a:t>
            </a:r>
            <a:endParaRPr sz="1200">
              <a:solidFill>
                <a:srgbClr val="24292F"/>
              </a:solidFill>
              <a:highlight>
                <a:schemeClr val="lt1"/>
              </a:highlight>
            </a:endParaRPr>
          </a:p>
        </p:txBody>
      </p:sp>
      <p:graphicFrame>
        <p:nvGraphicFramePr>
          <p:cNvPr id="130" name="Google Shape;130;p29"/>
          <p:cNvGraphicFramePr/>
          <p:nvPr/>
        </p:nvGraphicFramePr>
        <p:xfrm>
          <a:off x="952500" y="2068863"/>
          <a:ext cx="7239000" cy="1005780"/>
        </p:xfrm>
        <a:graphic>
          <a:graphicData uri="http://schemas.openxmlformats.org/drawingml/2006/table">
            <a:tbl>
              <a:tblPr>
                <a:noFill/>
                <a:tableStyleId>{03A6B218-E07A-4404-967D-B23513BBE4E6}</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Inflows (input)</a:t>
                      </a:r>
                      <a:endParaRPr sz="1400" b="1" u="none" strike="noStrike" cap="none"/>
                    </a:p>
                  </a:txBody>
                  <a:tcPr marL="91425" marR="91425" marT="91425" marB="91425">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Outflows (output)</a:t>
                      </a:r>
                      <a:endParaRPr sz="1400" b="1" u="none" strike="noStrike" cap="none"/>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457200" marR="0" lvl="0" indent="-317500" algn="l" rtl="0">
                        <a:lnSpc>
                          <a:spcPct val="100000"/>
                        </a:lnSpc>
                        <a:spcBef>
                          <a:spcPts val="0"/>
                        </a:spcBef>
                        <a:spcAft>
                          <a:spcPts val="0"/>
                        </a:spcAft>
                        <a:buClr>
                          <a:srgbClr val="000000"/>
                        </a:buClr>
                        <a:buSzPts val="1400"/>
                        <a:buFont typeface="Arial"/>
                        <a:buChar char="●"/>
                      </a:pPr>
                      <a:r>
                        <a:rPr lang="en" sz="1400" u="none" strike="noStrike" cap="none"/>
                        <a:t>Flux in (Q_in)</a:t>
                      </a:r>
                      <a:endParaRPr sz="1400" u="none" strike="noStrike" cap="none"/>
                    </a:p>
                    <a:p>
                      <a:pPr marL="457200" marR="0" lvl="0" indent="-317500" algn="l" rtl="0">
                        <a:lnSpc>
                          <a:spcPct val="100000"/>
                        </a:lnSpc>
                        <a:spcBef>
                          <a:spcPts val="0"/>
                        </a:spcBef>
                        <a:spcAft>
                          <a:spcPts val="0"/>
                        </a:spcAft>
                        <a:buClr>
                          <a:srgbClr val="000000"/>
                        </a:buClr>
                        <a:buSzPts val="1400"/>
                        <a:buFont typeface="Arial"/>
                        <a:buChar char="●"/>
                      </a:pPr>
                      <a:r>
                        <a:rPr lang="en" sz="1400" u="none" strike="noStrike" cap="none"/>
                        <a:t>Recharge (R)</a:t>
                      </a:r>
                      <a:endParaRPr sz="1400" u="none" strike="noStrike" cap="none"/>
                    </a:p>
                  </a:txBody>
                  <a:tcPr marL="91425" marR="91425" marT="91425" marB="91425"/>
                </a:tc>
                <a:tc>
                  <a:txBody>
                    <a:bodyPr/>
                    <a:lstStyle/>
                    <a:p>
                      <a:pPr marL="457200" marR="0" lvl="0" indent="-317500" algn="l" rtl="0">
                        <a:lnSpc>
                          <a:spcPct val="100000"/>
                        </a:lnSpc>
                        <a:spcBef>
                          <a:spcPts val="0"/>
                        </a:spcBef>
                        <a:spcAft>
                          <a:spcPts val="0"/>
                        </a:spcAft>
                        <a:buClr>
                          <a:srgbClr val="000000"/>
                        </a:buClr>
                        <a:buSzPts val="1400"/>
                        <a:buFont typeface="Arial"/>
                        <a:buChar char="●"/>
                      </a:pPr>
                      <a:r>
                        <a:rPr lang="en" sz="1400" u="none" strike="noStrike" cap="none"/>
                        <a:t>Flux out (Q_out)</a:t>
                      </a:r>
                      <a:endParaRPr sz="1400" u="none" strike="noStrike" cap="none"/>
                    </a:p>
                    <a:p>
                      <a:pPr marL="457200" marR="0" lvl="0" indent="-317500" algn="l" rtl="0">
                        <a:lnSpc>
                          <a:spcPct val="100000"/>
                        </a:lnSpc>
                        <a:spcBef>
                          <a:spcPts val="0"/>
                        </a:spcBef>
                        <a:spcAft>
                          <a:spcPts val="0"/>
                        </a:spcAft>
                        <a:buClr>
                          <a:srgbClr val="000000"/>
                        </a:buClr>
                        <a:buSzPts val="1400"/>
                        <a:buFont typeface="Arial"/>
                        <a:buChar char="●"/>
                      </a:pPr>
                      <a:r>
                        <a:rPr lang="en" sz="1400" u="none" strike="noStrike" cap="none"/>
                        <a:t>Evapotranspiration (ET)</a:t>
                      </a:r>
                      <a:endParaRPr sz="1400" u="none" strike="noStrike" cap="none"/>
                    </a:p>
                  </a:txBody>
                  <a:tcPr marL="91425" marR="91425" marT="91425" marB="91425"/>
                </a:tc>
                <a:extLst>
                  <a:ext uri="{0D108BD9-81ED-4DB2-BD59-A6C34878D82A}">
                    <a16:rowId xmlns:a16="http://schemas.microsoft.com/office/drawing/2014/main" val="10001"/>
                  </a:ext>
                </a:extLst>
              </a:tr>
            </a:tbl>
          </a:graphicData>
        </a:graphic>
      </p:graphicFrame>
      <p:pic>
        <p:nvPicPr>
          <p:cNvPr id="131" name="Google Shape;131;p29"/>
          <p:cNvPicPr preferRelativeResize="0"/>
          <p:nvPr/>
        </p:nvPicPr>
        <p:blipFill rotWithShape="1">
          <a:blip r:embed="rId3">
            <a:alphaModFix/>
          </a:blip>
          <a:srcRect/>
          <a:stretch/>
        </p:blipFill>
        <p:spPr>
          <a:xfrm>
            <a:off x="4714875" y="3581400"/>
            <a:ext cx="4057650" cy="857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 2	</a:t>
            </a:r>
            <a:endParaRPr/>
          </a:p>
        </p:txBody>
      </p:sp>
      <p:sp>
        <p:nvSpPr>
          <p:cNvPr id="137" name="Google Shape;13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buNone/>
            </a:pPr>
            <a:r>
              <a:rPr lang="en">
                <a:solidFill>
                  <a:schemeClr val="tx1"/>
                </a:solidFill>
              </a:rPr>
              <a:t>Explain what controls each term in your water balance </a:t>
            </a:r>
            <a:endParaRPr b="1"/>
          </a:p>
          <a:p>
            <a:pPr marL="0" lvl="0" indent="0" algn="l" rtl="0">
              <a:spcBef>
                <a:spcPts val="0"/>
              </a:spcBef>
              <a:spcAft>
                <a:spcPts val="0"/>
              </a:spcAft>
              <a:buNone/>
            </a:pPr>
            <a:endParaRPr/>
          </a:p>
        </p:txBody>
      </p:sp>
      <p:graphicFrame>
        <p:nvGraphicFramePr>
          <p:cNvPr id="138" name="Google Shape;138;p30"/>
          <p:cNvGraphicFramePr/>
          <p:nvPr>
            <p:extLst>
              <p:ext uri="{D42A27DB-BD31-4B8C-83A1-F6EECF244321}">
                <p14:modId xmlns:p14="http://schemas.microsoft.com/office/powerpoint/2010/main" val="46706320"/>
              </p:ext>
            </p:extLst>
          </p:nvPr>
        </p:nvGraphicFramePr>
        <p:xfrm>
          <a:off x="898825" y="1870150"/>
          <a:ext cx="7238999" cy="1981050"/>
        </p:xfrm>
        <a:graphic>
          <a:graphicData uri="http://schemas.openxmlformats.org/drawingml/2006/table">
            <a:tbl>
              <a:tblPr>
                <a:noFill/>
                <a:tableStyleId>{F7B09E2A-BDA7-4F8B-9943-202CB2557A9E}</a:tableStyleId>
              </a:tblPr>
              <a:tblGrid>
                <a:gridCol w="3163660">
                  <a:extLst>
                    <a:ext uri="{9D8B030D-6E8A-4147-A177-3AD203B41FA5}">
                      <a16:colId xmlns:a16="http://schemas.microsoft.com/office/drawing/2014/main" val="20000"/>
                    </a:ext>
                  </a:extLst>
                </a:gridCol>
                <a:gridCol w="4075339">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Terms</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Controls</a:t>
                      </a: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dk1"/>
                          </a:solidFill>
                        </a:rPr>
                        <a:t>Flux in (Q_in)</a:t>
                      </a:r>
                      <a:endParaRPr/>
                    </a:p>
                  </a:txBody>
                  <a:tcPr marL="91425" marR="91425" marT="91425" marB="91425"/>
                </a:tc>
                <a:tc>
                  <a:txBody>
                    <a:bodyPr/>
                    <a:lstStyle/>
                    <a:p>
                      <a:pPr marL="0" lvl="0" indent="0" algn="l" rtl="0">
                        <a:spcBef>
                          <a:spcPts val="0"/>
                        </a:spcBef>
                        <a:spcAft>
                          <a:spcPts val="0"/>
                        </a:spcAft>
                        <a:buNone/>
                      </a:pPr>
                      <a:r>
                        <a:rPr lang="en"/>
                        <a:t>Boundary conditions, head gradient, K, area</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dk1"/>
                          </a:solidFill>
                        </a:rPr>
                        <a:t>Recharge (R)</a:t>
                      </a:r>
                      <a:endParaRPr/>
                    </a:p>
                  </a:txBody>
                  <a:tcPr marL="91425" marR="91425" marT="91425" marB="91425"/>
                </a:tc>
                <a:tc>
                  <a:txBody>
                    <a:bodyPr/>
                    <a:lstStyle/>
                    <a:p>
                      <a:pPr marL="0" lvl="0" indent="0" algn="l" rtl="0">
                        <a:spcBef>
                          <a:spcPts val="0"/>
                        </a:spcBef>
                        <a:spcAft>
                          <a:spcPts val="0"/>
                        </a:spcAft>
                        <a:buNone/>
                      </a:pPr>
                      <a:r>
                        <a:rPr lang="en" dirty="0"/>
                        <a:t>Input Values, Area</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Flux Out (Q_out)</a:t>
                      </a:r>
                      <a:endParaRPr/>
                    </a:p>
                  </a:txBody>
                  <a:tcPr marL="91425" marR="91425" marT="91425" marB="91425"/>
                </a:tc>
                <a:tc>
                  <a:txBody>
                    <a:bodyPr/>
                    <a:lstStyle/>
                    <a:p>
                      <a:pPr marL="0" lvl="0" indent="0" algn="l">
                        <a:spcBef>
                          <a:spcPts val="0"/>
                        </a:spcBef>
                        <a:spcAft>
                          <a:spcPts val="0"/>
                        </a:spcAft>
                        <a:buNone/>
                      </a:pPr>
                      <a:r>
                        <a:rPr lang="en" sz="1400" b="0" i="0" u="none" strike="noStrike" noProof="0">
                          <a:latin typeface="Arial"/>
                        </a:rPr>
                        <a:t>Boundary conditions, head gradient, K, area</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Evapotranspiration (ET)</a:t>
                      </a:r>
                      <a:endParaRPr/>
                    </a:p>
                  </a:txBody>
                  <a:tcPr marL="91425" marR="91425" marT="91425" marB="91425"/>
                </a:tc>
                <a:tc>
                  <a:txBody>
                    <a:bodyPr/>
                    <a:lstStyle/>
                    <a:p>
                      <a:pPr marL="0" lvl="0" indent="0" algn="l" rtl="0">
                        <a:spcBef>
                          <a:spcPts val="0"/>
                        </a:spcBef>
                        <a:spcAft>
                          <a:spcPts val="0"/>
                        </a:spcAft>
                        <a:buNone/>
                      </a:pPr>
                      <a:r>
                        <a:rPr lang="en"/>
                        <a:t>Input Value, Extinction </a:t>
                      </a:r>
                      <a:r>
                        <a:rPr lang="en" dirty="0"/>
                        <a:t>Depth, Area</a:t>
                      </a: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Challenge 3, part I</a:t>
            </a:r>
            <a:endParaRPr/>
          </a:p>
        </p:txBody>
      </p:sp>
      <p:sp>
        <p:nvSpPr>
          <p:cNvPr id="144" name="Google Shape;144;p31"/>
          <p:cNvSpPr txBox="1">
            <a:spLocks noGrp="1"/>
          </p:cNvSpPr>
          <p:nvPr>
            <p:ph type="body" idx="1"/>
          </p:nvPr>
        </p:nvSpPr>
        <p:spPr>
          <a:xfrm>
            <a:off x="410850" y="1120600"/>
            <a:ext cx="4207200" cy="3416400"/>
          </a:xfrm>
          <a:prstGeom prst="rect">
            <a:avLst/>
          </a:prstGeom>
          <a:noFill/>
          <a:ln>
            <a:noFill/>
          </a:ln>
        </p:spPr>
        <p:txBody>
          <a:bodyPr spcFirstLastPara="1" wrap="square" lIns="91425" tIns="91425" rIns="91425" bIns="91425" anchor="t" anchorCtr="0">
            <a:normAutofit/>
          </a:bodyPr>
          <a:lstStyle/>
          <a:p>
            <a:pPr marL="0" indent="0">
              <a:lnSpc>
                <a:spcPct val="114999"/>
              </a:lnSpc>
              <a:spcBef>
                <a:spcPts val="300"/>
              </a:spcBef>
              <a:buNone/>
            </a:pPr>
            <a:r>
              <a:rPr lang="en" sz="1200" b="1">
                <a:solidFill>
                  <a:srgbClr val="24292F"/>
                </a:solidFill>
                <a:highlight>
                  <a:schemeClr val="lt1"/>
                </a:highlight>
              </a:rPr>
              <a:t>Changing extinction depth from 3m to 1m:</a:t>
            </a:r>
            <a:endParaRPr lang="en-US" b="1"/>
          </a:p>
          <a:p>
            <a:pPr marL="0" indent="0">
              <a:lnSpc>
                <a:spcPct val="114999"/>
              </a:lnSpc>
              <a:spcBef>
                <a:spcPts val="300"/>
              </a:spcBef>
              <a:buNone/>
            </a:pPr>
            <a:endParaRPr lang="en" sz="1200">
              <a:solidFill>
                <a:srgbClr val="24292F"/>
              </a:solidFill>
              <a:highlight>
                <a:schemeClr val="lt1"/>
              </a:highlight>
            </a:endParaRPr>
          </a:p>
          <a:p>
            <a:pPr indent="-304800">
              <a:buClr>
                <a:srgbClr val="24292F"/>
              </a:buClr>
              <a:buSzPts val="1200"/>
            </a:pPr>
            <a:r>
              <a:rPr lang="en" sz="1200">
                <a:solidFill>
                  <a:srgbClr val="24292F"/>
                </a:solidFill>
                <a:highlight>
                  <a:schemeClr val="lt1"/>
                </a:highlight>
              </a:rPr>
              <a:t>dS/dt = input - output</a:t>
            </a:r>
            <a:endParaRPr lang="en-US" sz="1200">
              <a:solidFill>
                <a:srgbClr val="24292F"/>
              </a:solidFill>
              <a:highlight>
                <a:srgbClr val="FFFFFF"/>
              </a:highlight>
            </a:endParaRPr>
          </a:p>
          <a:p>
            <a:pPr lvl="1" indent="-304800">
              <a:buClr>
                <a:srgbClr val="24292F"/>
              </a:buClr>
              <a:buSzPts val="1200"/>
            </a:pPr>
            <a:r>
              <a:rPr lang="en" sz="1200">
                <a:solidFill>
                  <a:srgbClr val="24292F"/>
                </a:solidFill>
                <a:highlight>
                  <a:schemeClr val="lt1"/>
                </a:highlight>
              </a:rPr>
              <a:t>0 = Q</a:t>
            </a:r>
            <a:r>
              <a:rPr lang="en" sz="1200" baseline="-25000">
                <a:solidFill>
                  <a:srgbClr val="24292F"/>
                </a:solidFill>
                <a:highlight>
                  <a:schemeClr val="lt1"/>
                </a:highlight>
              </a:rPr>
              <a:t>in</a:t>
            </a:r>
            <a:r>
              <a:rPr lang="en" sz="1200">
                <a:solidFill>
                  <a:srgbClr val="24292F"/>
                </a:solidFill>
                <a:highlight>
                  <a:schemeClr val="lt1"/>
                </a:highlight>
              </a:rPr>
              <a:t> + R - Q</a:t>
            </a:r>
            <a:r>
              <a:rPr lang="en" sz="1200" baseline="-25000">
                <a:solidFill>
                  <a:srgbClr val="24292F"/>
                </a:solidFill>
                <a:highlight>
                  <a:schemeClr val="lt1"/>
                </a:highlight>
              </a:rPr>
              <a:t>out</a:t>
            </a:r>
            <a:r>
              <a:rPr lang="en" sz="1200">
                <a:solidFill>
                  <a:srgbClr val="24292F"/>
                </a:solidFill>
                <a:highlight>
                  <a:schemeClr val="lt1"/>
                </a:highlight>
              </a:rPr>
              <a:t> - ET  </a:t>
            </a:r>
            <a:endParaRPr lang="en">
              <a:solidFill>
                <a:srgbClr val="595959"/>
              </a:solidFill>
            </a:endParaRPr>
          </a:p>
          <a:p>
            <a:pPr marL="914400" lvl="1" indent="-304800" algn="l" rtl="0">
              <a:lnSpc>
                <a:spcPct val="115000"/>
              </a:lnSpc>
              <a:spcBef>
                <a:spcPts val="0"/>
              </a:spcBef>
              <a:spcAft>
                <a:spcPts val="0"/>
              </a:spcAft>
              <a:buClr>
                <a:srgbClr val="24292F"/>
              </a:buClr>
              <a:buSzPts val="1200"/>
              <a:buChar char="○"/>
            </a:pPr>
            <a:r>
              <a:rPr lang="en" sz="1200">
                <a:solidFill>
                  <a:srgbClr val="24292F"/>
                </a:solidFill>
                <a:highlight>
                  <a:schemeClr val="lt1"/>
                </a:highlight>
              </a:rPr>
              <a:t>Q</a:t>
            </a:r>
            <a:r>
              <a:rPr lang="en" sz="1200" baseline="-25000">
                <a:solidFill>
                  <a:srgbClr val="24292F"/>
                </a:solidFill>
                <a:highlight>
                  <a:schemeClr val="lt1"/>
                </a:highlight>
              </a:rPr>
              <a:t>out</a:t>
            </a:r>
            <a:r>
              <a:rPr lang="en" sz="1200">
                <a:solidFill>
                  <a:srgbClr val="24292F"/>
                </a:solidFill>
                <a:highlight>
                  <a:schemeClr val="lt1"/>
                </a:highlight>
              </a:rPr>
              <a:t> + ET = Q</a:t>
            </a:r>
            <a:r>
              <a:rPr lang="en" sz="1200" baseline="-25000">
                <a:solidFill>
                  <a:srgbClr val="24292F"/>
                </a:solidFill>
                <a:highlight>
                  <a:schemeClr val="lt1"/>
                </a:highlight>
              </a:rPr>
              <a:t>in</a:t>
            </a:r>
            <a:r>
              <a:rPr lang="en" sz="1200">
                <a:solidFill>
                  <a:srgbClr val="24292F"/>
                </a:solidFill>
                <a:highlight>
                  <a:schemeClr val="lt1"/>
                </a:highlight>
              </a:rPr>
              <a:t> + R</a:t>
            </a:r>
            <a:endParaRPr sz="1200">
              <a:solidFill>
                <a:srgbClr val="24292F"/>
              </a:solidFill>
              <a:highlight>
                <a:schemeClr val="lt1"/>
              </a:highlight>
            </a:endParaRPr>
          </a:p>
          <a:p>
            <a:pPr indent="-304800">
              <a:buClr>
                <a:srgbClr val="24292F"/>
              </a:buClr>
              <a:buSzPts val="1200"/>
            </a:pPr>
            <a:r>
              <a:rPr lang="en" sz="1200">
                <a:solidFill>
                  <a:srgbClr val="24292F"/>
                </a:solidFill>
                <a:highlight>
                  <a:schemeClr val="lt1"/>
                </a:highlight>
              </a:rPr>
              <a:t>125 m</a:t>
            </a:r>
            <a:r>
              <a:rPr lang="en" sz="1200" baseline="30000">
                <a:solidFill>
                  <a:srgbClr val="24292F"/>
                </a:solidFill>
                <a:highlight>
                  <a:schemeClr val="lt1"/>
                </a:highlight>
              </a:rPr>
              <a:t>3</a:t>
            </a:r>
            <a:r>
              <a:rPr lang="en" sz="1200">
                <a:solidFill>
                  <a:srgbClr val="24292F"/>
                </a:solidFill>
                <a:highlight>
                  <a:schemeClr val="lt1"/>
                </a:highlight>
              </a:rPr>
              <a:t>/d  +  34 m</a:t>
            </a:r>
            <a:r>
              <a:rPr lang="en" sz="1200" baseline="30000">
                <a:solidFill>
                  <a:srgbClr val="24292F"/>
                </a:solidFill>
                <a:highlight>
                  <a:schemeClr val="lt1"/>
                </a:highlight>
              </a:rPr>
              <a:t>3</a:t>
            </a:r>
            <a:r>
              <a:rPr lang="en" sz="1200">
                <a:solidFill>
                  <a:srgbClr val="24292F"/>
                </a:solidFill>
                <a:highlight>
                  <a:schemeClr val="lt1"/>
                </a:highlight>
              </a:rPr>
              <a:t>/d  = 79 m</a:t>
            </a:r>
            <a:r>
              <a:rPr lang="en" sz="1200" baseline="30000">
                <a:solidFill>
                  <a:srgbClr val="24292F"/>
                </a:solidFill>
                <a:highlight>
                  <a:schemeClr val="lt1"/>
                </a:highlight>
              </a:rPr>
              <a:t>3</a:t>
            </a:r>
            <a:r>
              <a:rPr lang="en" sz="1200">
                <a:solidFill>
                  <a:srgbClr val="24292F"/>
                </a:solidFill>
                <a:highlight>
                  <a:schemeClr val="lt1"/>
                </a:highlight>
              </a:rPr>
              <a:t>/d + 80 m</a:t>
            </a:r>
            <a:r>
              <a:rPr lang="en" sz="1200" baseline="30000">
                <a:solidFill>
                  <a:srgbClr val="24292F"/>
                </a:solidFill>
                <a:highlight>
                  <a:schemeClr val="lt1"/>
                </a:highlight>
              </a:rPr>
              <a:t>3</a:t>
            </a:r>
            <a:r>
              <a:rPr lang="en" sz="1200">
                <a:solidFill>
                  <a:srgbClr val="24292F"/>
                </a:solidFill>
                <a:highlight>
                  <a:schemeClr val="lt1"/>
                </a:highlight>
              </a:rPr>
              <a:t>/d</a:t>
            </a:r>
            <a:endParaRPr sz="1200">
              <a:solidFill>
                <a:srgbClr val="24292F"/>
              </a:solidFill>
              <a:highlight>
                <a:schemeClr val="lt1"/>
              </a:highlight>
            </a:endParaRPr>
          </a:p>
          <a:p>
            <a:pPr marL="457200" lvl="0" indent="-304800" algn="l" rtl="0">
              <a:lnSpc>
                <a:spcPct val="115000"/>
              </a:lnSpc>
              <a:spcBef>
                <a:spcPts val="0"/>
              </a:spcBef>
              <a:spcAft>
                <a:spcPts val="0"/>
              </a:spcAft>
              <a:buClr>
                <a:srgbClr val="24292F"/>
              </a:buClr>
              <a:buSzPts val="1200"/>
              <a:buChar char="●"/>
            </a:pPr>
            <a:r>
              <a:rPr lang="en" sz="1200">
                <a:solidFill>
                  <a:srgbClr val="24292F"/>
                </a:solidFill>
                <a:highlight>
                  <a:schemeClr val="lt1"/>
                </a:highlight>
              </a:rPr>
              <a:t>159 m</a:t>
            </a:r>
            <a:r>
              <a:rPr lang="en" sz="1200" baseline="30000">
                <a:solidFill>
                  <a:srgbClr val="24292F"/>
                </a:solidFill>
                <a:highlight>
                  <a:schemeClr val="lt1"/>
                </a:highlight>
              </a:rPr>
              <a:t>3</a:t>
            </a:r>
            <a:r>
              <a:rPr lang="en" sz="1200">
                <a:solidFill>
                  <a:srgbClr val="24292F"/>
                </a:solidFill>
                <a:highlight>
                  <a:schemeClr val="lt1"/>
                </a:highlight>
              </a:rPr>
              <a:t>/d = 159 m</a:t>
            </a:r>
            <a:r>
              <a:rPr lang="en" sz="1200" baseline="30000">
                <a:solidFill>
                  <a:srgbClr val="24292F"/>
                </a:solidFill>
                <a:highlight>
                  <a:schemeClr val="lt1"/>
                </a:highlight>
              </a:rPr>
              <a:t>3</a:t>
            </a:r>
            <a:r>
              <a:rPr lang="en" sz="1200">
                <a:solidFill>
                  <a:srgbClr val="24292F"/>
                </a:solidFill>
                <a:highlight>
                  <a:schemeClr val="lt1"/>
                </a:highlight>
              </a:rPr>
              <a:t>/d</a:t>
            </a:r>
            <a:endParaRPr sz="1200">
              <a:solidFill>
                <a:srgbClr val="24292F"/>
              </a:solidFill>
              <a:highlight>
                <a:srgbClr val="FFFFFF"/>
              </a:highlight>
            </a:endParaRPr>
          </a:p>
          <a:p>
            <a:pPr marL="0" indent="0">
              <a:spcBef>
                <a:spcPts val="1200"/>
              </a:spcBef>
              <a:spcAft>
                <a:spcPts val="1200"/>
              </a:spcAft>
              <a:buNone/>
            </a:pPr>
            <a:r>
              <a:rPr lang="en" sz="1200">
                <a:solidFill>
                  <a:schemeClr val="dk1"/>
                </a:solidFill>
              </a:rPr>
              <a:t>Evapotranspiration removes </a:t>
            </a:r>
            <a:r>
              <a:rPr lang="en" sz="1200" b="1">
                <a:solidFill>
                  <a:schemeClr val="dk1"/>
                </a:solidFill>
              </a:rPr>
              <a:t>less</a:t>
            </a:r>
            <a:r>
              <a:rPr lang="en" sz="1200">
                <a:solidFill>
                  <a:schemeClr val="dk1"/>
                </a:solidFill>
              </a:rPr>
              <a:t> water from the system because its extinction depth is </a:t>
            </a:r>
            <a:r>
              <a:rPr lang="en" sz="1200" b="1">
                <a:solidFill>
                  <a:schemeClr val="dk1"/>
                </a:solidFill>
              </a:rPr>
              <a:t>shallower</a:t>
            </a:r>
            <a:r>
              <a:rPr lang="en" sz="1200">
                <a:solidFill>
                  <a:schemeClr val="dk1"/>
                </a:solidFill>
              </a:rPr>
              <a:t> than 3m. With </a:t>
            </a:r>
            <a:r>
              <a:rPr lang="en" sz="1200" b="1">
                <a:solidFill>
                  <a:schemeClr val="dk1"/>
                </a:solidFill>
              </a:rPr>
              <a:t>lower</a:t>
            </a:r>
            <a:r>
              <a:rPr lang="en" sz="1200">
                <a:solidFill>
                  <a:schemeClr val="dk1"/>
                </a:solidFill>
              </a:rPr>
              <a:t> ET and a constant recharge, less water is needed to cross the left boundary for its specified </a:t>
            </a:r>
            <a:r>
              <a:rPr lang="en-US" sz="1200">
                <a:solidFill>
                  <a:schemeClr val="dk1"/>
                </a:solidFill>
              </a:rPr>
              <a:t>head,</a:t>
            </a:r>
            <a:r>
              <a:rPr lang="en" sz="1200">
                <a:solidFill>
                  <a:schemeClr val="dk1"/>
                </a:solidFill>
              </a:rPr>
              <a:t> but more water must flow out the right boundary.</a:t>
            </a:r>
            <a:endParaRPr sz="1200">
              <a:solidFill>
                <a:schemeClr val="dk1"/>
              </a:solidFill>
            </a:endParaRPr>
          </a:p>
        </p:txBody>
      </p:sp>
      <p:pic>
        <p:nvPicPr>
          <p:cNvPr id="145" name="Google Shape;145;p31"/>
          <p:cNvPicPr preferRelativeResize="0"/>
          <p:nvPr/>
        </p:nvPicPr>
        <p:blipFill rotWithShape="1">
          <a:blip r:embed="rId3">
            <a:alphaModFix/>
          </a:blip>
          <a:srcRect/>
          <a:stretch/>
        </p:blipFill>
        <p:spPr>
          <a:xfrm>
            <a:off x="4716050" y="620225"/>
            <a:ext cx="3938625" cy="3150900"/>
          </a:xfrm>
          <a:prstGeom prst="rect">
            <a:avLst/>
          </a:prstGeom>
          <a:noFill/>
          <a:ln w="12700" cap="flat" cmpd="sng">
            <a:solidFill>
              <a:schemeClr val="dk1"/>
            </a:solidFill>
            <a:prstDash val="solid"/>
            <a:round/>
            <a:headEnd type="none" w="sm" len="sm"/>
            <a:tailEnd type="none" w="sm" len="sm"/>
          </a:ln>
        </p:spPr>
      </p:pic>
      <p:pic>
        <p:nvPicPr>
          <p:cNvPr id="146" name="Google Shape;146;p31"/>
          <p:cNvPicPr preferRelativeResize="0"/>
          <p:nvPr/>
        </p:nvPicPr>
        <p:blipFill rotWithShape="1">
          <a:blip r:embed="rId4">
            <a:alphaModFix/>
          </a:blip>
          <a:srcRect/>
          <a:stretch/>
        </p:blipFill>
        <p:spPr>
          <a:xfrm>
            <a:off x="4814999" y="3932300"/>
            <a:ext cx="3740728" cy="857250"/>
          </a:xfrm>
          <a:prstGeom prst="rect">
            <a:avLst/>
          </a:prstGeom>
          <a:noFill/>
          <a:ln>
            <a:noFill/>
          </a:ln>
        </p:spPr>
      </p:pic>
      <p:sp>
        <p:nvSpPr>
          <p:cNvPr id="147" name="Google Shape;147;p31"/>
          <p:cNvSpPr/>
          <p:nvPr/>
        </p:nvSpPr>
        <p:spPr>
          <a:xfrm>
            <a:off x="5708073" y="1018009"/>
            <a:ext cx="2075210" cy="1392731"/>
          </a:xfrm>
          <a:custGeom>
            <a:avLst/>
            <a:gdLst/>
            <a:ahLst/>
            <a:cxnLst/>
            <a:rect l="l" t="t" r="r" b="b"/>
            <a:pathLst>
              <a:path w="2346011" h="1399730" extrusionOk="0">
                <a:moveTo>
                  <a:pt x="1325" y="542890"/>
                </a:moveTo>
                <a:lnTo>
                  <a:pt x="130698" y="343668"/>
                </a:lnTo>
                <a:lnTo>
                  <a:pt x="329921" y="183592"/>
                </a:lnTo>
                <a:lnTo>
                  <a:pt x="578338" y="51847"/>
                </a:lnTo>
                <a:cubicBezTo>
                  <a:pt x="686893" y="48847"/>
                  <a:pt x="815544" y="20725"/>
                  <a:pt x="898978" y="32797"/>
                </a:cubicBezTo>
                <a:cubicBezTo>
                  <a:pt x="1126927" y="6792"/>
                  <a:pt x="1279514" y="5907"/>
                  <a:pt x="1427076" y="0"/>
                </a:cubicBezTo>
                <a:lnTo>
                  <a:pt x="1904651" y="5025"/>
                </a:lnTo>
                <a:lnTo>
                  <a:pt x="2222430" y="8723"/>
                </a:lnTo>
                <a:lnTo>
                  <a:pt x="2346011" y="3699"/>
                </a:lnTo>
                <a:cubicBezTo>
                  <a:pt x="2342569" y="411239"/>
                  <a:pt x="2344149" y="989601"/>
                  <a:pt x="2340707" y="1397141"/>
                </a:cubicBezTo>
                <a:cubicBezTo>
                  <a:pt x="2071448" y="1405073"/>
                  <a:pt x="1837359" y="1392907"/>
                  <a:pt x="1537955" y="1385767"/>
                </a:cubicBezTo>
                <a:cubicBezTo>
                  <a:pt x="1277977" y="1374741"/>
                  <a:pt x="1038096" y="1398885"/>
                  <a:pt x="798215" y="1362739"/>
                </a:cubicBezTo>
                <a:lnTo>
                  <a:pt x="439476" y="1230507"/>
                </a:lnTo>
                <a:cubicBezTo>
                  <a:pt x="395631" y="1187476"/>
                  <a:pt x="351784" y="1169565"/>
                  <a:pt x="277794" y="1121509"/>
                </a:cubicBezTo>
                <a:lnTo>
                  <a:pt x="175915" y="1027304"/>
                </a:lnTo>
                <a:lnTo>
                  <a:pt x="39146" y="844481"/>
                </a:lnTo>
                <a:lnTo>
                  <a:pt x="0" y="698431"/>
                </a:lnTo>
                <a:cubicBezTo>
                  <a:pt x="442" y="646584"/>
                  <a:pt x="883" y="594737"/>
                  <a:pt x="1325" y="542890"/>
                </a:cubicBezTo>
                <a:close/>
              </a:path>
            </a:pathLst>
          </a:custGeom>
          <a:solidFill>
            <a:srgbClr val="8EB6F8">
              <a:alpha val="30590"/>
            </a:srgbClr>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 name="Rectangle 6">
            <a:extLst>
              <a:ext uri="{FF2B5EF4-FFF2-40B4-BE49-F238E27FC236}">
                <a16:creationId xmlns:a16="http://schemas.microsoft.com/office/drawing/2014/main" id="{D0DDD7F8-1449-4F35-BCDC-740068E3E60F}"/>
              </a:ext>
            </a:extLst>
          </p:cNvPr>
          <p:cNvSpPr/>
          <p:nvPr/>
        </p:nvSpPr>
        <p:spPr>
          <a:xfrm>
            <a:off x="5695372" y="1397000"/>
            <a:ext cx="451427" cy="463550"/>
          </a:xfrm>
          <a:prstGeom prst="rect">
            <a:avLst/>
          </a:prstGeom>
          <a:solidFill>
            <a:schemeClr val="accent4">
              <a:lumMod val="40000"/>
              <a:lumOff val="60000"/>
              <a:alpha val="3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8" name="Google Shape;154;p32">
            <a:extLst>
              <a:ext uri="{FF2B5EF4-FFF2-40B4-BE49-F238E27FC236}">
                <a16:creationId xmlns:a16="http://schemas.microsoft.com/office/drawing/2014/main" id="{D9014286-00E4-4C81-89AE-EF051C520502}"/>
              </a:ext>
            </a:extLst>
          </p:cNvPr>
          <p:cNvPicPr preferRelativeResize="0"/>
          <p:nvPr/>
        </p:nvPicPr>
        <p:blipFill rotWithShape="1">
          <a:blip r:embed="rId3">
            <a:alphaModFix/>
          </a:blip>
          <a:srcRect/>
          <a:stretch/>
        </p:blipFill>
        <p:spPr>
          <a:xfrm>
            <a:off x="4713611" y="616445"/>
            <a:ext cx="3941064" cy="3154680"/>
          </a:xfrm>
          <a:prstGeom prst="rect">
            <a:avLst/>
          </a:prstGeom>
          <a:noFill/>
          <a:ln w="12700" cap="flat" cmpd="sng">
            <a:solidFill>
              <a:schemeClr val="dk1"/>
            </a:solidFill>
            <a:prstDash val="solid"/>
            <a:round/>
            <a:headEnd type="none" w="sm" len="sm"/>
            <a:tailEnd type="none" w="sm" len="sm"/>
          </a:ln>
        </p:spPr>
      </p:pic>
      <p:sp>
        <p:nvSpPr>
          <p:cNvPr id="9" name="Google Shape;156;p32">
            <a:extLst>
              <a:ext uri="{FF2B5EF4-FFF2-40B4-BE49-F238E27FC236}">
                <a16:creationId xmlns:a16="http://schemas.microsoft.com/office/drawing/2014/main" id="{3F75B508-5023-49DD-9348-B180EDF0EBD9}"/>
              </a:ext>
            </a:extLst>
          </p:cNvPr>
          <p:cNvSpPr/>
          <p:nvPr/>
        </p:nvSpPr>
        <p:spPr>
          <a:xfrm>
            <a:off x="5667476" y="1002620"/>
            <a:ext cx="2095989" cy="1315939"/>
          </a:xfrm>
          <a:custGeom>
            <a:avLst/>
            <a:gdLst/>
            <a:ahLst/>
            <a:cxnLst/>
            <a:rect l="l" t="t" r="r" b="b"/>
            <a:pathLst>
              <a:path w="2346011" h="1399730" extrusionOk="0">
                <a:moveTo>
                  <a:pt x="1325" y="542890"/>
                </a:moveTo>
                <a:lnTo>
                  <a:pt x="130698" y="343668"/>
                </a:lnTo>
                <a:lnTo>
                  <a:pt x="329921" y="183592"/>
                </a:lnTo>
                <a:lnTo>
                  <a:pt x="578338" y="51847"/>
                </a:lnTo>
                <a:cubicBezTo>
                  <a:pt x="686893" y="48847"/>
                  <a:pt x="815544" y="20725"/>
                  <a:pt x="898978" y="32797"/>
                </a:cubicBezTo>
                <a:cubicBezTo>
                  <a:pt x="1126927" y="6792"/>
                  <a:pt x="1279514" y="5907"/>
                  <a:pt x="1427076" y="0"/>
                </a:cubicBezTo>
                <a:lnTo>
                  <a:pt x="1904651" y="5025"/>
                </a:lnTo>
                <a:lnTo>
                  <a:pt x="2222430" y="8723"/>
                </a:lnTo>
                <a:lnTo>
                  <a:pt x="2346011" y="3699"/>
                </a:lnTo>
                <a:cubicBezTo>
                  <a:pt x="2342569" y="411239"/>
                  <a:pt x="2344149" y="989601"/>
                  <a:pt x="2340707" y="1397141"/>
                </a:cubicBezTo>
                <a:cubicBezTo>
                  <a:pt x="2071448" y="1405073"/>
                  <a:pt x="1837359" y="1392907"/>
                  <a:pt x="1537955" y="1385767"/>
                </a:cubicBezTo>
                <a:cubicBezTo>
                  <a:pt x="1277977" y="1374741"/>
                  <a:pt x="1038096" y="1398885"/>
                  <a:pt x="798215" y="1362739"/>
                </a:cubicBezTo>
                <a:lnTo>
                  <a:pt x="439476" y="1230507"/>
                </a:lnTo>
                <a:cubicBezTo>
                  <a:pt x="395631" y="1187476"/>
                  <a:pt x="351784" y="1169565"/>
                  <a:pt x="277794" y="1121509"/>
                </a:cubicBezTo>
                <a:lnTo>
                  <a:pt x="175915" y="1027304"/>
                </a:lnTo>
                <a:lnTo>
                  <a:pt x="39146" y="844481"/>
                </a:lnTo>
                <a:lnTo>
                  <a:pt x="0" y="698431"/>
                </a:lnTo>
                <a:cubicBezTo>
                  <a:pt x="442" y="646584"/>
                  <a:pt x="883" y="594737"/>
                  <a:pt x="1325" y="542890"/>
                </a:cubicBezTo>
                <a:close/>
              </a:path>
            </a:pathLst>
          </a:custGeom>
          <a:solidFill>
            <a:srgbClr val="8EB6F8">
              <a:alpha val="30588"/>
            </a:srgbClr>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155;p32">
            <a:extLst>
              <a:ext uri="{FF2B5EF4-FFF2-40B4-BE49-F238E27FC236}">
                <a16:creationId xmlns:a16="http://schemas.microsoft.com/office/drawing/2014/main" id="{50B8919E-5457-4DA5-97D1-8FD7F0B42314}"/>
              </a:ext>
            </a:extLst>
          </p:cNvPr>
          <p:cNvPicPr preferRelativeResize="0">
            <a:picLocks noChangeAspect="1"/>
          </p:cNvPicPr>
          <p:nvPr/>
        </p:nvPicPr>
        <p:blipFill rotWithShape="1">
          <a:blip r:embed="rId4">
            <a:alphaModFix/>
          </a:blip>
          <a:srcRect b="6855"/>
          <a:stretch/>
        </p:blipFill>
        <p:spPr>
          <a:xfrm>
            <a:off x="4814999" y="3932300"/>
            <a:ext cx="3740728" cy="857250"/>
          </a:xfrm>
          <a:prstGeom prst="rect">
            <a:avLst/>
          </a:prstGeom>
          <a:noFill/>
          <a:ln>
            <a:noFill/>
          </a:ln>
        </p:spPr>
      </p:pic>
      <p:sp>
        <p:nvSpPr>
          <p:cNvPr id="143" name="Google Shape;143;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Challenge 3, part II</a:t>
            </a:r>
            <a:endParaRPr/>
          </a:p>
        </p:txBody>
      </p:sp>
      <p:sp>
        <p:nvSpPr>
          <p:cNvPr id="144" name="Google Shape;144;p31"/>
          <p:cNvSpPr txBox="1">
            <a:spLocks noGrp="1"/>
          </p:cNvSpPr>
          <p:nvPr>
            <p:ph type="body" idx="1"/>
          </p:nvPr>
        </p:nvSpPr>
        <p:spPr>
          <a:xfrm>
            <a:off x="410850" y="1120600"/>
            <a:ext cx="4207200" cy="3416400"/>
          </a:xfrm>
          <a:prstGeom prst="rect">
            <a:avLst/>
          </a:prstGeom>
          <a:noFill/>
          <a:ln>
            <a:noFill/>
          </a:ln>
        </p:spPr>
        <p:txBody>
          <a:bodyPr spcFirstLastPara="1" wrap="square" lIns="91425" tIns="91425" rIns="91425" bIns="91425" anchor="t" anchorCtr="0">
            <a:normAutofit/>
          </a:bodyPr>
          <a:lstStyle/>
          <a:p>
            <a:pPr marL="0" indent="0">
              <a:lnSpc>
                <a:spcPct val="114999"/>
              </a:lnSpc>
              <a:spcBef>
                <a:spcPts val="300"/>
              </a:spcBef>
              <a:buNone/>
            </a:pPr>
            <a:r>
              <a:rPr lang="en" sz="1200" b="1">
                <a:solidFill>
                  <a:srgbClr val="24292F"/>
                </a:solidFill>
                <a:highlight>
                  <a:srgbClr val="FFFFFF"/>
                </a:highlight>
              </a:rPr>
              <a:t>Changing extinction depth from 3m to 8m:</a:t>
            </a:r>
            <a:endParaRPr lang="en-US" sz="1200" b="1">
              <a:highlight>
                <a:srgbClr val="FFFFFF"/>
              </a:highlight>
            </a:endParaRPr>
          </a:p>
          <a:p>
            <a:pPr marL="0" indent="0">
              <a:spcBef>
                <a:spcPts val="300"/>
              </a:spcBef>
              <a:buNone/>
            </a:pPr>
            <a:endParaRPr lang="en" sz="1200">
              <a:solidFill>
                <a:srgbClr val="24292F"/>
              </a:solidFill>
              <a:highlight>
                <a:srgbClr val="FFFFFF"/>
              </a:highlight>
            </a:endParaRPr>
          </a:p>
          <a:p>
            <a:pPr marL="457200" lvl="0" indent="-304800" algn="l" rtl="0">
              <a:lnSpc>
                <a:spcPct val="115000"/>
              </a:lnSpc>
              <a:spcBef>
                <a:spcPts val="0"/>
              </a:spcBef>
              <a:spcAft>
                <a:spcPts val="0"/>
              </a:spcAft>
              <a:buClr>
                <a:srgbClr val="24292F"/>
              </a:buClr>
              <a:buSzPts val="1200"/>
              <a:buChar char="●"/>
            </a:pPr>
            <a:r>
              <a:rPr lang="en" sz="1200">
                <a:solidFill>
                  <a:srgbClr val="24292F"/>
                </a:solidFill>
                <a:highlight>
                  <a:schemeClr val="lt1"/>
                </a:highlight>
              </a:rPr>
              <a:t>dS/dt = input - output</a:t>
            </a:r>
            <a:endParaRPr sz="1200">
              <a:solidFill>
                <a:srgbClr val="24292F"/>
              </a:solidFill>
              <a:highlight>
                <a:schemeClr val="lt1"/>
              </a:highlight>
            </a:endParaRPr>
          </a:p>
          <a:p>
            <a:pPr lvl="1" indent="-304800">
              <a:buClr>
                <a:srgbClr val="24292F"/>
              </a:buClr>
              <a:buSzPts val="1200"/>
            </a:pPr>
            <a:r>
              <a:rPr lang="en" sz="1200">
                <a:solidFill>
                  <a:srgbClr val="24292F"/>
                </a:solidFill>
                <a:highlight>
                  <a:schemeClr val="lt1"/>
                </a:highlight>
              </a:rPr>
              <a:t>0 = Q</a:t>
            </a:r>
            <a:r>
              <a:rPr lang="en" sz="1200" baseline="-25000">
                <a:solidFill>
                  <a:srgbClr val="24292F"/>
                </a:solidFill>
                <a:highlight>
                  <a:schemeClr val="lt1"/>
                </a:highlight>
              </a:rPr>
              <a:t>in</a:t>
            </a:r>
            <a:r>
              <a:rPr lang="en" sz="1200">
                <a:solidFill>
                  <a:srgbClr val="24292F"/>
                </a:solidFill>
                <a:highlight>
                  <a:schemeClr val="lt1"/>
                </a:highlight>
              </a:rPr>
              <a:t> + R - Q</a:t>
            </a:r>
            <a:r>
              <a:rPr lang="en" sz="1200" baseline="-25000">
                <a:solidFill>
                  <a:srgbClr val="24292F"/>
                </a:solidFill>
                <a:highlight>
                  <a:schemeClr val="lt1"/>
                </a:highlight>
              </a:rPr>
              <a:t>out</a:t>
            </a:r>
            <a:r>
              <a:rPr lang="en" sz="1200">
                <a:solidFill>
                  <a:srgbClr val="24292F"/>
                </a:solidFill>
                <a:highlight>
                  <a:schemeClr val="lt1"/>
                </a:highlight>
              </a:rPr>
              <a:t> - ET  </a:t>
            </a:r>
            <a:endParaRPr lang="en-US"/>
          </a:p>
          <a:p>
            <a:pPr marL="914400" lvl="1" indent="-304800" algn="l" rtl="0">
              <a:lnSpc>
                <a:spcPct val="115000"/>
              </a:lnSpc>
              <a:spcBef>
                <a:spcPts val="0"/>
              </a:spcBef>
              <a:spcAft>
                <a:spcPts val="0"/>
              </a:spcAft>
              <a:buClr>
                <a:srgbClr val="24292F"/>
              </a:buClr>
              <a:buSzPts val="1200"/>
              <a:buChar char="○"/>
            </a:pPr>
            <a:r>
              <a:rPr lang="en-US" sz="1200">
                <a:solidFill>
                  <a:srgbClr val="24292F"/>
                </a:solidFill>
                <a:highlight>
                  <a:schemeClr val="lt1"/>
                </a:highlight>
              </a:rPr>
              <a:t>Q</a:t>
            </a:r>
            <a:r>
              <a:rPr lang="en-US" sz="1200" baseline="-25000">
                <a:solidFill>
                  <a:srgbClr val="24292F"/>
                </a:solidFill>
                <a:highlight>
                  <a:schemeClr val="lt1"/>
                </a:highlight>
              </a:rPr>
              <a:t>out</a:t>
            </a:r>
            <a:r>
              <a:rPr lang="en-US" sz="1200">
                <a:solidFill>
                  <a:srgbClr val="24292F"/>
                </a:solidFill>
                <a:highlight>
                  <a:schemeClr val="lt1"/>
                </a:highlight>
              </a:rPr>
              <a:t> + ET = Q</a:t>
            </a:r>
            <a:r>
              <a:rPr lang="en-US" sz="1200" baseline="-25000">
                <a:solidFill>
                  <a:srgbClr val="24292F"/>
                </a:solidFill>
                <a:highlight>
                  <a:schemeClr val="lt1"/>
                </a:highlight>
              </a:rPr>
              <a:t>in</a:t>
            </a:r>
            <a:r>
              <a:rPr lang="en-US" sz="1200">
                <a:solidFill>
                  <a:srgbClr val="24292F"/>
                </a:solidFill>
                <a:highlight>
                  <a:schemeClr val="lt1"/>
                </a:highlight>
              </a:rPr>
              <a:t> + R</a:t>
            </a:r>
            <a:endParaRPr lang="en-US" sz="1600">
              <a:solidFill>
                <a:srgbClr val="24292F"/>
              </a:solidFill>
              <a:highlight>
                <a:schemeClr val="lt1"/>
              </a:highlight>
            </a:endParaRPr>
          </a:p>
          <a:p>
            <a:pPr indent="-304800">
              <a:buClr>
                <a:srgbClr val="595959"/>
              </a:buClr>
              <a:buSzPts val="1200"/>
              <a:buFont typeface="Arial,Sans-Serif"/>
            </a:pPr>
            <a:r>
              <a:rPr lang="en" sz="1200">
                <a:solidFill>
                  <a:srgbClr val="24292F"/>
                </a:solidFill>
                <a:highlight>
                  <a:schemeClr val="lt1"/>
                </a:highlight>
              </a:rPr>
              <a:t>88 m</a:t>
            </a:r>
            <a:r>
              <a:rPr lang="en" sz="1200" baseline="30000">
                <a:solidFill>
                  <a:srgbClr val="24292F"/>
                </a:solidFill>
                <a:highlight>
                  <a:schemeClr val="lt1"/>
                </a:highlight>
              </a:rPr>
              <a:t>3</a:t>
            </a:r>
            <a:r>
              <a:rPr lang="en" sz="1200">
                <a:solidFill>
                  <a:srgbClr val="24292F"/>
                </a:solidFill>
                <a:highlight>
                  <a:schemeClr val="lt1"/>
                </a:highlight>
              </a:rPr>
              <a:t>/d + 132 m</a:t>
            </a:r>
            <a:r>
              <a:rPr lang="en" sz="1200" baseline="30000">
                <a:solidFill>
                  <a:srgbClr val="24292F"/>
                </a:solidFill>
                <a:highlight>
                  <a:schemeClr val="lt1"/>
                </a:highlight>
              </a:rPr>
              <a:t>3</a:t>
            </a:r>
            <a:r>
              <a:rPr lang="en" sz="1200">
                <a:solidFill>
                  <a:srgbClr val="24292F"/>
                </a:solidFill>
                <a:highlight>
                  <a:schemeClr val="lt1"/>
                </a:highlight>
              </a:rPr>
              <a:t>/d = 140 m</a:t>
            </a:r>
            <a:r>
              <a:rPr lang="en" sz="1200" baseline="30000">
                <a:solidFill>
                  <a:srgbClr val="24292F"/>
                </a:solidFill>
                <a:highlight>
                  <a:schemeClr val="lt1"/>
                </a:highlight>
              </a:rPr>
              <a:t>3</a:t>
            </a:r>
            <a:r>
              <a:rPr lang="en" sz="1200">
                <a:solidFill>
                  <a:srgbClr val="24292F"/>
                </a:solidFill>
                <a:highlight>
                  <a:schemeClr val="lt1"/>
                </a:highlight>
              </a:rPr>
              <a:t>/d + 80 m</a:t>
            </a:r>
            <a:r>
              <a:rPr lang="en" sz="1200" baseline="30000">
                <a:solidFill>
                  <a:srgbClr val="24292F"/>
                </a:solidFill>
                <a:highlight>
                  <a:schemeClr val="lt1"/>
                </a:highlight>
              </a:rPr>
              <a:t>3</a:t>
            </a:r>
            <a:r>
              <a:rPr lang="en" sz="1200">
                <a:solidFill>
                  <a:srgbClr val="24292F"/>
                </a:solidFill>
                <a:highlight>
                  <a:schemeClr val="lt1"/>
                </a:highlight>
              </a:rPr>
              <a:t>/d</a:t>
            </a:r>
            <a:endParaRPr lang="en-US" sz="1200">
              <a:highlight>
                <a:srgbClr val="FFFFFF"/>
              </a:highlight>
            </a:endParaRPr>
          </a:p>
          <a:p>
            <a:pPr indent="-304800">
              <a:lnSpc>
                <a:spcPct val="114999"/>
              </a:lnSpc>
              <a:buClr>
                <a:srgbClr val="595959"/>
              </a:buClr>
              <a:buSzPts val="1200"/>
              <a:buFont typeface="Arial,Sans-Serif"/>
            </a:pPr>
            <a:r>
              <a:rPr lang="en" sz="1200">
                <a:solidFill>
                  <a:srgbClr val="24292F"/>
                </a:solidFill>
                <a:highlight>
                  <a:schemeClr val="lt1"/>
                </a:highlight>
              </a:rPr>
              <a:t>220 m</a:t>
            </a:r>
            <a:r>
              <a:rPr lang="en" sz="1200" baseline="30000">
                <a:solidFill>
                  <a:srgbClr val="24292F"/>
                </a:solidFill>
                <a:highlight>
                  <a:schemeClr val="lt1"/>
                </a:highlight>
              </a:rPr>
              <a:t>3</a:t>
            </a:r>
            <a:r>
              <a:rPr lang="en" sz="1200">
                <a:solidFill>
                  <a:srgbClr val="24292F"/>
                </a:solidFill>
                <a:highlight>
                  <a:schemeClr val="lt1"/>
                </a:highlight>
              </a:rPr>
              <a:t>/d = 220 m</a:t>
            </a:r>
            <a:r>
              <a:rPr lang="en" sz="1200" baseline="30000">
                <a:solidFill>
                  <a:srgbClr val="24292F"/>
                </a:solidFill>
                <a:highlight>
                  <a:schemeClr val="lt1"/>
                </a:highlight>
              </a:rPr>
              <a:t>3</a:t>
            </a:r>
            <a:r>
              <a:rPr lang="en" sz="1200">
                <a:solidFill>
                  <a:srgbClr val="24292F"/>
                </a:solidFill>
                <a:highlight>
                  <a:schemeClr val="lt1"/>
                </a:highlight>
              </a:rPr>
              <a:t>/d</a:t>
            </a:r>
            <a:endParaRPr/>
          </a:p>
          <a:p>
            <a:pPr marL="0" indent="0">
              <a:spcBef>
                <a:spcPts val="1200"/>
              </a:spcBef>
              <a:spcAft>
                <a:spcPts val="1200"/>
              </a:spcAft>
              <a:buNone/>
            </a:pPr>
            <a:r>
              <a:rPr lang="en" sz="1200">
                <a:solidFill>
                  <a:schemeClr val="dk1"/>
                </a:solidFill>
              </a:rPr>
              <a:t>Evapotranspiration removes </a:t>
            </a:r>
            <a:r>
              <a:rPr lang="en" sz="1200" b="1">
                <a:solidFill>
                  <a:schemeClr val="dk1"/>
                </a:solidFill>
              </a:rPr>
              <a:t>more</a:t>
            </a:r>
            <a:r>
              <a:rPr lang="en" sz="1200">
                <a:solidFill>
                  <a:schemeClr val="dk1"/>
                </a:solidFill>
              </a:rPr>
              <a:t> water from the system because its extinction depth is </a:t>
            </a:r>
            <a:r>
              <a:rPr lang="en" sz="1200" b="1">
                <a:solidFill>
                  <a:schemeClr val="dk1"/>
                </a:solidFill>
              </a:rPr>
              <a:t>deeper</a:t>
            </a:r>
            <a:r>
              <a:rPr lang="en" sz="1200">
                <a:solidFill>
                  <a:schemeClr val="dk1"/>
                </a:solidFill>
              </a:rPr>
              <a:t> than previously. With </a:t>
            </a:r>
            <a:r>
              <a:rPr lang="en" sz="1200" b="1">
                <a:solidFill>
                  <a:schemeClr val="dk1"/>
                </a:solidFill>
              </a:rPr>
              <a:t>higher</a:t>
            </a:r>
            <a:r>
              <a:rPr lang="en" sz="1200">
                <a:solidFill>
                  <a:schemeClr val="dk1"/>
                </a:solidFill>
              </a:rPr>
              <a:t> ET and a constant recharge, more water is needed to cross the left boundary for its specified </a:t>
            </a:r>
            <a:r>
              <a:rPr lang="en-US" sz="1200">
                <a:solidFill>
                  <a:schemeClr val="dk1"/>
                </a:solidFill>
              </a:rPr>
              <a:t>head,</a:t>
            </a:r>
            <a:r>
              <a:rPr lang="en" sz="1200">
                <a:solidFill>
                  <a:schemeClr val="dk1"/>
                </a:solidFill>
              </a:rPr>
              <a:t> but less water must flow out the </a:t>
            </a:r>
            <a:r>
              <a:rPr lang="en" sz="1200">
                <a:solidFill>
                  <a:schemeClr val="tx1"/>
                </a:solidFill>
              </a:rPr>
              <a:t>right</a:t>
            </a:r>
            <a:r>
              <a:rPr lang="en" sz="1200">
                <a:solidFill>
                  <a:srgbClr val="FF0000"/>
                </a:solidFill>
              </a:rPr>
              <a:t> </a:t>
            </a:r>
            <a:r>
              <a:rPr lang="en" sz="1200">
                <a:solidFill>
                  <a:schemeClr val="dk1"/>
                </a:solidFill>
              </a:rPr>
              <a:t>boundary.</a:t>
            </a:r>
          </a:p>
        </p:txBody>
      </p:sp>
      <p:sp>
        <p:nvSpPr>
          <p:cNvPr id="10" name="Rectangle 9">
            <a:extLst>
              <a:ext uri="{FF2B5EF4-FFF2-40B4-BE49-F238E27FC236}">
                <a16:creationId xmlns:a16="http://schemas.microsoft.com/office/drawing/2014/main" id="{6EF56CC3-9655-4D37-A7DC-01C29867F49A}"/>
              </a:ext>
            </a:extLst>
          </p:cNvPr>
          <p:cNvSpPr/>
          <p:nvPr/>
        </p:nvSpPr>
        <p:spPr>
          <a:xfrm>
            <a:off x="5695372" y="1397000"/>
            <a:ext cx="451427" cy="463550"/>
          </a:xfrm>
          <a:prstGeom prst="rect">
            <a:avLst/>
          </a:prstGeom>
          <a:solidFill>
            <a:schemeClr val="accent4">
              <a:lumMod val="40000"/>
              <a:lumOff val="60000"/>
              <a:alpha val="3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70989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1268</Words>
  <Application>Microsoft Office PowerPoint</Application>
  <PresentationFormat>On-screen Show (16:9)</PresentationFormat>
  <Paragraphs>169</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Arial,Sans-Serif</vt:lpstr>
      <vt:lpstr>Arial</vt:lpstr>
      <vt:lpstr>Courier New</vt:lpstr>
      <vt:lpstr>Simple Light</vt:lpstr>
      <vt:lpstr>Transpired</vt:lpstr>
      <vt:lpstr>Overview</vt:lpstr>
      <vt:lpstr>Challenge 1</vt:lpstr>
      <vt:lpstr>The recharge reaches much of the down-gradient domain. We can see that water from the upper left boundary is diverted from its left-to-right path and incorporates downward movement. This can help explain the higher flow rate near the bottom of the right boundary from the previous question.</vt:lpstr>
      <vt:lpstr>Challenge 1</vt:lpstr>
      <vt:lpstr>Challenge 2</vt:lpstr>
      <vt:lpstr>Challenge 2 </vt:lpstr>
      <vt:lpstr>Challenge 3, part I</vt:lpstr>
      <vt:lpstr>Challenge 3, part II</vt:lpstr>
      <vt:lpstr>PowerPoint Presentation</vt:lpstr>
      <vt:lpstr>Challenge 4</vt:lpstr>
      <vt:lpstr>PowerPoint Presentation</vt:lpstr>
      <vt:lpstr>Challenge 5</vt:lpstr>
      <vt:lpstr>PowerPoint Presentation</vt:lpstr>
      <vt:lpstr>PowerPoint Presentation</vt:lpstr>
      <vt:lpstr>Challenge 5</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Transpired</dc:title>
  <dc:creator>justi</dc:creator>
  <cp:lastModifiedBy>Diana</cp:lastModifiedBy>
  <cp:revision>17</cp:revision>
  <dcterms:modified xsi:type="dcterms:W3CDTF">2022-03-04T02:24:02Z</dcterms:modified>
</cp:coreProperties>
</file>