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3FF1E-E91F-4BBD-AD14-08ECE0A8BF8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3AA1ED-761F-477D-8F6E-9193A03ED4A1}">
      <dgm:prSet/>
      <dgm:spPr/>
      <dgm:t>
        <a:bodyPr/>
        <a:lstStyle/>
        <a:p>
          <a:r>
            <a:rPr lang="en-US"/>
            <a:t>The SFR (Streamflow Routing) module is an improvement upon the STR (Stream) module, which itself is an improvement upon the RIV (River) module. </a:t>
          </a:r>
        </a:p>
      </dgm:t>
    </dgm:pt>
    <dgm:pt modelId="{1B9DD044-14F9-4C35-BE85-054CE2B307D5}" type="parTrans" cxnId="{6B62377B-2B58-49DF-88A5-9D807AB7EED1}">
      <dgm:prSet/>
      <dgm:spPr/>
      <dgm:t>
        <a:bodyPr/>
        <a:lstStyle/>
        <a:p>
          <a:endParaRPr lang="en-US"/>
        </a:p>
      </dgm:t>
    </dgm:pt>
    <dgm:pt modelId="{CD882125-BB77-455D-9C09-F1F7F749749F}" type="sibTrans" cxnId="{6B62377B-2B58-49DF-88A5-9D807AB7EED1}">
      <dgm:prSet/>
      <dgm:spPr/>
      <dgm:t>
        <a:bodyPr/>
        <a:lstStyle/>
        <a:p>
          <a:endParaRPr lang="en-US"/>
        </a:p>
      </dgm:t>
    </dgm:pt>
    <dgm:pt modelId="{533676B5-7BA8-4062-98B2-6CEF793264A8}">
      <dgm:prSet/>
      <dgm:spPr/>
      <dgm:t>
        <a:bodyPr/>
        <a:lstStyle/>
        <a:p>
          <a:r>
            <a:rPr lang="en-US"/>
            <a:t>SFR includes more complex hydraulic parameters of the stream into the simulation. This is needed to correctly simulate something such as an irregularly-shaped streambed. However, when modeling simplified idealized aquifers, the differences between SFR and STR are negligible, and use of either package would be appropriate. </a:t>
          </a:r>
        </a:p>
      </dgm:t>
    </dgm:pt>
    <dgm:pt modelId="{8A94603A-666B-4895-9854-A0963C13E08E}" type="parTrans" cxnId="{AD675912-419A-404F-822D-06DA2383C7CB}">
      <dgm:prSet/>
      <dgm:spPr/>
      <dgm:t>
        <a:bodyPr/>
        <a:lstStyle/>
        <a:p>
          <a:endParaRPr lang="en-US"/>
        </a:p>
      </dgm:t>
    </dgm:pt>
    <dgm:pt modelId="{D8CDE286-7F98-4F84-86C3-5BADC6E0940B}" type="sibTrans" cxnId="{AD675912-419A-404F-822D-06DA2383C7CB}">
      <dgm:prSet/>
      <dgm:spPr/>
      <dgm:t>
        <a:bodyPr/>
        <a:lstStyle/>
        <a:p>
          <a:endParaRPr lang="en-US"/>
        </a:p>
      </dgm:t>
    </dgm:pt>
    <dgm:pt modelId="{2BABC2F4-761F-40F7-88A0-A8F2E2041CB8}" type="pres">
      <dgm:prSet presAssocID="{DE33FF1E-E91F-4BBD-AD14-08ECE0A8BF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E6D113-A92C-41F9-BB3D-875B5531CE97}" type="pres">
      <dgm:prSet presAssocID="{E23AA1ED-761F-477D-8F6E-9193A03ED4A1}" presName="hierRoot1" presStyleCnt="0"/>
      <dgm:spPr/>
    </dgm:pt>
    <dgm:pt modelId="{61748106-6AC3-4BE8-AE8F-CF7153E5FB60}" type="pres">
      <dgm:prSet presAssocID="{E23AA1ED-761F-477D-8F6E-9193A03ED4A1}" presName="composite" presStyleCnt="0"/>
      <dgm:spPr/>
    </dgm:pt>
    <dgm:pt modelId="{F5A812A7-1EBD-48DA-9A98-1BCAD9698537}" type="pres">
      <dgm:prSet presAssocID="{E23AA1ED-761F-477D-8F6E-9193A03ED4A1}" presName="background" presStyleLbl="node0" presStyleIdx="0" presStyleCnt="2"/>
      <dgm:spPr/>
    </dgm:pt>
    <dgm:pt modelId="{73A6009C-18A8-443D-8415-577669C40F64}" type="pres">
      <dgm:prSet presAssocID="{E23AA1ED-761F-477D-8F6E-9193A03ED4A1}" presName="text" presStyleLbl="fgAcc0" presStyleIdx="0" presStyleCnt="2">
        <dgm:presLayoutVars>
          <dgm:chPref val="3"/>
        </dgm:presLayoutVars>
      </dgm:prSet>
      <dgm:spPr/>
    </dgm:pt>
    <dgm:pt modelId="{1F92A5B1-5335-4D47-BC0D-0711CB55B234}" type="pres">
      <dgm:prSet presAssocID="{E23AA1ED-761F-477D-8F6E-9193A03ED4A1}" presName="hierChild2" presStyleCnt="0"/>
      <dgm:spPr/>
    </dgm:pt>
    <dgm:pt modelId="{8B532753-5113-4C0C-8746-FDA07295BB52}" type="pres">
      <dgm:prSet presAssocID="{533676B5-7BA8-4062-98B2-6CEF793264A8}" presName="hierRoot1" presStyleCnt="0"/>
      <dgm:spPr/>
    </dgm:pt>
    <dgm:pt modelId="{4E8C84AB-8E33-4F76-998D-B78ADF5263D6}" type="pres">
      <dgm:prSet presAssocID="{533676B5-7BA8-4062-98B2-6CEF793264A8}" presName="composite" presStyleCnt="0"/>
      <dgm:spPr/>
    </dgm:pt>
    <dgm:pt modelId="{40E056CA-4ABF-41B1-8F64-0B952F92B0BE}" type="pres">
      <dgm:prSet presAssocID="{533676B5-7BA8-4062-98B2-6CEF793264A8}" presName="background" presStyleLbl="node0" presStyleIdx="1" presStyleCnt="2"/>
      <dgm:spPr/>
    </dgm:pt>
    <dgm:pt modelId="{5E8484A6-D6E1-4B79-ABAC-0CD0D493EE1E}" type="pres">
      <dgm:prSet presAssocID="{533676B5-7BA8-4062-98B2-6CEF793264A8}" presName="text" presStyleLbl="fgAcc0" presStyleIdx="1" presStyleCnt="2">
        <dgm:presLayoutVars>
          <dgm:chPref val="3"/>
        </dgm:presLayoutVars>
      </dgm:prSet>
      <dgm:spPr/>
    </dgm:pt>
    <dgm:pt modelId="{2F14FC43-12AB-4AB5-B2D6-9CFEDC3C8E10}" type="pres">
      <dgm:prSet presAssocID="{533676B5-7BA8-4062-98B2-6CEF793264A8}" presName="hierChild2" presStyleCnt="0"/>
      <dgm:spPr/>
    </dgm:pt>
  </dgm:ptLst>
  <dgm:cxnLst>
    <dgm:cxn modelId="{AD675912-419A-404F-822D-06DA2383C7CB}" srcId="{DE33FF1E-E91F-4BBD-AD14-08ECE0A8BF8E}" destId="{533676B5-7BA8-4062-98B2-6CEF793264A8}" srcOrd="1" destOrd="0" parTransId="{8A94603A-666B-4895-9854-A0963C13E08E}" sibTransId="{D8CDE286-7F98-4F84-86C3-5BADC6E0940B}"/>
    <dgm:cxn modelId="{6B62377B-2B58-49DF-88A5-9D807AB7EED1}" srcId="{DE33FF1E-E91F-4BBD-AD14-08ECE0A8BF8E}" destId="{E23AA1ED-761F-477D-8F6E-9193A03ED4A1}" srcOrd="0" destOrd="0" parTransId="{1B9DD044-14F9-4C35-BE85-054CE2B307D5}" sibTransId="{CD882125-BB77-455D-9C09-F1F7F749749F}"/>
    <dgm:cxn modelId="{2B66C9B1-A33A-4C6A-83F7-F8972F97B23E}" type="presOf" srcId="{E23AA1ED-761F-477D-8F6E-9193A03ED4A1}" destId="{73A6009C-18A8-443D-8415-577669C40F64}" srcOrd="0" destOrd="0" presId="urn:microsoft.com/office/officeart/2005/8/layout/hierarchy1"/>
    <dgm:cxn modelId="{28D050C3-B175-431E-8834-E4D9A3E353B5}" type="presOf" srcId="{DE33FF1E-E91F-4BBD-AD14-08ECE0A8BF8E}" destId="{2BABC2F4-761F-40F7-88A0-A8F2E2041CB8}" srcOrd="0" destOrd="0" presId="urn:microsoft.com/office/officeart/2005/8/layout/hierarchy1"/>
    <dgm:cxn modelId="{6F5896EA-5DBF-4414-85C2-54CEF1ACA617}" type="presOf" srcId="{533676B5-7BA8-4062-98B2-6CEF793264A8}" destId="{5E8484A6-D6E1-4B79-ABAC-0CD0D493EE1E}" srcOrd="0" destOrd="0" presId="urn:microsoft.com/office/officeart/2005/8/layout/hierarchy1"/>
    <dgm:cxn modelId="{29A00317-A1EF-48A3-B78C-400FFDA5B8AB}" type="presParOf" srcId="{2BABC2F4-761F-40F7-88A0-A8F2E2041CB8}" destId="{C7E6D113-A92C-41F9-BB3D-875B5531CE97}" srcOrd="0" destOrd="0" presId="urn:microsoft.com/office/officeart/2005/8/layout/hierarchy1"/>
    <dgm:cxn modelId="{34220A3F-7CAD-4C6A-A633-D13F95D5CAB5}" type="presParOf" srcId="{C7E6D113-A92C-41F9-BB3D-875B5531CE97}" destId="{61748106-6AC3-4BE8-AE8F-CF7153E5FB60}" srcOrd="0" destOrd="0" presId="urn:microsoft.com/office/officeart/2005/8/layout/hierarchy1"/>
    <dgm:cxn modelId="{A16505DA-8898-4857-89F6-89032B70B014}" type="presParOf" srcId="{61748106-6AC3-4BE8-AE8F-CF7153E5FB60}" destId="{F5A812A7-1EBD-48DA-9A98-1BCAD9698537}" srcOrd="0" destOrd="0" presId="urn:microsoft.com/office/officeart/2005/8/layout/hierarchy1"/>
    <dgm:cxn modelId="{C14054CC-0973-4DB6-9C32-EBBA761F43AE}" type="presParOf" srcId="{61748106-6AC3-4BE8-AE8F-CF7153E5FB60}" destId="{73A6009C-18A8-443D-8415-577669C40F64}" srcOrd="1" destOrd="0" presId="urn:microsoft.com/office/officeart/2005/8/layout/hierarchy1"/>
    <dgm:cxn modelId="{F631A06F-6A26-4402-B857-6CF726F76EC8}" type="presParOf" srcId="{C7E6D113-A92C-41F9-BB3D-875B5531CE97}" destId="{1F92A5B1-5335-4D47-BC0D-0711CB55B234}" srcOrd="1" destOrd="0" presId="urn:microsoft.com/office/officeart/2005/8/layout/hierarchy1"/>
    <dgm:cxn modelId="{1B2C8A58-68F7-407F-935A-80F465D33EA6}" type="presParOf" srcId="{2BABC2F4-761F-40F7-88A0-A8F2E2041CB8}" destId="{8B532753-5113-4C0C-8746-FDA07295BB52}" srcOrd="1" destOrd="0" presId="urn:microsoft.com/office/officeart/2005/8/layout/hierarchy1"/>
    <dgm:cxn modelId="{5AAC5012-9742-42C4-AA7B-A10309A83718}" type="presParOf" srcId="{8B532753-5113-4C0C-8746-FDA07295BB52}" destId="{4E8C84AB-8E33-4F76-998D-B78ADF5263D6}" srcOrd="0" destOrd="0" presId="urn:microsoft.com/office/officeart/2005/8/layout/hierarchy1"/>
    <dgm:cxn modelId="{3B73D839-5377-4332-93FD-86CDA889F067}" type="presParOf" srcId="{4E8C84AB-8E33-4F76-998D-B78ADF5263D6}" destId="{40E056CA-4ABF-41B1-8F64-0B952F92B0BE}" srcOrd="0" destOrd="0" presId="urn:microsoft.com/office/officeart/2005/8/layout/hierarchy1"/>
    <dgm:cxn modelId="{22FBDA6A-AF48-410E-88E0-10BC0C6838C8}" type="presParOf" srcId="{4E8C84AB-8E33-4F76-998D-B78ADF5263D6}" destId="{5E8484A6-D6E1-4B79-ABAC-0CD0D493EE1E}" srcOrd="1" destOrd="0" presId="urn:microsoft.com/office/officeart/2005/8/layout/hierarchy1"/>
    <dgm:cxn modelId="{6AA4D635-7C28-47E7-9A39-6F71BCE63867}" type="presParOf" srcId="{8B532753-5113-4C0C-8746-FDA07295BB52}" destId="{2F14FC43-12AB-4AB5-B2D6-9CFEDC3C8E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812A7-1EBD-48DA-9A98-1BCAD9698537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6009C-18A8-443D-8415-577669C40F64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SFR (Streamflow Routing) module is an improvement upon the STR (Stream) module, which itself is an improvement upon the RIV (River) module. </a:t>
          </a:r>
        </a:p>
      </dsp:txBody>
      <dsp:txXfrm>
        <a:off x="696297" y="538547"/>
        <a:ext cx="4171627" cy="2590157"/>
      </dsp:txXfrm>
    </dsp:sp>
    <dsp:sp modelId="{40E056CA-4ABF-41B1-8F64-0B952F92B0BE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484A6-D6E1-4B79-ABAC-0CD0D493EE1E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SFR includes more complex hydraulic parameters of the stream into the simulation. This is needed to correctly simulate something such as an irregularly-shaped streambed. However, when modeling simplified idealized aquifers, the differences between SFR and STR are negligible, and use of either package would be appropriate. 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CFDA-541D-48CA-8DF1-6223E0D6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FE48B-C67C-4B33-B4B0-EF7925F13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8F73B-AA3D-4D3B-BCB8-231314D9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F8E8-6D4C-4D24-8AC3-A09ECC1CCF6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CB68-CC1A-4D9F-A692-3E51B48C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1545-9674-4E9E-B096-43A3492D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8D4-151C-4639-9D5B-15BF0EAE9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26F8-CA5B-4F0C-95BF-4F3D6C84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C4B33-608C-4FF6-BE9C-BF876622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29C8-6DC1-481B-AB3A-076AEBAA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F8E8-6D4C-4D24-8AC3-A09ECC1CCF6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B534-2A4F-4794-803F-9EA93C8A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F2EF-E7A4-4EE6-9136-3DBD3905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8D4-151C-4639-9D5B-15BF0EAE9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EA168-0B1B-4B4F-8B87-8F047D5FB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75F4D-2915-4E13-A15F-23E08596D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1FE1-E266-4119-ACD6-F1DBD597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F8E8-6D4C-4D24-8AC3-A09ECC1CCF6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88AE-92DE-46A4-AB00-1D0B6813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83AF-27B5-4B09-AFA5-9E6C1B3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8D4-151C-4639-9D5B-15BF0EAE9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6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5F81-333F-4463-97B0-111B8B15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EA12-6C0D-4AE7-85EC-81BFA522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97ED-C03B-419E-AF21-93D35905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F8E8-6D4C-4D24-8AC3-A09ECC1CCF6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23DEF-8BEB-4C9B-9932-2F5AEECA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E419-5093-409F-B22F-3C3FD5A7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8D4-151C-4639-9D5B-15BF0EAE9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1883-DCD8-4B89-8A93-5421F160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5B52A-29BA-4DDA-AFCB-5BCAAE36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BB52E-6E0D-40AC-9825-BCAF16A5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F8E8-6D4C-4D24-8AC3-A09ECC1CCF6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B859-006C-4E80-BA66-C72C06E4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378D2-73D5-4FD6-AB7A-EE0971CB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8D4-151C-4639-9D5B-15BF0EAE9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9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BE43-E5FA-465D-91F1-0BAEA845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4AC5-96C1-4D5B-A791-1838DA848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CACAB-D850-48C3-BA44-7B9E9D827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7AA13-2241-4870-94F9-FD2997C5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F8E8-6D4C-4D24-8AC3-A09ECC1CCF6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F40A5-BEE7-484A-BB99-8DCB3E1A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FB335-C197-44AD-817A-EAC6775C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8D4-151C-4639-9D5B-15BF0EAE9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9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E1B1-5B90-49F7-B7D4-4E987E7A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12F8-5B96-4259-AF5D-3D251940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AD593-583B-4120-B04B-E704B545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3970D-C001-4D99-93E7-A6A27FB0C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38E94-7299-45BC-B8F6-C37BF1D40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09EE2-EAAA-4CE1-8532-085AA1E2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F8E8-6D4C-4D24-8AC3-A09ECC1CCF6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C69D13-8CAA-4F2E-A109-320C49E5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E747C-8551-473A-B9AF-B6943771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8D4-151C-4639-9D5B-15BF0EAE9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82B3-C222-421A-AA52-19C87387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5A0EE-27F2-44EF-A92C-9AEA6F16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F8E8-6D4C-4D24-8AC3-A09ECC1CCF6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B5017-0639-4741-B703-B2F1C0CB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5C0B-F9A9-417C-87D7-D9642B5B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8D4-151C-4639-9D5B-15BF0EAE9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4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C12A0-9783-4349-B674-31E7654B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F8E8-6D4C-4D24-8AC3-A09ECC1CCF6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84DF3-9B34-4C06-AD2D-B7612946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0B618-F805-4C0B-95D1-C955CEB1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8D4-151C-4639-9D5B-15BF0EAE9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7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337D-D3CE-492A-BE5C-F10CD25C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0127-970D-456D-926D-390FF8BE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210F4-69F2-4A62-A8FC-EC2EE1178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6585C-893E-45AC-8AC7-96BD823C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F8E8-6D4C-4D24-8AC3-A09ECC1CCF6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298DA-24D6-4002-8213-5267E1EF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1AACC-8C89-45E5-BCC8-7E59D291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8D4-151C-4639-9D5B-15BF0EAE9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4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05BC-0EC4-447A-90B7-A888E2A3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34387-A9BB-4863-8DEB-EBF5031AC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B5BBD-C274-4E94-88B4-4AC903F0A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A057C-D3B8-4735-92D7-09EA0A90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F8E8-6D4C-4D24-8AC3-A09ECC1CCF6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C4A8D-6143-407B-8303-627F8888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80058-5F9E-4C4D-8066-03834C51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D8D4-151C-4639-9D5B-15BF0EAE9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7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A416B-728B-4F57-B289-1979F15A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AA41-9737-40F0-B3A7-47A2AFB2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12A38-6C70-47B5-9841-3EA73D720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F8E8-6D4C-4D24-8AC3-A09ECC1CCF6F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A1EFE-598A-4554-AA0E-1EFDB20F6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7347-4CF7-4F8E-A2B3-05A4EF0B3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D8D4-151C-4639-9D5B-15BF0EAE9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5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A7EA5-37B0-4BED-B620-86CD5C51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the SFR Package Works</a:t>
            </a: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C4186A57-FDDA-C93B-B924-BDCFEB95C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78735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11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7EA5-37B0-4BED-B620-86CD5C51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518"/>
            <a:ext cx="9144000" cy="990917"/>
          </a:xfrm>
        </p:spPr>
        <p:txBody>
          <a:bodyPr/>
          <a:lstStyle/>
          <a:p>
            <a:r>
              <a:rPr lang="en-US" dirty="0"/>
              <a:t>How SFR Differs from STR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51FF4-56C1-4943-BA2A-F9E1F052AEA3}"/>
              </a:ext>
            </a:extLst>
          </p:cNvPr>
          <p:cNvSpPr txBox="1"/>
          <p:nvPr/>
        </p:nvSpPr>
        <p:spPr>
          <a:xfrm>
            <a:off x="111760" y="1524000"/>
            <a:ext cx="11978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options for computing stream depth and width: better for irregular geometry.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SFR, stream depth is computed at midpoint of reach, instead of beginning of reach (STR).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for runoff, ET, or precipitation inputs/outputs to be calculated within each reach.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SFR, stream depth can be computed in multiple different ways, such as a specified value, Manning’s equation, a power equation, or a table of values that relate flow depth to width.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 only uses Manning’s Equation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SFR, streambed conductance is now calculated internally, as the channel’s hydraulic radius changes from reach to reach.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9A03D-4708-4E5A-8415-F730FC29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2" y="4801393"/>
            <a:ext cx="2468314" cy="1107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06321-0FF2-4970-8E57-69C6A5AF82C4}"/>
              </a:ext>
            </a:extLst>
          </p:cNvPr>
          <p:cNvSpPr txBox="1"/>
          <p:nvPr/>
        </p:nvSpPr>
        <p:spPr>
          <a:xfrm>
            <a:off x="3369378" y="4801393"/>
            <a:ext cx="6668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Manning’s Equation</a:t>
            </a:r>
          </a:p>
          <a:p>
            <a:r>
              <a:rPr lang="en-US" dirty="0"/>
              <a:t>Q = Discharge</a:t>
            </a:r>
          </a:p>
          <a:p>
            <a:r>
              <a:rPr lang="en-US" dirty="0"/>
              <a:t>n = Manning’s roughness coefficient</a:t>
            </a:r>
          </a:p>
          <a:p>
            <a:r>
              <a:rPr lang="en-US" dirty="0"/>
              <a:t>A = streambed cross-sectional area</a:t>
            </a:r>
          </a:p>
          <a:p>
            <a:r>
              <a:rPr lang="en-US" dirty="0"/>
              <a:t>R = streambed hydraulic radius (a function of area and stream depth)</a:t>
            </a:r>
          </a:p>
          <a:p>
            <a:r>
              <a:rPr lang="en-US" dirty="0"/>
              <a:t>S = streambed slope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5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955315-6EA7-45D9-B619-C39F81C4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A7EA5-37B0-4BED-B620-86CD5C51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Implement in Python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182F0-7BB0-49E6-BD16-AC0AA05835E9}"/>
              </a:ext>
            </a:extLst>
          </p:cNvPr>
          <p:cNvSpPr txBox="1"/>
          <p:nvPr/>
        </p:nvSpPr>
        <p:spPr>
          <a:xfrm>
            <a:off x="1055715" y="2508105"/>
            <a:ext cx="403444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Segments and reaches must be loaded into </a:t>
            </a:r>
            <a:r>
              <a:rPr lang="en-US" sz="2000" dirty="0" err="1"/>
              <a:t>numpy</a:t>
            </a:r>
            <a:r>
              <a:rPr lang="en-US" sz="2000" dirty="0"/>
              <a:t> and then checked for continuity. In the example, segment 8, in the bottom of the domain, is the segment that the other stream segments ultimately flow into.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Variables within the SFR package must be defined and then the package is instantiated.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1B336-4E40-4298-ACA3-4088C8A50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9" b="753"/>
          <a:stretch/>
        </p:blipFill>
        <p:spPr>
          <a:xfrm>
            <a:off x="5166764" y="411322"/>
            <a:ext cx="2152327" cy="2393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18F933-CEC8-45EE-8EA5-8605099E3E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29" b="22165"/>
          <a:stretch/>
        </p:blipFill>
        <p:spPr>
          <a:xfrm>
            <a:off x="7359097" y="410898"/>
            <a:ext cx="2097565" cy="233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D62230-FA80-4455-8E23-A74B5E29D0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" b="1324"/>
          <a:stretch/>
        </p:blipFill>
        <p:spPr>
          <a:xfrm>
            <a:off x="9615845" y="410898"/>
            <a:ext cx="2097566" cy="2332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B61B02-C5A2-4F1C-B9A8-C764258570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8" r="55918" b="-468"/>
          <a:stretch/>
        </p:blipFill>
        <p:spPr>
          <a:xfrm>
            <a:off x="5205548" y="3084456"/>
            <a:ext cx="6485709" cy="30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6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302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the SFR Package Works</vt:lpstr>
      <vt:lpstr>How SFR Differs from STR</vt:lpstr>
      <vt:lpstr>How to Implement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SFR Package Works</dc:title>
  <dc:creator>Headley, Justin - (justinheadley)</dc:creator>
  <cp:lastModifiedBy>Headley, Justin - (justinheadley)</cp:lastModifiedBy>
  <cp:revision>1</cp:revision>
  <dcterms:created xsi:type="dcterms:W3CDTF">2022-04-14T17:55:54Z</dcterms:created>
  <dcterms:modified xsi:type="dcterms:W3CDTF">2022-04-14T18:52:38Z</dcterms:modified>
</cp:coreProperties>
</file>