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7"/>
  </p:notesMasterIdLst>
  <p:sldIdLst>
    <p:sldId id="256" r:id="rId2"/>
    <p:sldId id="257" r:id="rId3"/>
    <p:sldId id="262" r:id="rId4"/>
    <p:sldId id="261" r:id="rId5"/>
    <p:sldId id="263" r:id="rId6"/>
    <p:sldId id="266" r:id="rId7"/>
    <p:sldId id="264" r:id="rId8"/>
    <p:sldId id="279" r:id="rId9"/>
    <p:sldId id="265" r:id="rId10"/>
    <p:sldId id="277" r:id="rId11"/>
    <p:sldId id="281" r:id="rId12"/>
    <p:sldId id="276" r:id="rId13"/>
    <p:sldId id="282" r:id="rId14"/>
    <p:sldId id="280" r:id="rId15"/>
    <p:sldId id="27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D6F9"/>
    <a:srgbClr val="566B88"/>
    <a:srgbClr val="A0C3F6"/>
    <a:srgbClr val="FAEDCE"/>
    <a:srgbClr val="8A9CB4"/>
    <a:srgbClr val="BFC9D6"/>
    <a:srgbClr val="C41349"/>
    <a:srgbClr val="FFFB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98" y="15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C0D6D-A908-48C6-983D-90F2BD11E284}" type="datetimeFigureOut">
              <a:rPr lang="zh-CN" altLang="en-US" smtClean="0"/>
              <a:pPr/>
              <a:t>2025/8/19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BB924-28C1-4EF7-A019-613D541E4A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15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8733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452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523550" y="-312516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-636233" y="-144876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203585" y="1571529"/>
            <a:ext cx="1318720" cy="13187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-135807" y="2481617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479844" y="283383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439315" y="-685187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34654" y="4228500"/>
            <a:ext cx="1130239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34652" y="4429124"/>
            <a:ext cx="2798256" cy="27982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23551" y="5404455"/>
            <a:ext cx="1351188" cy="13511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374762" y="5533920"/>
            <a:ext cx="1894088" cy="18940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334452" y="3733967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080662" y="4306415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630608" y="3754017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488036" y="3536977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242616" y="491645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488040" y="156751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619828" y="2588291"/>
            <a:ext cx="46541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  <a:cs typeface="Times New Roman" panose="02020603050405020304" pitchFamily="18" charset="0"/>
              </a:rPr>
              <a:t>Color My Site</a:t>
            </a:r>
            <a:endParaRPr lang="zh-CN" altLang="zh-CN" sz="4000" b="1" kern="100" dirty="0">
              <a:solidFill>
                <a:schemeClr val="tx1">
                  <a:lumMod val="75000"/>
                  <a:lumOff val="25000"/>
                </a:schemeClr>
              </a:solidFill>
              <a:latin typeface="ONE 모바일POP" panose="00000500000000000000" pitchFamily="2" charset="-127"/>
              <a:ea typeface="ONE 모바일POP" panose="00000500000000000000" pitchFamily="2" charset="-127"/>
              <a:cs typeface="Times New Roman" panose="02020603050405020304" pitchFamily="18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6619828" y="4054567"/>
            <a:ext cx="465410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11"/>
          <p:cNvSpPr/>
          <p:nvPr/>
        </p:nvSpPr>
        <p:spPr>
          <a:xfrm>
            <a:off x="3589148" y="5599759"/>
            <a:ext cx="941586" cy="9415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972588" y="5808599"/>
            <a:ext cx="1894088" cy="1894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59">
            <a:extLst>
              <a:ext uri="{FF2B5EF4-FFF2-40B4-BE49-F238E27FC236}">
                <a16:creationId xmlns:a16="http://schemas.microsoft.com/office/drawing/2014/main" id="{1AA013BD-4574-DBDB-8CCE-16DDD186DDD7}"/>
              </a:ext>
            </a:extLst>
          </p:cNvPr>
          <p:cNvSpPr/>
          <p:nvPr/>
        </p:nvSpPr>
        <p:spPr>
          <a:xfrm>
            <a:off x="6619828" y="4306415"/>
            <a:ext cx="55547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Your Personal Web Customization Tool </a:t>
            </a:r>
            <a:r>
              <a:rPr lang="ko-KR" altLang="en-US" dirty="0"/>
              <a:t>🎨</a:t>
            </a:r>
          </a:p>
        </p:txBody>
      </p:sp>
      <p:sp>
        <p:nvSpPr>
          <p:cNvPr id="3" name="矩形 22">
            <a:extLst>
              <a:ext uri="{FF2B5EF4-FFF2-40B4-BE49-F238E27FC236}">
                <a16:creationId xmlns:a16="http://schemas.microsoft.com/office/drawing/2014/main" id="{C0379055-E9F1-8ED2-65D0-157418BD2665}"/>
              </a:ext>
            </a:extLst>
          </p:cNvPr>
          <p:cNvSpPr/>
          <p:nvPr/>
        </p:nvSpPr>
        <p:spPr>
          <a:xfrm>
            <a:off x="7729106" y="6280909"/>
            <a:ext cx="41762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20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  <a:cs typeface="Times New Roman" panose="02020603050405020304" pitchFamily="18" charset="0"/>
              </a:rPr>
              <a:t>Geun Woo Kim</a:t>
            </a:r>
            <a:endParaRPr lang="zh-CN" altLang="zh-CN" sz="2000" b="1" kern="100" dirty="0">
              <a:solidFill>
                <a:schemeClr val="tx1">
                  <a:lumMod val="75000"/>
                  <a:lumOff val="25000"/>
                </a:schemeClr>
              </a:solidFill>
              <a:latin typeface="ONE 모바일POP" panose="00000500000000000000" pitchFamily="2" charset="-127"/>
              <a:ea typeface="ONE 모바일POP" panose="00000500000000000000" pitchFamily="2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934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37" name="椭圆 36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0" name="直接连接符 49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平行四边形 58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4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54" name="矩形 59"/>
          <p:cNvSpPr/>
          <p:nvPr/>
        </p:nvSpPr>
        <p:spPr>
          <a:xfrm>
            <a:off x="3206158" y="351898"/>
            <a:ext cx="46905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Key Features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20" name="六边形 19"/>
          <p:cNvSpPr/>
          <p:nvPr/>
        </p:nvSpPr>
        <p:spPr>
          <a:xfrm>
            <a:off x="5118066" y="2510213"/>
            <a:ext cx="1548059" cy="1346811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5715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21" name="六边形 20"/>
          <p:cNvSpPr/>
          <p:nvPr/>
        </p:nvSpPr>
        <p:spPr>
          <a:xfrm>
            <a:off x="5118066" y="4043401"/>
            <a:ext cx="1548059" cy="1346811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3"/>
          </a:solidFill>
          <a:ln w="5715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22" name="六边形 21"/>
          <p:cNvSpPr/>
          <p:nvPr/>
        </p:nvSpPr>
        <p:spPr>
          <a:xfrm>
            <a:off x="3776525" y="3276808"/>
            <a:ext cx="1548059" cy="1346811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/>
          </a:solidFill>
          <a:ln w="5715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23" name="六边形 22"/>
          <p:cNvSpPr/>
          <p:nvPr/>
        </p:nvSpPr>
        <p:spPr>
          <a:xfrm>
            <a:off x="6459606" y="3276808"/>
            <a:ext cx="1548059" cy="1346811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2"/>
          </a:solidFill>
          <a:ln w="5715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24" name="Freeform 217"/>
          <p:cNvSpPr>
            <a:spLocks noChangeAspect="1" noEditPoints="1"/>
          </p:cNvSpPr>
          <p:nvPr/>
        </p:nvSpPr>
        <p:spPr bwMode="auto">
          <a:xfrm>
            <a:off x="4373389" y="3770213"/>
            <a:ext cx="354331" cy="360000"/>
          </a:xfrm>
          <a:custGeom>
            <a:avLst/>
            <a:gdLst>
              <a:gd name="T0" fmla="*/ 49 w 125"/>
              <a:gd name="T1" fmla="*/ 16 h 127"/>
              <a:gd name="T2" fmla="*/ 36 w 125"/>
              <a:gd name="T3" fmla="*/ 18 h 127"/>
              <a:gd name="T4" fmla="*/ 25 w 125"/>
              <a:gd name="T5" fmla="*/ 26 h 127"/>
              <a:gd name="T6" fmla="*/ 18 w 125"/>
              <a:gd name="T7" fmla="*/ 37 h 127"/>
              <a:gd name="T8" fmla="*/ 15 w 125"/>
              <a:gd name="T9" fmla="*/ 50 h 127"/>
              <a:gd name="T10" fmla="*/ 18 w 125"/>
              <a:gd name="T11" fmla="*/ 64 h 127"/>
              <a:gd name="T12" fmla="*/ 25 w 125"/>
              <a:gd name="T13" fmla="*/ 75 h 127"/>
              <a:gd name="T14" fmla="*/ 36 w 125"/>
              <a:gd name="T15" fmla="*/ 81 h 127"/>
              <a:gd name="T16" fmla="*/ 49 w 125"/>
              <a:gd name="T17" fmla="*/ 85 h 127"/>
              <a:gd name="T18" fmla="*/ 63 w 125"/>
              <a:gd name="T19" fmla="*/ 81 h 127"/>
              <a:gd name="T20" fmla="*/ 73 w 125"/>
              <a:gd name="T21" fmla="*/ 75 h 127"/>
              <a:gd name="T22" fmla="*/ 81 w 125"/>
              <a:gd name="T23" fmla="*/ 64 h 127"/>
              <a:gd name="T24" fmla="*/ 84 w 125"/>
              <a:gd name="T25" fmla="*/ 50 h 127"/>
              <a:gd name="T26" fmla="*/ 81 w 125"/>
              <a:gd name="T27" fmla="*/ 37 h 127"/>
              <a:gd name="T28" fmla="*/ 73 w 125"/>
              <a:gd name="T29" fmla="*/ 26 h 127"/>
              <a:gd name="T30" fmla="*/ 63 w 125"/>
              <a:gd name="T31" fmla="*/ 18 h 127"/>
              <a:gd name="T32" fmla="*/ 49 w 125"/>
              <a:gd name="T33" fmla="*/ 16 h 127"/>
              <a:gd name="T34" fmla="*/ 49 w 125"/>
              <a:gd name="T35" fmla="*/ 0 h 127"/>
              <a:gd name="T36" fmla="*/ 68 w 125"/>
              <a:gd name="T37" fmla="*/ 4 h 127"/>
              <a:gd name="T38" fmla="*/ 85 w 125"/>
              <a:gd name="T39" fmla="*/ 16 h 127"/>
              <a:gd name="T40" fmla="*/ 95 w 125"/>
              <a:gd name="T41" fmla="*/ 31 h 127"/>
              <a:gd name="T42" fmla="*/ 99 w 125"/>
              <a:gd name="T43" fmla="*/ 50 h 127"/>
              <a:gd name="T44" fmla="*/ 97 w 125"/>
              <a:gd name="T45" fmla="*/ 64 h 127"/>
              <a:gd name="T46" fmla="*/ 91 w 125"/>
              <a:gd name="T47" fmla="*/ 77 h 127"/>
              <a:gd name="T48" fmla="*/ 91 w 125"/>
              <a:gd name="T49" fmla="*/ 78 h 127"/>
              <a:gd name="T50" fmla="*/ 122 w 125"/>
              <a:gd name="T51" fmla="*/ 109 h 127"/>
              <a:gd name="T52" fmla="*/ 124 w 125"/>
              <a:gd name="T53" fmla="*/ 113 h 127"/>
              <a:gd name="T54" fmla="*/ 125 w 125"/>
              <a:gd name="T55" fmla="*/ 116 h 127"/>
              <a:gd name="T56" fmla="*/ 124 w 125"/>
              <a:gd name="T57" fmla="*/ 120 h 127"/>
              <a:gd name="T58" fmla="*/ 122 w 125"/>
              <a:gd name="T59" fmla="*/ 123 h 127"/>
              <a:gd name="T60" fmla="*/ 119 w 125"/>
              <a:gd name="T61" fmla="*/ 126 h 127"/>
              <a:gd name="T62" fmla="*/ 115 w 125"/>
              <a:gd name="T63" fmla="*/ 127 h 127"/>
              <a:gd name="T64" fmla="*/ 111 w 125"/>
              <a:gd name="T65" fmla="*/ 126 h 127"/>
              <a:gd name="T66" fmla="*/ 107 w 125"/>
              <a:gd name="T67" fmla="*/ 123 h 127"/>
              <a:gd name="T68" fmla="*/ 77 w 125"/>
              <a:gd name="T69" fmla="*/ 93 h 127"/>
              <a:gd name="T70" fmla="*/ 76 w 125"/>
              <a:gd name="T71" fmla="*/ 92 h 127"/>
              <a:gd name="T72" fmla="*/ 64 w 125"/>
              <a:gd name="T73" fmla="*/ 98 h 127"/>
              <a:gd name="T74" fmla="*/ 49 w 125"/>
              <a:gd name="T75" fmla="*/ 101 h 127"/>
              <a:gd name="T76" fmla="*/ 30 w 125"/>
              <a:gd name="T77" fmla="*/ 97 h 127"/>
              <a:gd name="T78" fmla="*/ 14 w 125"/>
              <a:gd name="T79" fmla="*/ 85 h 127"/>
              <a:gd name="T80" fmla="*/ 4 w 125"/>
              <a:gd name="T81" fmla="*/ 69 h 127"/>
              <a:gd name="T82" fmla="*/ 0 w 125"/>
              <a:gd name="T83" fmla="*/ 50 h 127"/>
              <a:gd name="T84" fmla="*/ 4 w 125"/>
              <a:gd name="T85" fmla="*/ 31 h 127"/>
              <a:gd name="T86" fmla="*/ 14 w 125"/>
              <a:gd name="T87" fmla="*/ 16 h 127"/>
              <a:gd name="T88" fmla="*/ 30 w 125"/>
              <a:gd name="T89" fmla="*/ 4 h 127"/>
              <a:gd name="T90" fmla="*/ 49 w 125"/>
              <a:gd name="T91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25" h="127">
                <a:moveTo>
                  <a:pt x="49" y="16"/>
                </a:moveTo>
                <a:lnTo>
                  <a:pt x="36" y="18"/>
                </a:lnTo>
                <a:lnTo>
                  <a:pt x="25" y="26"/>
                </a:lnTo>
                <a:lnTo>
                  <a:pt x="18" y="37"/>
                </a:lnTo>
                <a:lnTo>
                  <a:pt x="15" y="50"/>
                </a:lnTo>
                <a:lnTo>
                  <a:pt x="18" y="64"/>
                </a:lnTo>
                <a:lnTo>
                  <a:pt x="25" y="75"/>
                </a:lnTo>
                <a:lnTo>
                  <a:pt x="36" y="81"/>
                </a:lnTo>
                <a:lnTo>
                  <a:pt x="49" y="85"/>
                </a:lnTo>
                <a:lnTo>
                  <a:pt x="63" y="81"/>
                </a:lnTo>
                <a:lnTo>
                  <a:pt x="73" y="75"/>
                </a:lnTo>
                <a:lnTo>
                  <a:pt x="81" y="64"/>
                </a:lnTo>
                <a:lnTo>
                  <a:pt x="84" y="50"/>
                </a:lnTo>
                <a:lnTo>
                  <a:pt x="81" y="37"/>
                </a:lnTo>
                <a:lnTo>
                  <a:pt x="73" y="26"/>
                </a:lnTo>
                <a:lnTo>
                  <a:pt x="63" y="18"/>
                </a:lnTo>
                <a:lnTo>
                  <a:pt x="49" y="16"/>
                </a:lnTo>
                <a:close/>
                <a:moveTo>
                  <a:pt x="49" y="0"/>
                </a:moveTo>
                <a:lnTo>
                  <a:pt x="68" y="4"/>
                </a:lnTo>
                <a:lnTo>
                  <a:pt x="85" y="16"/>
                </a:lnTo>
                <a:lnTo>
                  <a:pt x="95" y="31"/>
                </a:lnTo>
                <a:lnTo>
                  <a:pt x="99" y="50"/>
                </a:lnTo>
                <a:lnTo>
                  <a:pt x="97" y="64"/>
                </a:lnTo>
                <a:lnTo>
                  <a:pt x="91" y="77"/>
                </a:lnTo>
                <a:lnTo>
                  <a:pt x="91" y="78"/>
                </a:lnTo>
                <a:lnTo>
                  <a:pt x="122" y="109"/>
                </a:lnTo>
                <a:lnTo>
                  <a:pt x="124" y="113"/>
                </a:lnTo>
                <a:lnTo>
                  <a:pt x="125" y="116"/>
                </a:lnTo>
                <a:lnTo>
                  <a:pt x="124" y="120"/>
                </a:lnTo>
                <a:lnTo>
                  <a:pt x="122" y="123"/>
                </a:lnTo>
                <a:lnTo>
                  <a:pt x="119" y="126"/>
                </a:lnTo>
                <a:lnTo>
                  <a:pt x="115" y="127"/>
                </a:lnTo>
                <a:lnTo>
                  <a:pt x="111" y="126"/>
                </a:lnTo>
                <a:lnTo>
                  <a:pt x="107" y="123"/>
                </a:lnTo>
                <a:lnTo>
                  <a:pt x="77" y="93"/>
                </a:lnTo>
                <a:lnTo>
                  <a:pt x="76" y="92"/>
                </a:lnTo>
                <a:lnTo>
                  <a:pt x="64" y="98"/>
                </a:lnTo>
                <a:lnTo>
                  <a:pt x="49" y="101"/>
                </a:lnTo>
                <a:lnTo>
                  <a:pt x="30" y="97"/>
                </a:lnTo>
                <a:lnTo>
                  <a:pt x="14" y="85"/>
                </a:lnTo>
                <a:lnTo>
                  <a:pt x="4" y="69"/>
                </a:lnTo>
                <a:lnTo>
                  <a:pt x="0" y="50"/>
                </a:lnTo>
                <a:lnTo>
                  <a:pt x="4" y="31"/>
                </a:lnTo>
                <a:lnTo>
                  <a:pt x="14" y="16"/>
                </a:lnTo>
                <a:lnTo>
                  <a:pt x="30" y="4"/>
                </a:lnTo>
                <a:lnTo>
                  <a:pt x="4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218"/>
          <p:cNvSpPr>
            <a:spLocks noChangeAspect="1" noEditPoints="1"/>
          </p:cNvSpPr>
          <p:nvPr/>
        </p:nvSpPr>
        <p:spPr bwMode="auto">
          <a:xfrm>
            <a:off x="7062416" y="3770213"/>
            <a:ext cx="342439" cy="360000"/>
          </a:xfrm>
          <a:custGeom>
            <a:avLst/>
            <a:gdLst>
              <a:gd name="T0" fmla="*/ 61 w 117"/>
              <a:gd name="T1" fmla="*/ 38 h 123"/>
              <a:gd name="T2" fmla="*/ 72 w 117"/>
              <a:gd name="T3" fmla="*/ 43 h 123"/>
              <a:gd name="T4" fmla="*/ 76 w 117"/>
              <a:gd name="T5" fmla="*/ 47 h 123"/>
              <a:gd name="T6" fmla="*/ 63 w 117"/>
              <a:gd name="T7" fmla="*/ 62 h 123"/>
              <a:gd name="T8" fmla="*/ 61 w 117"/>
              <a:gd name="T9" fmla="*/ 59 h 123"/>
              <a:gd name="T10" fmla="*/ 54 w 117"/>
              <a:gd name="T11" fmla="*/ 57 h 123"/>
              <a:gd name="T12" fmla="*/ 49 w 117"/>
              <a:gd name="T13" fmla="*/ 59 h 123"/>
              <a:gd name="T14" fmla="*/ 24 w 117"/>
              <a:gd name="T15" fmla="*/ 83 h 123"/>
              <a:gd name="T16" fmla="*/ 20 w 117"/>
              <a:gd name="T17" fmla="*/ 88 h 123"/>
              <a:gd name="T18" fmla="*/ 20 w 117"/>
              <a:gd name="T19" fmla="*/ 94 h 123"/>
              <a:gd name="T20" fmla="*/ 24 w 117"/>
              <a:gd name="T21" fmla="*/ 100 h 123"/>
              <a:gd name="T22" fmla="*/ 27 w 117"/>
              <a:gd name="T23" fmla="*/ 102 h 123"/>
              <a:gd name="T24" fmla="*/ 33 w 117"/>
              <a:gd name="T25" fmla="*/ 104 h 123"/>
              <a:gd name="T26" fmla="*/ 38 w 117"/>
              <a:gd name="T27" fmla="*/ 102 h 123"/>
              <a:gd name="T28" fmla="*/ 51 w 117"/>
              <a:gd name="T29" fmla="*/ 91 h 123"/>
              <a:gd name="T30" fmla="*/ 58 w 117"/>
              <a:gd name="T31" fmla="*/ 88 h 123"/>
              <a:gd name="T32" fmla="*/ 65 w 117"/>
              <a:gd name="T33" fmla="*/ 91 h 123"/>
              <a:gd name="T34" fmla="*/ 67 w 117"/>
              <a:gd name="T35" fmla="*/ 97 h 123"/>
              <a:gd name="T36" fmla="*/ 65 w 117"/>
              <a:gd name="T37" fmla="*/ 104 h 123"/>
              <a:gd name="T38" fmla="*/ 45 w 117"/>
              <a:gd name="T39" fmla="*/ 121 h 123"/>
              <a:gd name="T40" fmla="*/ 33 w 117"/>
              <a:gd name="T41" fmla="*/ 123 h 123"/>
              <a:gd name="T42" fmla="*/ 11 w 117"/>
              <a:gd name="T43" fmla="*/ 114 h 123"/>
              <a:gd name="T44" fmla="*/ 3 w 117"/>
              <a:gd name="T45" fmla="*/ 102 h 123"/>
              <a:gd name="T46" fmla="*/ 3 w 117"/>
              <a:gd name="T47" fmla="*/ 79 h 123"/>
              <a:gd name="T48" fmla="*/ 32 w 117"/>
              <a:gd name="T49" fmla="*/ 47 h 123"/>
              <a:gd name="T50" fmla="*/ 54 w 117"/>
              <a:gd name="T51" fmla="*/ 38 h 123"/>
              <a:gd name="T52" fmla="*/ 97 w 117"/>
              <a:gd name="T53" fmla="*/ 3 h 123"/>
              <a:gd name="T54" fmla="*/ 108 w 117"/>
              <a:gd name="T55" fmla="*/ 9 h 123"/>
              <a:gd name="T56" fmla="*/ 117 w 117"/>
              <a:gd name="T57" fmla="*/ 32 h 123"/>
              <a:gd name="T58" fmla="*/ 108 w 117"/>
              <a:gd name="T59" fmla="*/ 54 h 123"/>
              <a:gd name="T60" fmla="*/ 75 w 117"/>
              <a:gd name="T61" fmla="*/ 83 h 123"/>
              <a:gd name="T62" fmla="*/ 63 w 117"/>
              <a:gd name="T63" fmla="*/ 85 h 123"/>
              <a:gd name="T64" fmla="*/ 42 w 117"/>
              <a:gd name="T65" fmla="*/ 76 h 123"/>
              <a:gd name="T66" fmla="*/ 54 w 117"/>
              <a:gd name="T67" fmla="*/ 62 h 123"/>
              <a:gd name="T68" fmla="*/ 58 w 117"/>
              <a:gd name="T69" fmla="*/ 64 h 123"/>
              <a:gd name="T70" fmla="*/ 63 w 117"/>
              <a:gd name="T71" fmla="*/ 66 h 123"/>
              <a:gd name="T72" fmla="*/ 70 w 117"/>
              <a:gd name="T73" fmla="*/ 64 h 123"/>
              <a:gd name="T74" fmla="*/ 95 w 117"/>
              <a:gd name="T75" fmla="*/ 41 h 123"/>
              <a:gd name="T76" fmla="*/ 97 w 117"/>
              <a:gd name="T77" fmla="*/ 36 h 123"/>
              <a:gd name="T78" fmla="*/ 97 w 117"/>
              <a:gd name="T79" fmla="*/ 29 h 123"/>
              <a:gd name="T80" fmla="*/ 95 w 117"/>
              <a:gd name="T81" fmla="*/ 24 h 123"/>
              <a:gd name="T82" fmla="*/ 91 w 117"/>
              <a:gd name="T83" fmla="*/ 21 h 123"/>
              <a:gd name="T84" fmla="*/ 86 w 117"/>
              <a:gd name="T85" fmla="*/ 19 h 123"/>
              <a:gd name="T86" fmla="*/ 79 w 117"/>
              <a:gd name="T87" fmla="*/ 21 h 123"/>
              <a:gd name="T88" fmla="*/ 67 w 117"/>
              <a:gd name="T89" fmla="*/ 32 h 123"/>
              <a:gd name="T90" fmla="*/ 61 w 117"/>
              <a:gd name="T91" fmla="*/ 34 h 123"/>
              <a:gd name="T92" fmla="*/ 54 w 117"/>
              <a:gd name="T93" fmla="*/ 32 h 123"/>
              <a:gd name="T94" fmla="*/ 51 w 117"/>
              <a:gd name="T95" fmla="*/ 25 h 123"/>
              <a:gd name="T96" fmla="*/ 54 w 117"/>
              <a:gd name="T97" fmla="*/ 19 h 123"/>
              <a:gd name="T98" fmla="*/ 74 w 117"/>
              <a:gd name="T99" fmla="*/ 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17" h="123">
                <a:moveTo>
                  <a:pt x="54" y="38"/>
                </a:moveTo>
                <a:lnTo>
                  <a:pt x="61" y="38"/>
                </a:lnTo>
                <a:lnTo>
                  <a:pt x="66" y="41"/>
                </a:lnTo>
                <a:lnTo>
                  <a:pt x="72" y="43"/>
                </a:lnTo>
                <a:lnTo>
                  <a:pt x="75" y="45"/>
                </a:lnTo>
                <a:lnTo>
                  <a:pt x="76" y="47"/>
                </a:lnTo>
                <a:lnTo>
                  <a:pt x="78" y="47"/>
                </a:lnTo>
                <a:lnTo>
                  <a:pt x="63" y="62"/>
                </a:lnTo>
                <a:lnTo>
                  <a:pt x="62" y="60"/>
                </a:lnTo>
                <a:lnTo>
                  <a:pt x="61" y="59"/>
                </a:lnTo>
                <a:lnTo>
                  <a:pt x="57" y="58"/>
                </a:lnTo>
                <a:lnTo>
                  <a:pt x="54" y="57"/>
                </a:lnTo>
                <a:lnTo>
                  <a:pt x="51" y="58"/>
                </a:lnTo>
                <a:lnTo>
                  <a:pt x="49" y="59"/>
                </a:lnTo>
                <a:lnTo>
                  <a:pt x="46" y="60"/>
                </a:lnTo>
                <a:lnTo>
                  <a:pt x="24" y="83"/>
                </a:lnTo>
                <a:lnTo>
                  <a:pt x="21" y="85"/>
                </a:lnTo>
                <a:lnTo>
                  <a:pt x="20" y="88"/>
                </a:lnTo>
                <a:lnTo>
                  <a:pt x="20" y="91"/>
                </a:lnTo>
                <a:lnTo>
                  <a:pt x="20" y="94"/>
                </a:lnTo>
                <a:lnTo>
                  <a:pt x="21" y="97"/>
                </a:lnTo>
                <a:lnTo>
                  <a:pt x="24" y="100"/>
                </a:lnTo>
                <a:lnTo>
                  <a:pt x="24" y="100"/>
                </a:lnTo>
                <a:lnTo>
                  <a:pt x="27" y="102"/>
                </a:lnTo>
                <a:lnTo>
                  <a:pt x="31" y="104"/>
                </a:lnTo>
                <a:lnTo>
                  <a:pt x="33" y="104"/>
                </a:lnTo>
                <a:lnTo>
                  <a:pt x="36" y="104"/>
                </a:lnTo>
                <a:lnTo>
                  <a:pt x="38" y="102"/>
                </a:lnTo>
                <a:lnTo>
                  <a:pt x="41" y="100"/>
                </a:lnTo>
                <a:lnTo>
                  <a:pt x="51" y="91"/>
                </a:lnTo>
                <a:lnTo>
                  <a:pt x="54" y="89"/>
                </a:lnTo>
                <a:lnTo>
                  <a:pt x="58" y="88"/>
                </a:lnTo>
                <a:lnTo>
                  <a:pt x="61" y="89"/>
                </a:lnTo>
                <a:lnTo>
                  <a:pt x="65" y="91"/>
                </a:lnTo>
                <a:lnTo>
                  <a:pt x="66" y="94"/>
                </a:lnTo>
                <a:lnTo>
                  <a:pt x="67" y="97"/>
                </a:lnTo>
                <a:lnTo>
                  <a:pt x="66" y="101"/>
                </a:lnTo>
                <a:lnTo>
                  <a:pt x="65" y="104"/>
                </a:lnTo>
                <a:lnTo>
                  <a:pt x="55" y="114"/>
                </a:lnTo>
                <a:lnTo>
                  <a:pt x="45" y="121"/>
                </a:lnTo>
                <a:lnTo>
                  <a:pt x="33" y="123"/>
                </a:lnTo>
                <a:lnTo>
                  <a:pt x="33" y="123"/>
                </a:lnTo>
                <a:lnTo>
                  <a:pt x="21" y="121"/>
                </a:lnTo>
                <a:lnTo>
                  <a:pt x="11" y="114"/>
                </a:lnTo>
                <a:lnTo>
                  <a:pt x="10" y="113"/>
                </a:lnTo>
                <a:lnTo>
                  <a:pt x="3" y="102"/>
                </a:lnTo>
                <a:lnTo>
                  <a:pt x="0" y="91"/>
                </a:lnTo>
                <a:lnTo>
                  <a:pt x="3" y="79"/>
                </a:lnTo>
                <a:lnTo>
                  <a:pt x="10" y="70"/>
                </a:lnTo>
                <a:lnTo>
                  <a:pt x="32" y="47"/>
                </a:lnTo>
                <a:lnTo>
                  <a:pt x="42" y="40"/>
                </a:lnTo>
                <a:lnTo>
                  <a:pt x="54" y="38"/>
                </a:lnTo>
                <a:close/>
                <a:moveTo>
                  <a:pt x="86" y="0"/>
                </a:moveTo>
                <a:lnTo>
                  <a:pt x="97" y="3"/>
                </a:lnTo>
                <a:lnTo>
                  <a:pt x="107" y="9"/>
                </a:lnTo>
                <a:lnTo>
                  <a:pt x="108" y="9"/>
                </a:lnTo>
                <a:lnTo>
                  <a:pt x="114" y="20"/>
                </a:lnTo>
                <a:lnTo>
                  <a:pt x="117" y="32"/>
                </a:lnTo>
                <a:lnTo>
                  <a:pt x="114" y="43"/>
                </a:lnTo>
                <a:lnTo>
                  <a:pt x="108" y="54"/>
                </a:lnTo>
                <a:lnTo>
                  <a:pt x="86" y="76"/>
                </a:lnTo>
                <a:lnTo>
                  <a:pt x="75" y="83"/>
                </a:lnTo>
                <a:lnTo>
                  <a:pt x="63" y="85"/>
                </a:lnTo>
                <a:lnTo>
                  <a:pt x="63" y="85"/>
                </a:lnTo>
                <a:lnTo>
                  <a:pt x="51" y="83"/>
                </a:lnTo>
                <a:lnTo>
                  <a:pt x="42" y="76"/>
                </a:lnTo>
                <a:lnTo>
                  <a:pt x="41" y="75"/>
                </a:lnTo>
                <a:lnTo>
                  <a:pt x="54" y="62"/>
                </a:lnTo>
                <a:lnTo>
                  <a:pt x="55" y="63"/>
                </a:lnTo>
                <a:lnTo>
                  <a:pt x="58" y="64"/>
                </a:lnTo>
                <a:lnTo>
                  <a:pt x="61" y="66"/>
                </a:lnTo>
                <a:lnTo>
                  <a:pt x="63" y="66"/>
                </a:lnTo>
                <a:lnTo>
                  <a:pt x="67" y="66"/>
                </a:lnTo>
                <a:lnTo>
                  <a:pt x="70" y="64"/>
                </a:lnTo>
                <a:lnTo>
                  <a:pt x="72" y="63"/>
                </a:lnTo>
                <a:lnTo>
                  <a:pt x="95" y="41"/>
                </a:lnTo>
                <a:lnTo>
                  <a:pt x="96" y="38"/>
                </a:lnTo>
                <a:lnTo>
                  <a:pt x="97" y="36"/>
                </a:lnTo>
                <a:lnTo>
                  <a:pt x="97" y="32"/>
                </a:lnTo>
                <a:lnTo>
                  <a:pt x="97" y="29"/>
                </a:lnTo>
                <a:lnTo>
                  <a:pt x="96" y="26"/>
                </a:lnTo>
                <a:lnTo>
                  <a:pt x="95" y="24"/>
                </a:lnTo>
                <a:lnTo>
                  <a:pt x="93" y="22"/>
                </a:lnTo>
                <a:lnTo>
                  <a:pt x="91" y="21"/>
                </a:lnTo>
                <a:lnTo>
                  <a:pt x="88" y="20"/>
                </a:lnTo>
                <a:lnTo>
                  <a:pt x="86" y="19"/>
                </a:lnTo>
                <a:lnTo>
                  <a:pt x="82" y="20"/>
                </a:lnTo>
                <a:lnTo>
                  <a:pt x="79" y="21"/>
                </a:lnTo>
                <a:lnTo>
                  <a:pt x="76" y="22"/>
                </a:lnTo>
                <a:lnTo>
                  <a:pt x="67" y="32"/>
                </a:lnTo>
                <a:lnTo>
                  <a:pt x="65" y="34"/>
                </a:lnTo>
                <a:lnTo>
                  <a:pt x="61" y="34"/>
                </a:lnTo>
                <a:lnTo>
                  <a:pt x="57" y="34"/>
                </a:lnTo>
                <a:lnTo>
                  <a:pt x="54" y="32"/>
                </a:lnTo>
                <a:lnTo>
                  <a:pt x="51" y="29"/>
                </a:lnTo>
                <a:lnTo>
                  <a:pt x="51" y="25"/>
                </a:lnTo>
                <a:lnTo>
                  <a:pt x="51" y="21"/>
                </a:lnTo>
                <a:lnTo>
                  <a:pt x="54" y="19"/>
                </a:lnTo>
                <a:lnTo>
                  <a:pt x="63" y="9"/>
                </a:lnTo>
                <a:lnTo>
                  <a:pt x="74" y="3"/>
                </a:lnTo>
                <a:lnTo>
                  <a:pt x="8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219"/>
          <p:cNvSpPr>
            <a:spLocks noChangeAspect="1" noEditPoints="1"/>
          </p:cNvSpPr>
          <p:nvPr/>
        </p:nvSpPr>
        <p:spPr bwMode="auto">
          <a:xfrm>
            <a:off x="5751780" y="4536806"/>
            <a:ext cx="280631" cy="360000"/>
          </a:xfrm>
          <a:custGeom>
            <a:avLst/>
            <a:gdLst>
              <a:gd name="T0" fmla="*/ 49 w 99"/>
              <a:gd name="T1" fmla="*/ 17 h 127"/>
              <a:gd name="T2" fmla="*/ 36 w 99"/>
              <a:gd name="T3" fmla="*/ 21 h 127"/>
              <a:gd name="T4" fmla="*/ 26 w 99"/>
              <a:gd name="T5" fmla="*/ 31 h 127"/>
              <a:gd name="T6" fmla="*/ 22 w 99"/>
              <a:gd name="T7" fmla="*/ 46 h 127"/>
              <a:gd name="T8" fmla="*/ 26 w 99"/>
              <a:gd name="T9" fmla="*/ 60 h 127"/>
              <a:gd name="T10" fmla="*/ 36 w 99"/>
              <a:gd name="T11" fmla="*/ 69 h 127"/>
              <a:gd name="T12" fmla="*/ 49 w 99"/>
              <a:gd name="T13" fmla="*/ 73 h 127"/>
              <a:gd name="T14" fmla="*/ 64 w 99"/>
              <a:gd name="T15" fmla="*/ 69 h 127"/>
              <a:gd name="T16" fmla="*/ 74 w 99"/>
              <a:gd name="T17" fmla="*/ 60 h 127"/>
              <a:gd name="T18" fmla="*/ 78 w 99"/>
              <a:gd name="T19" fmla="*/ 46 h 127"/>
              <a:gd name="T20" fmla="*/ 74 w 99"/>
              <a:gd name="T21" fmla="*/ 31 h 127"/>
              <a:gd name="T22" fmla="*/ 64 w 99"/>
              <a:gd name="T23" fmla="*/ 21 h 127"/>
              <a:gd name="T24" fmla="*/ 49 w 99"/>
              <a:gd name="T25" fmla="*/ 17 h 127"/>
              <a:gd name="T26" fmla="*/ 49 w 99"/>
              <a:gd name="T27" fmla="*/ 0 h 127"/>
              <a:gd name="T28" fmla="*/ 69 w 99"/>
              <a:gd name="T29" fmla="*/ 4 h 127"/>
              <a:gd name="T30" fmla="*/ 85 w 99"/>
              <a:gd name="T31" fmla="*/ 14 h 127"/>
              <a:gd name="T32" fmla="*/ 95 w 99"/>
              <a:gd name="T33" fmla="*/ 30 h 127"/>
              <a:gd name="T34" fmla="*/ 99 w 99"/>
              <a:gd name="T35" fmla="*/ 50 h 127"/>
              <a:gd name="T36" fmla="*/ 99 w 99"/>
              <a:gd name="T37" fmla="*/ 55 h 127"/>
              <a:gd name="T38" fmla="*/ 97 w 99"/>
              <a:gd name="T39" fmla="*/ 72 h 127"/>
              <a:gd name="T40" fmla="*/ 89 w 99"/>
              <a:gd name="T41" fmla="*/ 89 h 127"/>
              <a:gd name="T42" fmla="*/ 80 w 99"/>
              <a:gd name="T43" fmla="*/ 102 h 127"/>
              <a:gd name="T44" fmla="*/ 69 w 99"/>
              <a:gd name="T45" fmla="*/ 113 h 127"/>
              <a:gd name="T46" fmla="*/ 60 w 99"/>
              <a:gd name="T47" fmla="*/ 120 h 127"/>
              <a:gd name="T48" fmla="*/ 53 w 99"/>
              <a:gd name="T49" fmla="*/ 126 h 127"/>
              <a:gd name="T50" fmla="*/ 51 w 99"/>
              <a:gd name="T51" fmla="*/ 127 h 127"/>
              <a:gd name="T52" fmla="*/ 48 w 99"/>
              <a:gd name="T53" fmla="*/ 126 h 127"/>
              <a:gd name="T54" fmla="*/ 43 w 99"/>
              <a:gd name="T55" fmla="*/ 122 h 127"/>
              <a:gd name="T56" fmla="*/ 34 w 99"/>
              <a:gd name="T57" fmla="*/ 115 h 127"/>
              <a:gd name="T58" fmla="*/ 25 w 99"/>
              <a:gd name="T59" fmla="*/ 106 h 127"/>
              <a:gd name="T60" fmla="*/ 15 w 99"/>
              <a:gd name="T61" fmla="*/ 94 h 127"/>
              <a:gd name="T62" fmla="*/ 8 w 99"/>
              <a:gd name="T63" fmla="*/ 80 h 127"/>
              <a:gd name="T64" fmla="*/ 2 w 99"/>
              <a:gd name="T65" fmla="*/ 65 h 127"/>
              <a:gd name="T66" fmla="*/ 1 w 99"/>
              <a:gd name="T67" fmla="*/ 58 h 127"/>
              <a:gd name="T68" fmla="*/ 0 w 99"/>
              <a:gd name="T69" fmla="*/ 50 h 127"/>
              <a:gd name="T70" fmla="*/ 4 w 99"/>
              <a:gd name="T71" fmla="*/ 30 h 127"/>
              <a:gd name="T72" fmla="*/ 14 w 99"/>
              <a:gd name="T73" fmla="*/ 14 h 127"/>
              <a:gd name="T74" fmla="*/ 30 w 99"/>
              <a:gd name="T75" fmla="*/ 4 h 127"/>
              <a:gd name="T76" fmla="*/ 49 w 99"/>
              <a:gd name="T77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9" h="127">
                <a:moveTo>
                  <a:pt x="49" y="17"/>
                </a:moveTo>
                <a:lnTo>
                  <a:pt x="36" y="21"/>
                </a:lnTo>
                <a:lnTo>
                  <a:pt x="26" y="31"/>
                </a:lnTo>
                <a:lnTo>
                  <a:pt x="22" y="46"/>
                </a:lnTo>
                <a:lnTo>
                  <a:pt x="26" y="60"/>
                </a:lnTo>
                <a:lnTo>
                  <a:pt x="36" y="69"/>
                </a:lnTo>
                <a:lnTo>
                  <a:pt x="49" y="73"/>
                </a:lnTo>
                <a:lnTo>
                  <a:pt x="64" y="69"/>
                </a:lnTo>
                <a:lnTo>
                  <a:pt x="74" y="60"/>
                </a:lnTo>
                <a:lnTo>
                  <a:pt x="78" y="46"/>
                </a:lnTo>
                <a:lnTo>
                  <a:pt x="74" y="31"/>
                </a:lnTo>
                <a:lnTo>
                  <a:pt x="64" y="21"/>
                </a:lnTo>
                <a:lnTo>
                  <a:pt x="49" y="17"/>
                </a:lnTo>
                <a:close/>
                <a:moveTo>
                  <a:pt x="49" y="0"/>
                </a:moveTo>
                <a:lnTo>
                  <a:pt x="69" y="4"/>
                </a:lnTo>
                <a:lnTo>
                  <a:pt x="85" y="14"/>
                </a:lnTo>
                <a:lnTo>
                  <a:pt x="95" y="30"/>
                </a:lnTo>
                <a:lnTo>
                  <a:pt x="99" y="50"/>
                </a:lnTo>
                <a:lnTo>
                  <a:pt x="99" y="55"/>
                </a:lnTo>
                <a:lnTo>
                  <a:pt x="97" y="72"/>
                </a:lnTo>
                <a:lnTo>
                  <a:pt x="89" y="89"/>
                </a:lnTo>
                <a:lnTo>
                  <a:pt x="80" y="102"/>
                </a:lnTo>
                <a:lnTo>
                  <a:pt x="69" y="113"/>
                </a:lnTo>
                <a:lnTo>
                  <a:pt x="60" y="120"/>
                </a:lnTo>
                <a:lnTo>
                  <a:pt x="53" y="126"/>
                </a:lnTo>
                <a:lnTo>
                  <a:pt x="51" y="127"/>
                </a:lnTo>
                <a:lnTo>
                  <a:pt x="48" y="126"/>
                </a:lnTo>
                <a:lnTo>
                  <a:pt x="43" y="122"/>
                </a:lnTo>
                <a:lnTo>
                  <a:pt x="34" y="115"/>
                </a:lnTo>
                <a:lnTo>
                  <a:pt x="25" y="106"/>
                </a:lnTo>
                <a:lnTo>
                  <a:pt x="15" y="94"/>
                </a:lnTo>
                <a:lnTo>
                  <a:pt x="8" y="80"/>
                </a:lnTo>
                <a:lnTo>
                  <a:pt x="2" y="65"/>
                </a:lnTo>
                <a:lnTo>
                  <a:pt x="1" y="58"/>
                </a:lnTo>
                <a:lnTo>
                  <a:pt x="0" y="50"/>
                </a:lnTo>
                <a:lnTo>
                  <a:pt x="4" y="30"/>
                </a:lnTo>
                <a:lnTo>
                  <a:pt x="14" y="14"/>
                </a:lnTo>
                <a:lnTo>
                  <a:pt x="30" y="4"/>
                </a:lnTo>
                <a:lnTo>
                  <a:pt x="4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221"/>
          <p:cNvSpPr>
            <a:spLocks noChangeAspect="1"/>
          </p:cNvSpPr>
          <p:nvPr/>
        </p:nvSpPr>
        <p:spPr bwMode="auto">
          <a:xfrm>
            <a:off x="5704533" y="3003618"/>
            <a:ext cx="375125" cy="360000"/>
          </a:xfrm>
          <a:custGeom>
            <a:avLst/>
            <a:gdLst>
              <a:gd name="T0" fmla="*/ 61 w 124"/>
              <a:gd name="T1" fmla="*/ 0 h 119"/>
              <a:gd name="T2" fmla="*/ 82 w 124"/>
              <a:gd name="T3" fmla="*/ 38 h 119"/>
              <a:gd name="T4" fmla="*/ 124 w 124"/>
              <a:gd name="T5" fmla="*/ 45 h 119"/>
              <a:gd name="T6" fmla="*/ 95 w 124"/>
              <a:gd name="T7" fmla="*/ 77 h 119"/>
              <a:gd name="T8" fmla="*/ 101 w 124"/>
              <a:gd name="T9" fmla="*/ 119 h 119"/>
              <a:gd name="T10" fmla="*/ 61 w 124"/>
              <a:gd name="T11" fmla="*/ 100 h 119"/>
              <a:gd name="T12" fmla="*/ 23 w 124"/>
              <a:gd name="T13" fmla="*/ 119 h 119"/>
              <a:gd name="T14" fmla="*/ 29 w 124"/>
              <a:gd name="T15" fmla="*/ 77 h 119"/>
              <a:gd name="T16" fmla="*/ 0 w 124"/>
              <a:gd name="T17" fmla="*/ 45 h 119"/>
              <a:gd name="T18" fmla="*/ 42 w 124"/>
              <a:gd name="T19" fmla="*/ 38 h 119"/>
              <a:gd name="T20" fmla="*/ 61 w 124"/>
              <a:gd name="T21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4" h="119">
                <a:moveTo>
                  <a:pt x="61" y="0"/>
                </a:moveTo>
                <a:lnTo>
                  <a:pt x="82" y="38"/>
                </a:lnTo>
                <a:lnTo>
                  <a:pt x="124" y="45"/>
                </a:lnTo>
                <a:lnTo>
                  <a:pt x="95" y="77"/>
                </a:lnTo>
                <a:lnTo>
                  <a:pt x="101" y="119"/>
                </a:lnTo>
                <a:lnTo>
                  <a:pt x="61" y="100"/>
                </a:lnTo>
                <a:lnTo>
                  <a:pt x="23" y="119"/>
                </a:lnTo>
                <a:lnTo>
                  <a:pt x="29" y="77"/>
                </a:lnTo>
                <a:lnTo>
                  <a:pt x="0" y="45"/>
                </a:lnTo>
                <a:lnTo>
                  <a:pt x="42" y="38"/>
                </a:lnTo>
                <a:lnTo>
                  <a:pt x="6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文本框 38"/>
          <p:cNvSpPr txBox="1"/>
          <p:nvPr/>
        </p:nvSpPr>
        <p:spPr>
          <a:xfrm>
            <a:off x="2651270" y="2072245"/>
            <a:ext cx="1947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7030A0"/>
                </a:solidFill>
              </a:rPr>
              <a:t>Customizable Background</a:t>
            </a:r>
            <a:endParaRPr lang="zh-CN" altLang="en-US" sz="1200" b="1" dirty="0">
              <a:solidFill>
                <a:srgbClr val="7030A0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51270" y="2513988"/>
            <a:ext cx="1947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Select any color you want from a visual color picker.</a:t>
            </a:r>
            <a:endParaRPr lang="en-US" altLang="ko-KR" sz="1000" dirty="0">
              <a:solidFill>
                <a:srgbClr val="8A9CB4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61" name="文本框 38"/>
          <p:cNvSpPr txBox="1"/>
          <p:nvPr/>
        </p:nvSpPr>
        <p:spPr>
          <a:xfrm>
            <a:off x="2651270" y="5122084"/>
            <a:ext cx="1947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4">
                    <a:lumMod val="75000"/>
                  </a:schemeClr>
                </a:solidFill>
              </a:rPr>
              <a:t>Automatic Readability</a:t>
            </a:r>
            <a:endParaRPr lang="zh-CN" altLang="en-US" sz="1200" b="1" dirty="0">
              <a:solidFill>
                <a:schemeClr val="accent4">
                  <a:lumMod val="75000"/>
                </a:schemeClr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651270" y="5563827"/>
            <a:ext cx="1947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The extension ensures text and icons are always visible by changing their color to a contrasting shade.</a:t>
            </a:r>
            <a:endParaRPr lang="en-US" altLang="ko-KR" sz="1000" dirty="0">
              <a:solidFill>
                <a:srgbClr val="8A9CB4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67" name="文本框 38"/>
          <p:cNvSpPr txBox="1"/>
          <p:nvPr/>
        </p:nvSpPr>
        <p:spPr>
          <a:xfrm>
            <a:off x="7593660" y="2072245"/>
            <a:ext cx="1947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00B0F0"/>
                </a:solidFill>
              </a:rPr>
              <a:t>Persistent Settings</a:t>
            </a:r>
            <a:endParaRPr lang="zh-CN" altLang="en-US" sz="1200" b="1" dirty="0">
              <a:solidFill>
                <a:srgbClr val="00B0F0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593660" y="2513988"/>
            <a:ext cx="19470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Your color preference is saved and applied automatically whenever you visit the site again.</a:t>
            </a:r>
            <a:endParaRPr lang="en-US" altLang="ko-KR" sz="1000" dirty="0">
              <a:solidFill>
                <a:srgbClr val="8A9CB4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69" name="文本框 38"/>
          <p:cNvSpPr txBox="1"/>
          <p:nvPr/>
        </p:nvSpPr>
        <p:spPr>
          <a:xfrm>
            <a:off x="7593660" y="5122084"/>
            <a:ext cx="1947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Restore to Original</a:t>
            </a:r>
            <a:endParaRPr lang="zh-CN" altLang="en-US" sz="1200" b="1" dirty="0">
              <a:solidFill>
                <a:schemeClr val="accent6">
                  <a:lumMod val="75000"/>
                </a:schemeClr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593660" y="5563827"/>
            <a:ext cx="1947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"Restore to Original" button allows you to easily remove your custom settings and revert to the website's default appearance.</a:t>
            </a:r>
          </a:p>
        </p:txBody>
      </p:sp>
    </p:spTree>
    <p:extLst>
      <p:ext uri="{BB962C8B-B14F-4D97-AF65-F5344CB8AC3E}">
        <p14:creationId xmlns:p14="http://schemas.microsoft.com/office/powerpoint/2010/main" val="2610469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CA9B8E-A0BF-BF12-BD3C-F5544A159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8F7DEC4-8571-4D7A-91DE-273E4C30BB94}"/>
              </a:ext>
            </a:extLst>
          </p:cNvPr>
          <p:cNvSpPr/>
          <p:nvPr/>
        </p:nvSpPr>
        <p:spPr>
          <a:xfrm>
            <a:off x="5046703" y="845724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DC12399-2212-15AD-0094-2D8D0AFF4606}"/>
              </a:ext>
            </a:extLst>
          </p:cNvPr>
          <p:cNvSpPr/>
          <p:nvPr/>
        </p:nvSpPr>
        <p:spPr>
          <a:xfrm>
            <a:off x="3886921" y="1013365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5924BDF-B36E-355D-2F15-6B4B27CC1A44}"/>
              </a:ext>
            </a:extLst>
          </p:cNvPr>
          <p:cNvSpPr/>
          <p:nvPr/>
        </p:nvSpPr>
        <p:spPr>
          <a:xfrm>
            <a:off x="4258148" y="2729569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E9924C1-6453-6959-22C6-A2764BB74D6F}"/>
              </a:ext>
            </a:extLst>
          </p:cNvPr>
          <p:cNvSpPr/>
          <p:nvPr/>
        </p:nvSpPr>
        <p:spPr>
          <a:xfrm>
            <a:off x="7002996" y="1441623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2EC6C35-B327-C2C8-D8CD-9234DFE1253E}"/>
              </a:ext>
            </a:extLst>
          </p:cNvPr>
          <p:cNvSpPr/>
          <p:nvPr/>
        </p:nvSpPr>
        <p:spPr>
          <a:xfrm>
            <a:off x="6576876" y="473053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DF389C9-9E73-6B69-18D2-BE24076F20A9}"/>
              </a:ext>
            </a:extLst>
          </p:cNvPr>
          <p:cNvSpPr/>
          <p:nvPr/>
        </p:nvSpPr>
        <p:spPr>
          <a:xfrm>
            <a:off x="3372517" y="2863156"/>
            <a:ext cx="1130239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D59CC47-7C02-560E-B5FB-CCA2B7005CAB}"/>
              </a:ext>
            </a:extLst>
          </p:cNvPr>
          <p:cNvSpPr/>
          <p:nvPr/>
        </p:nvSpPr>
        <p:spPr>
          <a:xfrm>
            <a:off x="7866883" y="4503323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6797408-5F66-181F-77AD-5F2A39A369DD}"/>
              </a:ext>
            </a:extLst>
          </p:cNvPr>
          <p:cNvSpPr/>
          <p:nvPr/>
        </p:nvSpPr>
        <p:spPr>
          <a:xfrm>
            <a:off x="7723471" y="4325230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9F1EA58-FA51-32F1-1072-DE10D46CA0C0}"/>
              </a:ext>
            </a:extLst>
          </p:cNvPr>
          <p:cNvSpPr/>
          <p:nvPr/>
        </p:nvSpPr>
        <p:spPr>
          <a:xfrm>
            <a:off x="7153761" y="4912257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50158B7-0A0F-0751-C732-06CC760CC25C}"/>
              </a:ext>
            </a:extLst>
          </p:cNvPr>
          <p:cNvSpPr/>
          <p:nvPr/>
        </p:nvSpPr>
        <p:spPr>
          <a:xfrm>
            <a:off x="9487154" y="4570167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603C7F4-9303-85F5-1232-734097104BEF}"/>
              </a:ext>
            </a:extLst>
          </p:cNvPr>
          <p:cNvSpPr/>
          <p:nvPr/>
        </p:nvSpPr>
        <p:spPr>
          <a:xfrm>
            <a:off x="8765768" y="607469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CC358C8-73A7-0B2E-ED11-1787F2825677}"/>
              </a:ext>
            </a:extLst>
          </p:cNvPr>
          <p:cNvSpPr/>
          <p:nvPr/>
        </p:nvSpPr>
        <p:spPr>
          <a:xfrm>
            <a:off x="9011193" y="1314991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8BB3B95-E786-A661-89CA-055D15B41DC0}"/>
              </a:ext>
            </a:extLst>
          </p:cNvPr>
          <p:cNvSpPr/>
          <p:nvPr/>
        </p:nvSpPr>
        <p:spPr>
          <a:xfrm>
            <a:off x="3050406" y="2352147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FDDC6FE9-22A7-338F-67BC-1ABB38050482}"/>
              </a:ext>
            </a:extLst>
          </p:cNvPr>
          <p:cNvSpPr/>
          <p:nvPr/>
        </p:nvSpPr>
        <p:spPr>
          <a:xfrm>
            <a:off x="2375587" y="3104117"/>
            <a:ext cx="446864" cy="4468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F7EB6757-86C3-F58D-85AD-92610D5B1EB3}"/>
              </a:ext>
            </a:extLst>
          </p:cNvPr>
          <p:cNvSpPr/>
          <p:nvPr/>
        </p:nvSpPr>
        <p:spPr>
          <a:xfrm>
            <a:off x="2136206" y="2457951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8BC31546-A0CB-8B01-5650-E5749D010C22}"/>
              </a:ext>
            </a:extLst>
          </p:cNvPr>
          <p:cNvSpPr/>
          <p:nvPr/>
        </p:nvSpPr>
        <p:spPr>
          <a:xfrm>
            <a:off x="1569022" y="2863153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B6611E5F-718D-9B14-2A38-E0A65B5BAC12}"/>
              </a:ext>
            </a:extLst>
          </p:cNvPr>
          <p:cNvSpPr/>
          <p:nvPr/>
        </p:nvSpPr>
        <p:spPr>
          <a:xfrm>
            <a:off x="3958568" y="3534632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33759089-1EF5-9419-F4B2-809ADA6F0DD6}"/>
              </a:ext>
            </a:extLst>
          </p:cNvPr>
          <p:cNvSpPr/>
          <p:nvPr/>
        </p:nvSpPr>
        <p:spPr>
          <a:xfrm>
            <a:off x="7347622" y="1076999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055CB73-8396-72AE-CADE-60ED6101FC89}"/>
              </a:ext>
            </a:extLst>
          </p:cNvPr>
          <p:cNvSpPr/>
          <p:nvPr/>
        </p:nvSpPr>
        <p:spPr>
          <a:xfrm>
            <a:off x="9614029" y="3517142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74260FE8-C7C4-41D2-AFD9-9858D3800176}"/>
              </a:ext>
            </a:extLst>
          </p:cNvPr>
          <p:cNvSpPr/>
          <p:nvPr/>
        </p:nvSpPr>
        <p:spPr>
          <a:xfrm>
            <a:off x="8754995" y="307562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3263AE31-D75F-649A-9F82-28A52696194A}"/>
              </a:ext>
            </a:extLst>
          </p:cNvPr>
          <p:cNvSpPr/>
          <p:nvPr/>
        </p:nvSpPr>
        <p:spPr>
          <a:xfrm>
            <a:off x="8509575" y="1687036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8D456B0-6EEF-68C1-0057-5E5B52EB3138}"/>
              </a:ext>
            </a:extLst>
          </p:cNvPr>
          <p:cNvSpPr/>
          <p:nvPr/>
        </p:nvSpPr>
        <p:spPr>
          <a:xfrm>
            <a:off x="4763797" y="2096797"/>
            <a:ext cx="2664415" cy="2664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b="1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5</a:t>
            </a:r>
            <a:endParaRPr lang="zh-CN" altLang="en-US" sz="16600" b="1" dirty="0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25" name="矩形 23">
            <a:extLst>
              <a:ext uri="{FF2B5EF4-FFF2-40B4-BE49-F238E27FC236}">
                <a16:creationId xmlns:a16="http://schemas.microsoft.com/office/drawing/2014/main" id="{CCA7C5B0-3581-BF4E-4CD0-32D54D349E85}"/>
              </a:ext>
            </a:extLst>
          </p:cNvPr>
          <p:cNvSpPr/>
          <p:nvPr/>
        </p:nvSpPr>
        <p:spPr>
          <a:xfrm>
            <a:off x="3341225" y="4954389"/>
            <a:ext cx="55095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/>
              <a:t>Technical Overview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1730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58" name="椭圆 57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1" name="直接连接符 70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平行四边形 58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5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86" name="矩形 59"/>
          <p:cNvSpPr/>
          <p:nvPr/>
        </p:nvSpPr>
        <p:spPr>
          <a:xfrm>
            <a:off x="3206158" y="351898"/>
            <a:ext cx="46905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Technical Overview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2059326" y="2978345"/>
            <a:ext cx="82800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>
            <a:spLocks noChangeAspect="1"/>
          </p:cNvSpPr>
          <p:nvPr/>
        </p:nvSpPr>
        <p:spPr>
          <a:xfrm>
            <a:off x="1987326" y="2906345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>
            <a:spLocks noChangeAspect="1"/>
          </p:cNvSpPr>
          <p:nvPr/>
        </p:nvSpPr>
        <p:spPr>
          <a:xfrm>
            <a:off x="4591947" y="2890028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>
            <a:spLocks noChangeAspect="1"/>
          </p:cNvSpPr>
          <p:nvPr/>
        </p:nvSpPr>
        <p:spPr>
          <a:xfrm>
            <a:off x="7196568" y="2906345"/>
            <a:ext cx="144000" cy="14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>
            <a:spLocks noChangeAspect="1"/>
          </p:cNvSpPr>
          <p:nvPr/>
        </p:nvSpPr>
        <p:spPr>
          <a:xfrm>
            <a:off x="10247240" y="2890028"/>
            <a:ext cx="144000" cy="14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/>
        </p:nvSpPr>
        <p:spPr>
          <a:xfrm flipV="1">
            <a:off x="1956832" y="3445594"/>
            <a:ext cx="216024" cy="18466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等腰三角形 51"/>
          <p:cNvSpPr/>
          <p:nvPr/>
        </p:nvSpPr>
        <p:spPr>
          <a:xfrm flipV="1">
            <a:off x="4557347" y="3454672"/>
            <a:ext cx="216024" cy="18466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等腰三角形 52"/>
          <p:cNvSpPr/>
          <p:nvPr/>
        </p:nvSpPr>
        <p:spPr>
          <a:xfrm flipV="1">
            <a:off x="7165506" y="3414323"/>
            <a:ext cx="216024" cy="18466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等腰三角形 53"/>
          <p:cNvSpPr/>
          <p:nvPr/>
        </p:nvSpPr>
        <p:spPr>
          <a:xfrm flipV="1">
            <a:off x="10198310" y="3385742"/>
            <a:ext cx="216024" cy="18466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3975302" y="3782984"/>
            <a:ext cx="1377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566B88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Popup.html</a:t>
            </a:r>
            <a:endParaRPr lang="ko-KR" altLang="en-US" sz="1200" dirty="0">
              <a:solidFill>
                <a:srgbClr val="566B88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675598" y="4187547"/>
            <a:ext cx="21206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The user interface (UI) for the extension. It contains the color picker and control buttons.</a:t>
            </a:r>
            <a:endParaRPr lang="en-US" altLang="ko-KR" sz="1500" dirty="0">
              <a:solidFill>
                <a:srgbClr val="8A9CB4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370682" y="3773906"/>
            <a:ext cx="1377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rgbClr val="566B88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Manifest.json</a:t>
            </a:r>
            <a:endParaRPr lang="ko-KR" altLang="en-US" sz="1200" dirty="0">
              <a:solidFill>
                <a:srgbClr val="566B88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80348" y="4096315"/>
            <a:ext cx="243145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10000"/>
                  </a:schemeClr>
                </a:solidFill>
              </a:rPr>
              <a:t>The blueprint of the extension. It defines its name, permissions </a:t>
            </a:r>
          </a:p>
          <a:p>
            <a:pPr algn="ctr"/>
            <a:r>
              <a:rPr lang="en-US" altLang="ko-KR" sz="1500" dirty="0">
                <a:solidFill>
                  <a:schemeClr val="bg1">
                    <a:lumMod val="10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(</a:t>
            </a:r>
            <a:r>
              <a:rPr lang="en-US" altLang="ko-KR" sz="1500" dirty="0" err="1">
                <a:solidFill>
                  <a:schemeClr val="bg1">
                    <a:lumMod val="10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activeTab</a:t>
            </a:r>
            <a:r>
              <a:rPr lang="en-US" altLang="ko-KR" sz="1500" dirty="0">
                <a:solidFill>
                  <a:schemeClr val="bg1">
                    <a:lumMod val="10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, storage), </a:t>
            </a:r>
            <a:r>
              <a:rPr lang="en-US" altLang="ko-KR" sz="1500" dirty="0">
                <a:solidFill>
                  <a:schemeClr val="bg1">
                    <a:lumMod val="10000"/>
                  </a:schemeClr>
                </a:solidFill>
              </a:rPr>
              <a:t>and specifies which scripts to run</a:t>
            </a:r>
            <a:r>
              <a:rPr lang="en-US" altLang="ko-KR" sz="1500" dirty="0">
                <a:solidFill>
                  <a:schemeClr val="bg1">
                    <a:lumMod val="10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9650682" y="3759633"/>
            <a:ext cx="1377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566B88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Content.js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9109822" y="4142201"/>
            <a:ext cx="24188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The main script that injects into the web page. It reads the saved color, modifies the background, and adjusts the text color for optimal contrast.</a:t>
            </a:r>
            <a:endParaRPr lang="en-US" altLang="ko-KR" sz="1500" dirty="0">
              <a:solidFill>
                <a:srgbClr val="8A9CB4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579924" y="3742635"/>
            <a:ext cx="1377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566B88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Popup.js</a:t>
            </a:r>
            <a:endParaRPr lang="ko-KR" altLang="en-US" sz="1200" dirty="0">
              <a:solidFill>
                <a:srgbClr val="566B88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124644" y="4160675"/>
            <a:ext cx="230027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Handles the logic for the popup. It saves the chosen color and reloads the current tab to apply the changes.</a:t>
            </a:r>
            <a:endParaRPr lang="en-US" altLang="ko-KR" sz="1500" dirty="0">
              <a:solidFill>
                <a:srgbClr val="8A9CB4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92EFCD-B89C-173A-C5DC-0FCB20357869}"/>
              </a:ext>
            </a:extLst>
          </p:cNvPr>
          <p:cNvSpPr txBox="1"/>
          <p:nvPr/>
        </p:nvSpPr>
        <p:spPr>
          <a:xfrm>
            <a:off x="1780553" y="1058926"/>
            <a:ext cx="9828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/>
              <a:t>The extension is built with standard web technologies.</a:t>
            </a:r>
            <a:r>
              <a:rPr lang="ko-KR" altLang="en-US" sz="3000" dirty="0">
                <a:solidFill>
                  <a:srgbClr val="566B88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675BA1-4199-90B9-DEC8-55AF394DBB0F}"/>
              </a:ext>
            </a:extLst>
          </p:cNvPr>
          <p:cNvSpPr txBox="1"/>
          <p:nvPr/>
        </p:nvSpPr>
        <p:spPr>
          <a:xfrm>
            <a:off x="1534138" y="2229175"/>
            <a:ext cx="9828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File Descriptions:</a:t>
            </a:r>
            <a:endParaRPr lang="ko-KR" altLang="en-US" sz="3000" dirty="0">
              <a:solidFill>
                <a:srgbClr val="566B88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1507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490A01-5530-12D5-5267-A0CB66312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5C865173-9A92-DA7E-BBDE-230B13347AE3}"/>
              </a:ext>
            </a:extLst>
          </p:cNvPr>
          <p:cNvSpPr/>
          <p:nvPr/>
        </p:nvSpPr>
        <p:spPr>
          <a:xfrm>
            <a:off x="5046703" y="845724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88823CC5-369C-5251-C98B-E085505E77A3}"/>
              </a:ext>
            </a:extLst>
          </p:cNvPr>
          <p:cNvSpPr/>
          <p:nvPr/>
        </p:nvSpPr>
        <p:spPr>
          <a:xfrm>
            <a:off x="3886921" y="1013365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FA54E9B-91B9-A344-28DE-BDA0D55233DD}"/>
              </a:ext>
            </a:extLst>
          </p:cNvPr>
          <p:cNvSpPr/>
          <p:nvPr/>
        </p:nvSpPr>
        <p:spPr>
          <a:xfrm>
            <a:off x="4258148" y="2729569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56B4D61-D6ED-6464-F75C-1EBC335AD214}"/>
              </a:ext>
            </a:extLst>
          </p:cNvPr>
          <p:cNvSpPr/>
          <p:nvPr/>
        </p:nvSpPr>
        <p:spPr>
          <a:xfrm>
            <a:off x="7002996" y="1441623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9E993AA-D6FD-AB34-7323-50FCFFA79247}"/>
              </a:ext>
            </a:extLst>
          </p:cNvPr>
          <p:cNvSpPr/>
          <p:nvPr/>
        </p:nvSpPr>
        <p:spPr>
          <a:xfrm>
            <a:off x="6576876" y="473053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54C0283-EB28-F5D3-B884-B4B3CF256853}"/>
              </a:ext>
            </a:extLst>
          </p:cNvPr>
          <p:cNvSpPr/>
          <p:nvPr/>
        </p:nvSpPr>
        <p:spPr>
          <a:xfrm>
            <a:off x="3372517" y="2863156"/>
            <a:ext cx="1130239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3B6C382-0471-9FAC-63DA-6830CA181D17}"/>
              </a:ext>
            </a:extLst>
          </p:cNvPr>
          <p:cNvSpPr/>
          <p:nvPr/>
        </p:nvSpPr>
        <p:spPr>
          <a:xfrm>
            <a:off x="7866883" y="4503323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DB1E545-A055-B3DA-4D84-F9737D8FB7DA}"/>
              </a:ext>
            </a:extLst>
          </p:cNvPr>
          <p:cNvSpPr/>
          <p:nvPr/>
        </p:nvSpPr>
        <p:spPr>
          <a:xfrm>
            <a:off x="7723471" y="4325230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D05B17F-44B4-7423-E498-3FC227E222F8}"/>
              </a:ext>
            </a:extLst>
          </p:cNvPr>
          <p:cNvSpPr/>
          <p:nvPr/>
        </p:nvSpPr>
        <p:spPr>
          <a:xfrm>
            <a:off x="7153761" y="4912257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2D3057B-9172-C614-A851-0E3092A29BF6}"/>
              </a:ext>
            </a:extLst>
          </p:cNvPr>
          <p:cNvSpPr/>
          <p:nvPr/>
        </p:nvSpPr>
        <p:spPr>
          <a:xfrm>
            <a:off x="9487154" y="4570167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98161D3-E9EF-AF92-75C7-43AFF4E6DD50}"/>
              </a:ext>
            </a:extLst>
          </p:cNvPr>
          <p:cNvSpPr/>
          <p:nvPr/>
        </p:nvSpPr>
        <p:spPr>
          <a:xfrm>
            <a:off x="8765768" y="607469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F21242B-5BE5-3DF3-96AB-CA6EAF412836}"/>
              </a:ext>
            </a:extLst>
          </p:cNvPr>
          <p:cNvSpPr/>
          <p:nvPr/>
        </p:nvSpPr>
        <p:spPr>
          <a:xfrm>
            <a:off x="9011193" y="1314991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6C65A86-C7FB-5CAB-3E46-6B5B830B3EF5}"/>
              </a:ext>
            </a:extLst>
          </p:cNvPr>
          <p:cNvSpPr/>
          <p:nvPr/>
        </p:nvSpPr>
        <p:spPr>
          <a:xfrm>
            <a:off x="3050406" y="2352147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E3D384E-2F1D-0A2B-235B-6576D80BB3DB}"/>
              </a:ext>
            </a:extLst>
          </p:cNvPr>
          <p:cNvSpPr/>
          <p:nvPr/>
        </p:nvSpPr>
        <p:spPr>
          <a:xfrm>
            <a:off x="2375587" y="3104117"/>
            <a:ext cx="446864" cy="4468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0BBF605-C8E4-F77C-7402-4F0E10A81893}"/>
              </a:ext>
            </a:extLst>
          </p:cNvPr>
          <p:cNvSpPr/>
          <p:nvPr/>
        </p:nvSpPr>
        <p:spPr>
          <a:xfrm>
            <a:off x="2136206" y="2457951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3F926298-F6CA-2858-F46B-665F86409A09}"/>
              </a:ext>
            </a:extLst>
          </p:cNvPr>
          <p:cNvSpPr/>
          <p:nvPr/>
        </p:nvSpPr>
        <p:spPr>
          <a:xfrm>
            <a:off x="1569022" y="2863153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EE25A235-20D8-0A64-5CB0-0BA8E55ED821}"/>
              </a:ext>
            </a:extLst>
          </p:cNvPr>
          <p:cNvSpPr/>
          <p:nvPr/>
        </p:nvSpPr>
        <p:spPr>
          <a:xfrm>
            <a:off x="3958568" y="3534632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D3995C12-97DB-7054-7179-E8C621E8C808}"/>
              </a:ext>
            </a:extLst>
          </p:cNvPr>
          <p:cNvSpPr/>
          <p:nvPr/>
        </p:nvSpPr>
        <p:spPr>
          <a:xfrm>
            <a:off x="7347622" y="1076999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C2C43D24-557E-4023-7056-2CD4CB91A9E7}"/>
              </a:ext>
            </a:extLst>
          </p:cNvPr>
          <p:cNvSpPr/>
          <p:nvPr/>
        </p:nvSpPr>
        <p:spPr>
          <a:xfrm>
            <a:off x="9614029" y="3517142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27AF275-52FF-47DE-74B1-0B206494315F}"/>
              </a:ext>
            </a:extLst>
          </p:cNvPr>
          <p:cNvSpPr/>
          <p:nvPr/>
        </p:nvSpPr>
        <p:spPr>
          <a:xfrm>
            <a:off x="8754995" y="307562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3EBF4B5C-0B89-6497-2549-6B18FDF5827D}"/>
              </a:ext>
            </a:extLst>
          </p:cNvPr>
          <p:cNvSpPr/>
          <p:nvPr/>
        </p:nvSpPr>
        <p:spPr>
          <a:xfrm>
            <a:off x="8509575" y="1687036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444B327-C09D-FD1A-8BF3-A7EFDBFB7229}"/>
              </a:ext>
            </a:extLst>
          </p:cNvPr>
          <p:cNvSpPr/>
          <p:nvPr/>
        </p:nvSpPr>
        <p:spPr>
          <a:xfrm>
            <a:off x="4763797" y="2096797"/>
            <a:ext cx="2664415" cy="2664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b="1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6</a:t>
            </a:r>
            <a:endParaRPr lang="zh-CN" altLang="en-US" sz="16600" b="1" dirty="0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25" name="矩形 23">
            <a:extLst>
              <a:ext uri="{FF2B5EF4-FFF2-40B4-BE49-F238E27FC236}">
                <a16:creationId xmlns:a16="http://schemas.microsoft.com/office/drawing/2014/main" id="{D6D2C435-3BD8-9428-114F-69F8BE8125B9}"/>
              </a:ext>
            </a:extLst>
          </p:cNvPr>
          <p:cNvSpPr/>
          <p:nvPr/>
        </p:nvSpPr>
        <p:spPr>
          <a:xfrm>
            <a:off x="3341225" y="4954389"/>
            <a:ext cx="55095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/>
              <a:t>Conclusion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6829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椭圆 36"/>
          <p:cNvSpPr/>
          <p:nvPr/>
        </p:nvSpPr>
        <p:spPr>
          <a:xfrm>
            <a:off x="39982" y="-397796"/>
            <a:ext cx="846292" cy="84629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-397123" y="-334615"/>
            <a:ext cx="1013805" cy="10138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296278" y="312274"/>
            <a:ext cx="497006" cy="49700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-208521" y="655270"/>
            <a:ext cx="733989" cy="73399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777278" y="-173213"/>
            <a:ext cx="982492" cy="98249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616682" y="-538250"/>
            <a:ext cx="619829" cy="61982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-106588" y="1313646"/>
            <a:ext cx="425970" cy="4259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099370" y="1127265"/>
            <a:ext cx="308243" cy="30824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003720" y="1343012"/>
            <a:ext cx="92495" cy="924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834101" y="1134822"/>
            <a:ext cx="92495" cy="9249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1534139" y="1053022"/>
            <a:ext cx="92495" cy="924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441644" y="1572926"/>
            <a:ext cx="184990" cy="18499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1534138" y="-220938"/>
            <a:ext cx="624429" cy="6244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平行四边形 58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6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54" name="矩形 59"/>
          <p:cNvSpPr/>
          <p:nvPr/>
        </p:nvSpPr>
        <p:spPr>
          <a:xfrm>
            <a:off x="3206158" y="351898"/>
            <a:ext cx="46905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Conclusion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61" name="椭圆 44"/>
          <p:cNvSpPr/>
          <p:nvPr/>
        </p:nvSpPr>
        <p:spPr>
          <a:xfrm rot="11700000">
            <a:off x="2090635" y="5747028"/>
            <a:ext cx="372826" cy="37282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45"/>
          <p:cNvSpPr/>
          <p:nvPr/>
        </p:nvSpPr>
        <p:spPr>
          <a:xfrm rot="11700000">
            <a:off x="2480775" y="5727519"/>
            <a:ext cx="652105" cy="6521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46"/>
          <p:cNvSpPr/>
          <p:nvPr/>
        </p:nvSpPr>
        <p:spPr>
          <a:xfrm rot="11700000">
            <a:off x="1162983" y="6057291"/>
            <a:ext cx="229213" cy="2292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47"/>
          <p:cNvSpPr/>
          <p:nvPr/>
        </p:nvSpPr>
        <p:spPr>
          <a:xfrm rot="11700000">
            <a:off x="1015238" y="4644700"/>
            <a:ext cx="458426" cy="4584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43"/>
          <p:cNvSpPr/>
          <p:nvPr/>
        </p:nvSpPr>
        <p:spPr>
          <a:xfrm>
            <a:off x="1758604" y="6144661"/>
            <a:ext cx="308243" cy="30824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2003431" y="1044663"/>
            <a:ext cx="931673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"Color My Site" is a simple yet powerful tool that demonstrates how Chrome extensions can be used to </a:t>
            </a:r>
            <a:r>
              <a:rPr lang="en-US" altLang="ko-KR" sz="4000" b="1" dirty="0"/>
              <a:t>customize the web browsing experience</a:t>
            </a:r>
            <a:r>
              <a:rPr lang="en-US" altLang="ko-KR" sz="4000" dirty="0"/>
              <a:t>. It provides a practical solution for users who want to adjust a website's appearance for personal comfort or accessibility.</a:t>
            </a:r>
            <a:endParaRPr lang="en-US" altLang="ko-KR" sz="4000" dirty="0">
              <a:solidFill>
                <a:srgbClr val="8A9CB4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7794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flipH="1">
            <a:off x="9973849" y="-312515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 flipH="1">
            <a:off x="10689164" y="-144875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 flipH="1">
            <a:off x="10220582" y="1571530"/>
            <a:ext cx="1318720" cy="13187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 flipH="1">
            <a:off x="10931185" y="2481612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 flipH="1">
            <a:off x="7656177" y="283377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 flipH="1">
            <a:off x="9044556" y="-685186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 flipH="1">
            <a:off x="11477997" y="4228497"/>
            <a:ext cx="1130238" cy="113023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 flipH="1">
            <a:off x="9809979" y="4429125"/>
            <a:ext cx="2798256" cy="27982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flipH="1">
            <a:off x="11209107" y="5687065"/>
            <a:ext cx="1351188" cy="13511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flipH="1">
            <a:off x="8474037" y="5533921"/>
            <a:ext cx="1894088" cy="18940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flipH="1">
            <a:off x="7475487" y="6241329"/>
            <a:ext cx="1313309" cy="131330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flipH="1">
            <a:off x="8590567" y="3733967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 flipH="1">
            <a:off x="9416806" y="4306415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flipH="1">
            <a:off x="9866860" y="3754017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 flipH="1">
            <a:off x="8009432" y="3536977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 flipH="1">
            <a:off x="8009432" y="4916452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 flipH="1">
            <a:off x="6598040" y="156747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13522" y="1991773"/>
            <a:ext cx="661292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/>
              <a:t>Thank you for watching my PPTX. May you all be full of happy colors today!</a:t>
            </a:r>
            <a:endParaRPr lang="ko-KR" altLang="en-US" sz="5000" b="1" dirty="0">
              <a:solidFill>
                <a:srgbClr val="566B88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7709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 rot="16200000">
            <a:off x="7040251" y="6480566"/>
            <a:ext cx="1072752" cy="99561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椭圆 1"/>
          <p:cNvSpPr/>
          <p:nvPr/>
        </p:nvSpPr>
        <p:spPr>
          <a:xfrm rot="16200000">
            <a:off x="10600124" y="5860138"/>
            <a:ext cx="1847305" cy="18473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11"/>
          <p:cNvSpPr/>
          <p:nvPr/>
        </p:nvSpPr>
        <p:spPr>
          <a:xfrm rot="16200000">
            <a:off x="21237910" y="5839410"/>
            <a:ext cx="270470" cy="27047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 rot="16200000">
            <a:off x="426830" y="5356872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 rot="16200000">
            <a:off x="2078817" y="6403894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 rot="16200000">
            <a:off x="3817256" y="5935311"/>
            <a:ext cx="1318720" cy="13187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 rot="16200000">
            <a:off x="4925647" y="6645920"/>
            <a:ext cx="1947513" cy="1947513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 rot="16200000">
            <a:off x="2546963" y="5916500"/>
            <a:ext cx="777823" cy="777823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 rot="16200000">
            <a:off x="730518" y="5239294"/>
            <a:ext cx="503266" cy="5032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 rot="16200000">
            <a:off x="6635340" y="6243404"/>
            <a:ext cx="1130239" cy="1130239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 rot="16200000">
            <a:off x="7959003" y="5854903"/>
            <a:ext cx="2798256" cy="27982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rot="16200000">
            <a:off x="10005939" y="5742039"/>
            <a:ext cx="1014074" cy="1014074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rot="16200000">
            <a:off x="11138401" y="5426211"/>
            <a:ext cx="401680" cy="40168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rot="16200000">
            <a:off x="5908155" y="5671013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 rot="16200000">
            <a:off x="6480603" y="6497251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rot="16200000">
            <a:off x="5838946" y="6858047"/>
            <a:ext cx="334678" cy="3346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 rot="16200000">
            <a:off x="5919964" y="5422022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 rot="16200000">
            <a:off x="7112479" y="563040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 rot="16200000">
            <a:off x="2451170" y="5580717"/>
            <a:ext cx="494350" cy="49435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0" y="2712001"/>
            <a:ext cx="12192000" cy="1415219"/>
          </a:xfrm>
          <a:custGeom>
            <a:avLst/>
            <a:gdLst>
              <a:gd name="connsiteX0" fmla="*/ 0 w 9144000"/>
              <a:gd name="connsiteY0" fmla="*/ 472630 h 1415219"/>
              <a:gd name="connsiteX1" fmla="*/ 2712720 w 9144000"/>
              <a:gd name="connsiteY1" fmla="*/ 1295590 h 1415219"/>
              <a:gd name="connsiteX2" fmla="*/ 4632960 w 9144000"/>
              <a:gd name="connsiteY2" fmla="*/ 190 h 1415219"/>
              <a:gd name="connsiteX3" fmla="*/ 7299960 w 9144000"/>
              <a:gd name="connsiteY3" fmla="*/ 1402270 h 1415219"/>
              <a:gd name="connsiteX4" fmla="*/ 9144000 w 9144000"/>
              <a:gd name="connsiteY4" fmla="*/ 579310 h 1415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415219">
                <a:moveTo>
                  <a:pt x="0" y="472630"/>
                </a:moveTo>
                <a:cubicBezTo>
                  <a:pt x="970280" y="923480"/>
                  <a:pt x="1940560" y="1374330"/>
                  <a:pt x="2712720" y="1295590"/>
                </a:cubicBezTo>
                <a:cubicBezTo>
                  <a:pt x="3484880" y="1216850"/>
                  <a:pt x="3868420" y="-17590"/>
                  <a:pt x="4632960" y="190"/>
                </a:cubicBezTo>
                <a:cubicBezTo>
                  <a:pt x="5397500" y="17970"/>
                  <a:pt x="6548120" y="1305750"/>
                  <a:pt x="7299960" y="1402270"/>
                </a:cubicBezTo>
                <a:cubicBezTo>
                  <a:pt x="8051800" y="1498790"/>
                  <a:pt x="8597900" y="1039050"/>
                  <a:pt x="9144000" y="579310"/>
                </a:cubicBez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1233784" y="3373510"/>
            <a:ext cx="544059" cy="5440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10000"/>
                  </a:schemeClr>
                </a:solidFill>
              </a:rPr>
              <a:t>1</a:t>
            </a:r>
            <a:endParaRPr lang="zh-CN" alt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3376553" y="3771206"/>
            <a:ext cx="544059" cy="54405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10000"/>
                  </a:schemeClr>
                </a:solidFill>
              </a:rPr>
              <a:t>2</a:t>
            </a:r>
            <a:endParaRPr lang="zh-CN" alt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5013673" y="2645752"/>
            <a:ext cx="544059" cy="54405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10000"/>
                  </a:schemeClr>
                </a:solidFill>
              </a:rPr>
              <a:t>3</a:t>
            </a:r>
            <a:endParaRPr lang="zh-CN" alt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8740636" y="3588395"/>
            <a:ext cx="544059" cy="54405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10000"/>
                  </a:schemeClr>
                </a:solidFill>
              </a:rPr>
              <a:t>5</a:t>
            </a:r>
            <a:endParaRPr lang="zh-CN" alt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233783" y="2736906"/>
            <a:ext cx="21427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Title Slide</a:t>
            </a:r>
            <a:r>
              <a:rPr lang="en-US" altLang="ko-KR" sz="1400" dirty="0"/>
              <a:t> ### </a:t>
            </a:r>
            <a:r>
              <a:rPr lang="en-US" altLang="ko-KR" sz="1400" b="1" dirty="0"/>
              <a:t>Color My Site: A Chrome Extension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945521" y="4590519"/>
            <a:ext cx="22905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What is "Color My Site"?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768774" y="2034602"/>
            <a:ext cx="14048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How It Works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740636" y="4401251"/>
            <a:ext cx="18594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Technical Overview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31" name="矩形 22"/>
          <p:cNvSpPr/>
          <p:nvPr/>
        </p:nvSpPr>
        <p:spPr>
          <a:xfrm>
            <a:off x="618467" y="575277"/>
            <a:ext cx="31987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  <a:cs typeface="Times New Roman" panose="02020603050405020304" pitchFamily="18" charset="0"/>
              </a:rPr>
              <a:t>Table of Contents</a:t>
            </a:r>
            <a:endParaRPr lang="zh-CN" altLang="zh-CN" sz="2800" b="1" kern="100" dirty="0">
              <a:solidFill>
                <a:schemeClr val="tx1">
                  <a:lumMod val="75000"/>
                  <a:lumOff val="25000"/>
                </a:schemeClr>
              </a:solidFill>
              <a:latin typeface="ONE 모바일POP" panose="00000500000000000000" pitchFamily="2" charset="-127"/>
              <a:ea typeface="ONE 모바일POP" panose="000005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33" name="椭圆 12"/>
          <p:cNvSpPr/>
          <p:nvPr/>
        </p:nvSpPr>
        <p:spPr>
          <a:xfrm rot="16200000">
            <a:off x="-88527" y="6374857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22">
            <a:extLst>
              <a:ext uri="{FF2B5EF4-FFF2-40B4-BE49-F238E27FC236}">
                <a16:creationId xmlns:a16="http://schemas.microsoft.com/office/drawing/2014/main" id="{B8FE62BE-B755-BBD5-9645-A7320D9F0E98}"/>
              </a:ext>
            </a:extLst>
          </p:cNvPr>
          <p:cNvSpPr/>
          <p:nvPr/>
        </p:nvSpPr>
        <p:spPr>
          <a:xfrm>
            <a:off x="7078821" y="2799640"/>
            <a:ext cx="544059" cy="544059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10000"/>
                  </a:schemeClr>
                </a:solidFill>
              </a:rPr>
              <a:t>4</a:t>
            </a:r>
            <a:endParaRPr lang="zh-CN" alt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2" name="矩形 26">
            <a:extLst>
              <a:ext uri="{FF2B5EF4-FFF2-40B4-BE49-F238E27FC236}">
                <a16:creationId xmlns:a16="http://schemas.microsoft.com/office/drawing/2014/main" id="{8B0D989E-8E4E-6E58-315C-E4A775634C7B}"/>
              </a:ext>
            </a:extLst>
          </p:cNvPr>
          <p:cNvSpPr/>
          <p:nvPr/>
        </p:nvSpPr>
        <p:spPr>
          <a:xfrm>
            <a:off x="7078821" y="2121397"/>
            <a:ext cx="18594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Key Features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34" name="椭圆 23">
            <a:extLst>
              <a:ext uri="{FF2B5EF4-FFF2-40B4-BE49-F238E27FC236}">
                <a16:creationId xmlns:a16="http://schemas.microsoft.com/office/drawing/2014/main" id="{B889C575-8FD3-3062-27E3-F30ABCF6BB2D}"/>
              </a:ext>
            </a:extLst>
          </p:cNvPr>
          <p:cNvSpPr/>
          <p:nvPr/>
        </p:nvSpPr>
        <p:spPr>
          <a:xfrm>
            <a:off x="10957919" y="3535736"/>
            <a:ext cx="544059" cy="54405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10000"/>
                  </a:schemeClr>
                </a:solidFill>
              </a:rPr>
              <a:t>6</a:t>
            </a:r>
            <a:endParaRPr lang="zh-CN" alt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5" name="矩形 27">
            <a:extLst>
              <a:ext uri="{FF2B5EF4-FFF2-40B4-BE49-F238E27FC236}">
                <a16:creationId xmlns:a16="http://schemas.microsoft.com/office/drawing/2014/main" id="{BDC66431-D5AC-3047-B483-2720C8046378}"/>
              </a:ext>
            </a:extLst>
          </p:cNvPr>
          <p:cNvSpPr/>
          <p:nvPr/>
        </p:nvSpPr>
        <p:spPr>
          <a:xfrm>
            <a:off x="10216322" y="3007787"/>
            <a:ext cx="18594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Conclusion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7367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46703" y="845724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886921" y="1013365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258148" y="2729569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02996" y="1441623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76876" y="473053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72517" y="2863156"/>
            <a:ext cx="1130239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866883" y="4503323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723471" y="4325230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53761" y="4912257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487154" y="4570167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65768" y="607469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011193" y="1314991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050406" y="2352147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75587" y="3104117"/>
            <a:ext cx="446864" cy="4468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136206" y="2457951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569022" y="2863153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958568" y="3534632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347622" y="1076999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614029" y="3517142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754995" y="307562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509575" y="1687036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63797" y="2096797"/>
            <a:ext cx="2664415" cy="2664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b="1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1</a:t>
            </a:r>
            <a:endParaRPr lang="zh-CN" altLang="en-US" sz="16600" b="1" dirty="0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917403" y="4941003"/>
            <a:ext cx="66924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/>
              <a:t>Title Slide</a:t>
            </a:r>
            <a:r>
              <a:rPr lang="en-US" altLang="ko-KR" sz="2400" dirty="0"/>
              <a:t> ### </a:t>
            </a:r>
            <a:r>
              <a:rPr lang="en-US" altLang="ko-KR" sz="2400" b="1" dirty="0"/>
              <a:t>Color My Site: A Chrome Extension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7986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45" name="椭圆 44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8" name="直接连接符 57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平行四边形 58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1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206157" y="351898"/>
            <a:ext cx="55547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Title Slide</a:t>
            </a:r>
            <a:r>
              <a:rPr lang="en-US" altLang="ko-KR" dirty="0"/>
              <a:t> ### </a:t>
            </a:r>
            <a:r>
              <a:rPr lang="en-US" altLang="ko-KR" b="1" dirty="0"/>
              <a:t>Color My Site: A Chrome Extension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3" name="文本框 25">
            <a:extLst>
              <a:ext uri="{FF2B5EF4-FFF2-40B4-BE49-F238E27FC236}">
                <a16:creationId xmlns:a16="http://schemas.microsoft.com/office/drawing/2014/main" id="{2BE39973-A64D-0D88-50DB-1C39A321F692}"/>
              </a:ext>
            </a:extLst>
          </p:cNvPr>
          <p:cNvSpPr txBox="1"/>
          <p:nvPr/>
        </p:nvSpPr>
        <p:spPr>
          <a:xfrm>
            <a:off x="2158567" y="1435507"/>
            <a:ext cx="715795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10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  <a:cs typeface="Arial" panose="020B0604020202020204" pitchFamily="34" charset="0"/>
              </a:rPr>
              <a:t>Color My Site program is a program that changes the color of the website to the color that users want.</a:t>
            </a:r>
          </a:p>
          <a:p>
            <a:endParaRPr lang="en-US" altLang="ko-KR" sz="2000" dirty="0">
              <a:solidFill>
                <a:schemeClr val="bg1">
                  <a:lumMod val="10000"/>
                </a:schemeClr>
              </a:solidFill>
              <a:latin typeface="ONE 모바일POP" panose="00000500000000000000" pitchFamily="2" charset="-127"/>
              <a:ea typeface="ONE 모바일POP" panose="00000500000000000000" pitchFamily="2" charset="-127"/>
              <a:cs typeface="Arial" panose="020B0604020202020204" pitchFamily="34" charset="0"/>
            </a:endParaRPr>
          </a:p>
          <a:p>
            <a:r>
              <a:rPr lang="en-US" altLang="ko-KR" sz="2000" dirty="0">
                <a:solidFill>
                  <a:schemeClr val="bg1">
                    <a:lumMod val="10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  <a:cs typeface="Arial" panose="020B0604020202020204" pitchFamily="34" charset="0"/>
              </a:rPr>
              <a:t>users want. Change the color of the website to your favorite color to relax your mind.</a:t>
            </a:r>
          </a:p>
          <a:p>
            <a:endParaRPr lang="en-US" altLang="ko-KR" sz="2000" dirty="0">
              <a:solidFill>
                <a:schemeClr val="bg1">
                  <a:lumMod val="10000"/>
                </a:schemeClr>
              </a:solidFill>
              <a:latin typeface="ONE 모바일POP" panose="00000500000000000000" pitchFamily="2" charset="-127"/>
              <a:ea typeface="ONE 모바일POP" panose="00000500000000000000" pitchFamily="2" charset="-127"/>
              <a:cs typeface="Arial" panose="020B0604020202020204" pitchFamily="34" charset="0"/>
            </a:endParaRPr>
          </a:p>
          <a:p>
            <a:r>
              <a:rPr lang="en-US" altLang="ko-KR" sz="2000" dirty="0">
                <a:solidFill>
                  <a:schemeClr val="bg1">
                    <a:lumMod val="10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  <a:cs typeface="Arial" panose="020B0604020202020204" pitchFamily="34" charset="0"/>
              </a:rPr>
              <a:t>Please remember these two things</a:t>
            </a:r>
          </a:p>
          <a:p>
            <a:endParaRPr lang="en-US" altLang="ko-KR" sz="2000" dirty="0">
              <a:solidFill>
                <a:schemeClr val="bg1">
                  <a:lumMod val="10000"/>
                </a:schemeClr>
              </a:solidFill>
              <a:latin typeface="ONE 모바일POP" panose="00000500000000000000" pitchFamily="2" charset="-127"/>
              <a:ea typeface="ONE 모바일POP" panose="00000500000000000000" pitchFamily="2" charset="-127"/>
              <a:cs typeface="Arial" panose="020B0604020202020204" pitchFamily="34" charset="0"/>
            </a:endParaRPr>
          </a:p>
          <a:p>
            <a:r>
              <a:rPr lang="en-US" altLang="ko-KR" sz="2000" dirty="0">
                <a:solidFill>
                  <a:schemeClr val="bg1">
                    <a:lumMod val="10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  <a:cs typeface="Arial" panose="020B0604020202020204" pitchFamily="34" charset="0"/>
              </a:rPr>
              <a:t>1. Turn off the dark mode</a:t>
            </a:r>
          </a:p>
          <a:p>
            <a:endParaRPr lang="en-US" altLang="ko-KR" sz="2000" dirty="0">
              <a:solidFill>
                <a:schemeClr val="bg1">
                  <a:lumMod val="10000"/>
                </a:schemeClr>
              </a:solidFill>
              <a:latin typeface="ONE 모바일POP" panose="00000500000000000000" pitchFamily="2" charset="-127"/>
              <a:ea typeface="ONE 모바일POP" panose="00000500000000000000" pitchFamily="2" charset="-127"/>
              <a:cs typeface="Arial" panose="020B0604020202020204" pitchFamily="34" charset="0"/>
            </a:endParaRPr>
          </a:p>
          <a:p>
            <a:r>
              <a:rPr lang="en-US" altLang="ko-KR" sz="2000" dirty="0">
                <a:solidFill>
                  <a:schemeClr val="bg1">
                    <a:lumMod val="10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  <a:cs typeface="Arial" panose="020B0604020202020204" pitchFamily="34" charset="0"/>
              </a:rPr>
              <a:t>2. High-security websites do not change color.</a:t>
            </a:r>
            <a:endParaRPr lang="en-US" altLang="zh-CN" sz="2000" dirty="0">
              <a:solidFill>
                <a:schemeClr val="bg1">
                  <a:lumMod val="10000"/>
                </a:schemeClr>
              </a:solidFill>
              <a:latin typeface="ONE 모바일POP" panose="00000500000000000000" pitchFamily="2" charset="-127"/>
              <a:ea typeface="ONE 모바일POP" panose="00000500000000000000" pitchFamily="2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817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46703" y="845724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886921" y="1013365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258148" y="2729569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02996" y="1441623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76876" y="473053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72517" y="2863156"/>
            <a:ext cx="1130239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866883" y="4503323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723471" y="4325230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53761" y="4912257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487154" y="4570167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65768" y="607469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011193" y="1314991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050406" y="2352147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75587" y="3104117"/>
            <a:ext cx="446864" cy="4468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136206" y="2457951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569022" y="2863153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958568" y="3534632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347622" y="1076999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614029" y="3517142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754995" y="307562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509575" y="1687036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63797" y="2096797"/>
            <a:ext cx="2664415" cy="2664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b="1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2</a:t>
            </a:r>
            <a:endParaRPr lang="zh-CN" altLang="en-US" sz="16600" b="1" dirty="0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25" name="矩形 23"/>
          <p:cNvSpPr/>
          <p:nvPr/>
        </p:nvSpPr>
        <p:spPr>
          <a:xfrm>
            <a:off x="3341225" y="4954389"/>
            <a:ext cx="55095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/>
              <a:t>What is "Color My Site"?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5814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44" name="椭圆 43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7" name="直接连接符 56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360141" y="1227149"/>
            <a:ext cx="8130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"Color My Site" is a simple Chrome extension that allows you to </a:t>
            </a:r>
            <a:r>
              <a:rPr lang="en-US" altLang="ko-KR" sz="2000" b="1" dirty="0"/>
              <a:t>change the background color</a:t>
            </a:r>
            <a:r>
              <a:rPr lang="en-US" altLang="ko-KR" sz="2000" dirty="0"/>
              <a:t> of a website to any color you choose.</a:t>
            </a:r>
            <a:endParaRPr lang="ko-KR" altLang="en-US" sz="2000" dirty="0">
              <a:solidFill>
                <a:srgbClr val="566B88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453846" y="2837931"/>
            <a:ext cx="75122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It's designed to:</a:t>
            </a:r>
          </a:p>
          <a:p>
            <a:endParaRPr lang="en-US" altLang="ko-KR" sz="2000" dirty="0"/>
          </a:p>
          <a:p>
            <a:r>
              <a:rPr lang="en-US" altLang="ko-KR" sz="2000" b="1" dirty="0"/>
              <a:t>Enhance readability</a:t>
            </a:r>
            <a:r>
              <a:rPr lang="en-US" altLang="ko-KR" sz="2000" dirty="0"/>
              <a:t> by allowing users to select a background color that is comfortable for their eyes.</a:t>
            </a:r>
          </a:p>
          <a:p>
            <a:endParaRPr lang="en-US" altLang="ko-KR" sz="2000" dirty="0"/>
          </a:p>
          <a:p>
            <a:r>
              <a:rPr lang="en-US" altLang="ko-KR" sz="2000" b="1" dirty="0"/>
              <a:t>Provide a personalized browsing experience</a:t>
            </a:r>
            <a:r>
              <a:rPr lang="en-US" altLang="ko-KR" sz="2000" dirty="0"/>
              <a:t> by giving the user control over the website's appearance.</a:t>
            </a:r>
            <a:endParaRPr lang="en-US" altLang="ko-KR" sz="2000" dirty="0">
              <a:solidFill>
                <a:srgbClr val="8A9CB4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102" name="平行四边形 58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2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103" name="矩形 59"/>
          <p:cNvSpPr/>
          <p:nvPr/>
        </p:nvSpPr>
        <p:spPr>
          <a:xfrm>
            <a:off x="3206158" y="351898"/>
            <a:ext cx="46905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What is "Color My Site"?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6286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46703" y="845724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886921" y="1013365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258148" y="2729569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02996" y="1441623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76876" y="473053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72517" y="2863156"/>
            <a:ext cx="1130239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866883" y="4503323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723471" y="4325230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53761" y="4912257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487154" y="4570167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65768" y="607469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011193" y="1314991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050406" y="2352147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75587" y="3104117"/>
            <a:ext cx="446864" cy="4468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136206" y="2457951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569022" y="2863153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958568" y="3534632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347622" y="1076999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614029" y="3517142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754995" y="307562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509575" y="1687036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63797" y="2096797"/>
            <a:ext cx="2664415" cy="2664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b="1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3</a:t>
            </a:r>
            <a:endParaRPr lang="zh-CN" altLang="en-US" sz="16600" b="1" dirty="0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25" name="矩形 23"/>
          <p:cNvSpPr/>
          <p:nvPr/>
        </p:nvSpPr>
        <p:spPr>
          <a:xfrm>
            <a:off x="3341225" y="4954389"/>
            <a:ext cx="55095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/>
              <a:t>How It Works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4501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397123" y="-538250"/>
            <a:ext cx="2555690" cy="2296167"/>
            <a:chOff x="-397123" y="-538250"/>
            <a:chExt cx="2555690" cy="2296167"/>
          </a:xfrm>
        </p:grpSpPr>
        <p:sp>
          <p:nvSpPr>
            <p:cNvPr id="42" name="椭圆 41"/>
            <p:cNvSpPr/>
            <p:nvPr/>
          </p:nvSpPr>
          <p:spPr>
            <a:xfrm>
              <a:off x="39982" y="-397796"/>
              <a:ext cx="846292" cy="8462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-397123" y="-334615"/>
              <a:ext cx="1013805" cy="101380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296278" y="312274"/>
              <a:ext cx="497006" cy="497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-208521" y="655270"/>
              <a:ext cx="733989" cy="73399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777278" y="-173213"/>
              <a:ext cx="982492" cy="98249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616682" y="-538250"/>
              <a:ext cx="619829" cy="6198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-106588" y="1313646"/>
              <a:ext cx="425970" cy="4259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1099370" y="1127265"/>
              <a:ext cx="308243" cy="30824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1003720" y="1343012"/>
              <a:ext cx="92495" cy="9249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834101" y="1134822"/>
              <a:ext cx="92495" cy="924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1534139" y="1053022"/>
              <a:ext cx="92495" cy="9249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1441644" y="1572926"/>
              <a:ext cx="184990" cy="18499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1534138" y="-220938"/>
              <a:ext cx="624429" cy="6244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5" name="直接连接符 54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平行四边形 58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3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63" name="矩形 59"/>
          <p:cNvSpPr/>
          <p:nvPr/>
        </p:nvSpPr>
        <p:spPr>
          <a:xfrm>
            <a:off x="3206158" y="351898"/>
            <a:ext cx="46905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How It Works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65" name="椭圆 47"/>
          <p:cNvSpPr/>
          <p:nvPr/>
        </p:nvSpPr>
        <p:spPr>
          <a:xfrm>
            <a:off x="1535673" y="2424304"/>
            <a:ext cx="1944000" cy="19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43"/>
          <p:cNvSpPr/>
          <p:nvPr/>
        </p:nvSpPr>
        <p:spPr>
          <a:xfrm>
            <a:off x="6319596" y="2424304"/>
            <a:ext cx="1944000" cy="194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53"/>
          <p:cNvSpPr/>
          <p:nvPr/>
        </p:nvSpPr>
        <p:spPr>
          <a:xfrm>
            <a:off x="3928403" y="2424304"/>
            <a:ext cx="1944000" cy="19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45"/>
          <p:cNvSpPr/>
          <p:nvPr/>
        </p:nvSpPr>
        <p:spPr>
          <a:xfrm>
            <a:off x="8712324" y="2424304"/>
            <a:ext cx="1944000" cy="194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580386" y="4705649"/>
            <a:ext cx="19470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The user opens the extension's popup window and selects a color using the color picker.</a:t>
            </a:r>
            <a:endParaRPr lang="en-US" altLang="ko-KR" sz="1000" dirty="0">
              <a:solidFill>
                <a:srgbClr val="8A9CB4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316522" y="3231782"/>
            <a:ext cx="19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Applying the Style</a:t>
            </a:r>
            <a:endParaRPr lang="zh-CN" altLang="en-US" sz="1200" b="1" dirty="0">
              <a:solidFill>
                <a:schemeClr val="bg1">
                  <a:lumMod val="10000"/>
                </a:schemeClr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926866" y="3231782"/>
            <a:ext cx="1943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Color Storage</a:t>
            </a:r>
            <a:endParaRPr lang="zh-CN" altLang="en-US" sz="1200" b="1" dirty="0">
              <a:solidFill>
                <a:schemeClr val="bg1">
                  <a:lumMod val="10000"/>
                </a:schemeClr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8704641" y="3231782"/>
            <a:ext cx="1943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Contrast Adjustment</a:t>
            </a:r>
            <a:endParaRPr lang="zh-CN" altLang="en-US" sz="1200" b="1" dirty="0">
              <a:solidFill>
                <a:schemeClr val="bg1">
                  <a:lumMod val="10000"/>
                </a:schemeClr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534138" y="3231783"/>
            <a:ext cx="1947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User Interaction</a:t>
            </a:r>
            <a:endParaRPr lang="zh-CN" altLang="en-US" sz="1200" b="1" dirty="0">
              <a:solidFill>
                <a:schemeClr val="bg1">
                  <a:lumMod val="10000"/>
                </a:schemeClr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27EDDC-89AC-1553-FE39-05E02C274894}"/>
              </a:ext>
            </a:extLst>
          </p:cNvPr>
          <p:cNvSpPr txBox="1"/>
          <p:nvPr/>
        </p:nvSpPr>
        <p:spPr>
          <a:xfrm>
            <a:off x="3923794" y="4705649"/>
            <a:ext cx="1947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When the user clicks "Change Background Color," the selected color is saved to Chrome's local storage.</a:t>
            </a:r>
            <a:endParaRPr lang="en-US" altLang="ko-KR" sz="1000" dirty="0">
              <a:solidFill>
                <a:srgbClr val="8A9CB4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E5CCEC-29C8-A8F9-837C-10137F90A770}"/>
              </a:ext>
            </a:extLst>
          </p:cNvPr>
          <p:cNvSpPr txBox="1"/>
          <p:nvPr/>
        </p:nvSpPr>
        <p:spPr>
          <a:xfrm>
            <a:off x="6267202" y="4705649"/>
            <a:ext cx="19470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A content script runs on the active tab, reads the saved color from storage, and applies it to the website's main elements, including the </a:t>
            </a:r>
            <a:r>
              <a:rPr lang="en-US" altLang="ko-KR" sz="1000" b="1" i="1" dirty="0"/>
              <a:t>&lt;body&gt; </a:t>
            </a:r>
            <a:r>
              <a:rPr lang="en-US" altLang="ko-KR" sz="1000" dirty="0"/>
              <a:t>tag and key containers.</a:t>
            </a:r>
            <a:endParaRPr lang="en-US" altLang="ko-KR" sz="1000" dirty="0">
              <a:solidFill>
                <a:srgbClr val="8A9CB4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F9F24D-727F-72A5-2921-31CF0E79F03A}"/>
              </a:ext>
            </a:extLst>
          </p:cNvPr>
          <p:cNvSpPr txBox="1"/>
          <p:nvPr/>
        </p:nvSpPr>
        <p:spPr>
          <a:xfrm>
            <a:off x="8701569" y="4705649"/>
            <a:ext cx="19470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The extension automatically calculates a </a:t>
            </a:r>
            <a:r>
              <a:rPr lang="en-US" altLang="ko-KR" sz="1000" b="1" dirty="0"/>
              <a:t>contrasting color</a:t>
            </a:r>
            <a:r>
              <a:rPr lang="en-US" altLang="ko-KR" sz="1000" dirty="0"/>
              <a:t> (black or white) for text and icons to ensure everything remains readable against the new background.</a:t>
            </a:r>
            <a:endParaRPr lang="en-US" altLang="ko-KR" sz="1000" dirty="0">
              <a:solidFill>
                <a:srgbClr val="8A9CB4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5452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46703" y="845724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886921" y="1013365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258148" y="2729569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02996" y="1441623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76876" y="473053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72517" y="2863156"/>
            <a:ext cx="1130239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866883" y="4503323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723471" y="4325230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53761" y="4912257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487154" y="4570167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65768" y="607469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011193" y="1314991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050406" y="2352147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75587" y="3104117"/>
            <a:ext cx="446864" cy="4468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136206" y="2457951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569022" y="2863153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958568" y="3534632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347622" y="1076999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614029" y="3517142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754995" y="307562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509575" y="1687036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63797" y="2096797"/>
            <a:ext cx="2664415" cy="2664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b="1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4</a:t>
            </a:r>
            <a:endParaRPr lang="zh-CN" altLang="en-US" sz="16600" b="1" dirty="0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25" name="矩形 23"/>
          <p:cNvSpPr/>
          <p:nvPr/>
        </p:nvSpPr>
        <p:spPr>
          <a:xfrm>
            <a:off x="3341225" y="4954389"/>
            <a:ext cx="55095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/>
              <a:t>Key Features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5289453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사용자 지정 12">
      <a:dk1>
        <a:srgbClr val="313D4D"/>
      </a:dk1>
      <a:lt1>
        <a:srgbClr val="FDFDFD"/>
      </a:lt1>
      <a:dk2>
        <a:srgbClr val="E86B77"/>
      </a:dk2>
      <a:lt2>
        <a:srgbClr val="FE8876"/>
      </a:lt2>
      <a:accent1>
        <a:srgbClr val="C0C0F2"/>
      </a:accent1>
      <a:accent2>
        <a:srgbClr val="C2EAE8"/>
      </a:accent2>
      <a:accent3>
        <a:srgbClr val="FECFC8"/>
      </a:accent3>
      <a:accent4>
        <a:srgbClr val="FAEDCE"/>
      </a:accent4>
      <a:accent5>
        <a:srgbClr val="FFC35F"/>
      </a:accent5>
      <a:accent6>
        <a:srgbClr val="FEB7AC"/>
      </a:accent6>
      <a:hlink>
        <a:srgbClr val="E86B77"/>
      </a:hlink>
      <a:folHlink>
        <a:srgbClr val="0097A7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CBFA3A83-6BCC-4EE0-BB32-B92CCBD9E2A4}" vid="{69435C07-64FA-4E6E-A1D3-F570153E1B2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</TotalTime>
  <Words>591</Words>
  <Application>Microsoft Office PowerPoint</Application>
  <PresentationFormat>와이드스크린</PresentationFormat>
  <Paragraphs>84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ONE 모바일POP</vt:lpstr>
      <vt:lpstr>Arial</vt:lpstr>
      <vt:lpstr>Calibri</vt:lpstr>
      <vt:lpstr>主题1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Geun Woo Kim</cp:lastModifiedBy>
  <cp:revision>140</cp:revision>
  <dcterms:created xsi:type="dcterms:W3CDTF">2015-01-07T12:23:28Z</dcterms:created>
  <dcterms:modified xsi:type="dcterms:W3CDTF">2025-08-19T14:36:50Z</dcterms:modified>
</cp:coreProperties>
</file>