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9" r:id="rId6"/>
    <p:sldId id="273" r:id="rId7"/>
    <p:sldId id="274" r:id="rId8"/>
    <p:sldId id="272" r:id="rId9"/>
    <p:sldId id="264" r:id="rId10"/>
  </p:sldIdLst>
  <p:sldSz cx="18288000" cy="10287000"/>
  <p:notesSz cx="6858000" cy="9144000"/>
  <p:embeddedFontLst>
    <p:embeddedFont>
      <p:font typeface="Bai Jamjuree Bold" panose="020B0600000101010101" charset="-34"/>
      <p:bold r:id="rId11"/>
    </p:embeddedFont>
    <p:embeddedFont>
      <p:font typeface="Book Antiqua" panose="02040602050305030304" pitchFamily="18" charset="0"/>
      <p:regular r:id="rId12"/>
      <p:bold r:id="rId13"/>
      <p:italic r:id="rId14"/>
      <p:boldItalic r:id="rId15"/>
    </p:embeddedFont>
    <p:embeddedFont>
      <p:font typeface="Cambria" panose="02040503050406030204" pitchFamily="18" charset="0"/>
      <p:regular r:id="rId16"/>
      <p:bold r:id="rId17"/>
      <p:italic r:id="rId18"/>
      <p:boldItalic r:id="rId19"/>
    </p:embeddedFont>
    <p:embeddedFont>
      <p:font typeface="Geologica Roman Bold" panose="020B0600000101010101" charset="0"/>
      <p:bold r:id="rId20"/>
    </p:embeddedFont>
    <p:embeddedFont>
      <p:font typeface="Geologica Roman ExtraBold" panose="020B0600000101010101" charset="0"/>
      <p:bold r:id="rId21"/>
    </p:embeddedFont>
    <p:embeddedFont>
      <p:font typeface="Geologica Roman Light" panose="020B0600000101010101" charset="0"/>
      <p:regular r:id="rId22"/>
    </p:embeddedFont>
    <p:embeddedFont>
      <p:font typeface="Geologica Roman Thin" panose="020B0600000101010101" charset="0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60" y="15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8A7AF-76E9-2CBC-7E37-705E8CADA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DD3674-AA30-2C73-A20A-86129DCC9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5F95A-D8DB-5433-F267-4091A550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1AB8C2-7B55-AF10-3451-CB73A10D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BA734-317F-CB65-F941-8EDBAD7E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0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7647C-AAFF-C287-9BC5-1963574E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51721B-F6B4-E0C6-7F35-0AE37D876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26C3A-E137-F706-FFBA-68185AA8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76020-E618-4698-ACA4-9B561261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32DBD0-B5DC-7990-9D4D-C7EF9C28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90374B-C8B1-5CD3-9A33-72885A699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400422-1BDC-53CF-12E3-817E5BF4D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D5B49-DFD2-89C3-BFCF-07CC17E7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135A7A-59B6-0152-1698-AEAF6774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427E5C-0181-6A41-BA29-E9CAB8C0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7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C95C5-A7EF-8E32-C4F4-F6485365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2EC48-27BF-001A-905E-9DC26E8DC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814658-DC2B-BD52-A385-B0CEED19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0BA8A-F6EA-23E7-7482-4C2FF407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B2AE04-7623-9CB8-6163-EEC4D152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4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41C05-78AA-43C0-B4FC-37C4C8ED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4E0495-0C6D-9EAC-454F-3C07B8306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AAC09-9ADC-41BC-0A74-BFAA6458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21850-B7AD-D0F4-A244-5430A5F2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D18F7-8897-0AFE-F5E8-4D337B8D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8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D028-A02F-3CBB-C447-7F5FB2ED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C27BF2-46AE-778B-2484-E176F702F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7EEEC7-D157-7C01-7CC9-4E3B9BB14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925596-4363-E542-84FF-FD1D780E5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02473C-6776-9C69-86EE-A89BFEBE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2DD184-3ED8-C672-6456-C9AC1714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12519-D48E-D46D-814A-13B9FAD39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79C1B1-0797-2FF6-1E2E-C151F3B8F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B13DD2-CA1F-6768-08CA-9544C0F43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7D5D20-8B93-A45E-9260-0DD595D18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486EE7-D5E8-5B48-580E-F30E80232A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F88588-9241-DB90-57D9-5FECBFB5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739792-8233-1279-8136-7CEA95EA9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FB6D89-F33F-8D34-0DB7-500BE0D7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0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6C5A9-0326-19BF-E77E-D2090DF4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199792-95F3-E9D7-950E-A2678B09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E9BDB8-DA19-B1BE-65F8-B272D2D9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F7CF26-522B-6B76-8DB7-2C073D47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5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2A34B7-79FB-5DA4-718A-2F638638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7A1FC2-A724-8F16-B3FB-D09D7706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C48840-393D-DD7F-5AD7-2B88E8C4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767B3-9F24-BBF5-1FB9-8842DD8EB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DB4D9-D2A0-FF85-C40F-BAE4AC401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337BC3-11B4-219D-86C1-D03EEB6F9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A7DC7-5DE4-CEDB-9383-32105DB6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BDA0BA-BFE3-47A7-4EB3-68F8D4FDE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A4F97E-CC90-3451-4E3F-9BFB2B90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5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3B29B-49E4-3895-77CE-3160C91B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CB83DF-0EEE-E24D-D68E-3BB9E5A7B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E3A2EC-D166-AB52-F7ED-4162403C3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CDEED9-C30F-AD81-5DAE-ED8F8D30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B84D22-F830-467B-3CDF-C6A921E45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4409D8-578C-46CB-DC0B-727AF90A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83483E-652A-EA18-E3F4-97D9AC121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82F035-C89F-8329-4CD2-A42F97901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AC6208-013D-D127-3356-752C189F8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6C311-FF10-051A-4E07-EDBA314AA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5B09FA-1D3F-E054-759F-9BF0B9BE9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57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60000">
            <a:off x="9334500" y="2946400"/>
            <a:ext cx="8928100" cy="8928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0" y="-2730500"/>
            <a:ext cx="11163300" cy="11163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0" y="-38100"/>
            <a:ext cx="11125200" cy="10350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1600" y="1549400"/>
            <a:ext cx="6946900" cy="69469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71600" y="5695950"/>
            <a:ext cx="8369300" cy="711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116199"/>
              </a:lnSpc>
            </a:pPr>
            <a:r>
              <a:rPr lang="en-US" sz="4000" b="0" i="0" u="none" strike="noStrike" dirty="0">
                <a:solidFill>
                  <a:srgbClr val="AF6BF2"/>
                </a:solidFill>
                <a:latin typeface="Bai Jamjuree Bold"/>
              </a:rPr>
              <a:t>For you</a:t>
            </a:r>
            <a:r>
              <a:rPr lang="en-US" sz="4000" dirty="0">
                <a:solidFill>
                  <a:srgbClr val="AF6BF2"/>
                </a:solidFill>
                <a:latin typeface="Bai Jamjuree Bold"/>
              </a:rPr>
              <a:t>r sincerity and time</a:t>
            </a:r>
            <a:endParaRPr lang="en-US" sz="4000" b="0" i="0" u="none" strike="noStrike" dirty="0">
              <a:solidFill>
                <a:srgbClr val="AF6BF2"/>
              </a:solidFill>
              <a:latin typeface="Bai Jamjuree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71600" y="8496300"/>
            <a:ext cx="3987800" cy="635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dirty="0">
                <a:solidFill>
                  <a:srgbClr val="FFFFFF"/>
                </a:solidFill>
                <a:latin typeface="Geologica Roman Thin"/>
              </a:rPr>
              <a:t>Made by Geun Woo KIM</a:t>
            </a:r>
            <a:endParaRPr lang="en-US" sz="1800" b="0" i="0" u="none" strike="noStrike" dirty="0">
              <a:solidFill>
                <a:srgbClr val="FFFFFF"/>
              </a:solidFill>
              <a:latin typeface="Geologica Roman Thin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81100" y="2344228"/>
            <a:ext cx="9690100" cy="2146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1300"/>
              </a:lnSpc>
            </a:pPr>
            <a:r>
              <a:rPr lang="en-US" sz="18000" b="0" i="0" u="none" strike="noStrike" dirty="0">
                <a:solidFill>
                  <a:srgbClr val="FFFFFF"/>
                </a:solidFill>
                <a:latin typeface="Bai Jamjuree Bold"/>
              </a:rPr>
              <a:t>Chime </a:t>
            </a:r>
          </a:p>
          <a:p>
            <a:pPr lvl="0" algn="l">
              <a:lnSpc>
                <a:spcPct val="91300"/>
              </a:lnSpc>
            </a:pPr>
            <a:endParaRPr lang="en-US" sz="18000" b="0" i="0" u="none" strike="noStrike" dirty="0">
              <a:solidFill>
                <a:srgbClr val="FFFFFF"/>
              </a:solidFill>
              <a:latin typeface="Bai Jamjuree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18288000" cy="81153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990600" y="1473200"/>
            <a:ext cx="16459200" cy="1955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11000" b="0" i="0" u="none" strike="noStrike" dirty="0">
                <a:solidFill>
                  <a:srgbClr val="55CAE1"/>
                </a:solidFill>
                <a:latin typeface="Bai Jamjuree Bold"/>
              </a:rPr>
              <a:t>Who is Geun Woo KIM? 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168400"/>
            <a:ext cx="17145000" cy="127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814800" y="9486900"/>
            <a:ext cx="787400" cy="215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116199"/>
              </a:lnSpc>
            </a:pPr>
            <a:r>
              <a:rPr lang="en-US" sz="1200" b="0" i="0" u="none" strike="noStrike">
                <a:solidFill>
                  <a:srgbClr val="FFFFFF"/>
                </a:solidFill>
                <a:latin typeface="Geologica Roman Light"/>
              </a:rPr>
              <a:t>PAGE 02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763000" y="3517900"/>
            <a:ext cx="8470900" cy="5435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just"/>
            <a:r>
              <a:rPr lang="en-US" altLang="ko-KR" dirty="0"/>
              <a:t>I am a computer engineering graduate and know how to use Python, C++, C, Java, </a:t>
            </a:r>
            <a:r>
              <a:rPr lang="en-US" altLang="ko-KR" dirty="0" err="1"/>
              <a:t>Javascript</a:t>
            </a:r>
            <a:r>
              <a:rPr lang="en-US" altLang="ko-KR" dirty="0"/>
              <a:t>, HTML, and CSS.</a:t>
            </a:r>
          </a:p>
          <a:p>
            <a:pPr algn="just"/>
            <a:r>
              <a:rPr lang="en-US" altLang="ko-KR" dirty="0"/>
              <a:t>I have experience making games using Unity. I also use Python to make programs available for Windows. I created Google extensions using HTML, CSS, and </a:t>
            </a:r>
            <a:r>
              <a:rPr lang="en-US" altLang="ko-KR" dirty="0" err="1"/>
              <a:t>Javascript</a:t>
            </a:r>
            <a:r>
              <a:rPr lang="en-US" altLang="ko-KR" dirty="0"/>
              <a:t>.</a:t>
            </a:r>
          </a:p>
          <a:p>
            <a:pPr algn="just"/>
            <a:r>
              <a:rPr lang="en-US" altLang="ko-KR" dirty="0"/>
              <a:t>The projects I created can be found on my </a:t>
            </a:r>
            <a:r>
              <a:rPr lang="en-US" altLang="ko-KR" dirty="0" err="1"/>
              <a:t>Linkedin</a:t>
            </a:r>
            <a:r>
              <a:rPr lang="en-US" altLang="ko-KR" dirty="0"/>
              <a:t> profile and on my own website, GW's website.</a:t>
            </a:r>
          </a:p>
          <a:p>
            <a:pPr algn="just"/>
            <a:r>
              <a:rPr lang="en-US" altLang="ko-KR" dirty="0"/>
              <a:t>I have a Microsoft Office Specialist Master (MOS Master) certificate and know how to specialize in Excel, Word, PowerPoint, and Access.</a:t>
            </a:r>
          </a:p>
          <a:p>
            <a:pPr algn="just"/>
            <a:r>
              <a:rPr lang="en-US" altLang="ko-KR" dirty="0"/>
              <a:t>Currently, I am in charge of QA/QC of '</a:t>
            </a:r>
            <a:r>
              <a:rPr lang="en-US" altLang="ko-KR" dirty="0" err="1"/>
              <a:t>ArcheAge</a:t>
            </a:r>
            <a:r>
              <a:rPr lang="en-US" altLang="ko-KR" dirty="0"/>
              <a:t> WAR', the main game of Kakao, the No. 1 Korean company,</a:t>
            </a:r>
          </a:p>
          <a:p>
            <a:pPr algn="just"/>
            <a:r>
              <a:rPr lang="en-US" altLang="ko-KR" dirty="0"/>
              <a:t>and I am working on professional Game QA/QC, writing </a:t>
            </a:r>
            <a:r>
              <a:rPr lang="en-US" altLang="ko-KR" dirty="0" err="1"/>
              <a:t>TestCase</a:t>
            </a:r>
            <a:r>
              <a:rPr lang="en-US" altLang="ko-KR" dirty="0"/>
              <a:t> directly in Sheets and using Jira to communicate with other departments.</a:t>
            </a:r>
          </a:p>
          <a:p>
            <a:pPr algn="just"/>
            <a:r>
              <a:rPr lang="en-US" altLang="ko-KR" dirty="0"/>
              <a:t>I have experience in producing various </a:t>
            </a:r>
            <a:r>
              <a:rPr lang="en-US" altLang="ko-KR" dirty="0" err="1"/>
              <a:t>longforms</a:t>
            </a:r>
            <a:r>
              <a:rPr lang="en-US" altLang="ko-KR" dirty="0"/>
              <a:t> and shortforms using </a:t>
            </a:r>
            <a:r>
              <a:rPr lang="en-US" altLang="ko-KR" dirty="0" err="1"/>
              <a:t>PowerDirector</a:t>
            </a:r>
            <a:r>
              <a:rPr lang="en-US" altLang="ko-KR" dirty="0"/>
              <a:t> and </a:t>
            </a:r>
            <a:r>
              <a:rPr lang="en-US" altLang="ko-KR" dirty="0" err="1"/>
              <a:t>CapCut</a:t>
            </a:r>
            <a:endParaRPr lang="en-US" altLang="ko-KR" dirty="0"/>
          </a:p>
          <a:p>
            <a:pPr algn="just"/>
            <a:r>
              <a:rPr lang="en-US" altLang="ko-KR" dirty="0"/>
              <a:t>and it has not been long since I started uploading, so I have about 1,000 views on average.</a:t>
            </a:r>
          </a:p>
          <a:p>
            <a:pPr algn="just"/>
            <a:r>
              <a:rPr lang="en-US" altLang="ko-KR" dirty="0"/>
              <a:t>In addition, I have experience in growing a Facebook page with 200k followers by utilizing video editing and photo editing technology,</a:t>
            </a:r>
          </a:p>
          <a:p>
            <a:pPr algn="just"/>
            <a:r>
              <a:rPr lang="en-US" altLang="ko-KR" dirty="0"/>
              <a:t>so I know how to find and like people more on SNS marketing.</a:t>
            </a:r>
          </a:p>
          <a:p>
            <a:pPr algn="just"/>
            <a:r>
              <a:rPr lang="en-US" altLang="ko-KR" dirty="0"/>
              <a:t>I am preparing for employment in Europe to have a broader perspective and insight.</a:t>
            </a:r>
          </a:p>
        </p:txBody>
      </p:sp>
      <p:pic>
        <p:nvPicPr>
          <p:cNvPr id="11" name="그림 10" descr="인간의 얼굴, 사람, 눈썹, 턱이(가) 표시된 사진">
            <a:extLst>
              <a:ext uri="{FF2B5EF4-FFF2-40B4-BE49-F238E27FC236}">
                <a16:creationId xmlns:a16="http://schemas.microsoft.com/office/drawing/2014/main" id="{1D5C556E-0545-16A4-9FF0-3D995FEF6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94" y="3340978"/>
            <a:ext cx="4363212" cy="57894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7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18288000" cy="81153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857500" y="4318000"/>
            <a:ext cx="4902200" cy="635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just">
              <a:lnSpc>
                <a:spcPct val="116199"/>
              </a:lnSpc>
            </a:pPr>
            <a:r>
              <a:rPr lang="en-US" sz="1800" b="0" i="0" u="none" strike="noStrike" dirty="0">
                <a:solidFill>
                  <a:srgbClr val="B96BC6"/>
                </a:solidFill>
                <a:latin typeface="Geologica Roman Light"/>
              </a:rPr>
              <a:t>Description</a:t>
            </a:r>
            <a:r>
              <a:rPr lang="en-US" dirty="0">
                <a:solidFill>
                  <a:srgbClr val="B96BC6"/>
                </a:solidFill>
                <a:latin typeface="Geologica Roman Light"/>
              </a:rPr>
              <a:t> </a:t>
            </a:r>
          </a:p>
          <a:p>
            <a:pPr lvl="0" algn="just">
              <a:lnSpc>
                <a:spcPct val="116199"/>
              </a:lnSpc>
            </a:pPr>
            <a:r>
              <a:rPr lang="en-US" dirty="0">
                <a:solidFill>
                  <a:srgbClr val="B96BC6"/>
                </a:solidFill>
                <a:latin typeface="Geologica Roman Light"/>
              </a:rPr>
              <a:t>Why Chime?</a:t>
            </a:r>
            <a:endParaRPr lang="en-US" sz="1800" b="0" i="0" u="none" strike="noStrike" dirty="0">
              <a:solidFill>
                <a:srgbClr val="B96BC6"/>
              </a:solidFill>
              <a:latin typeface="Geologica Roman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882900" y="3657600"/>
            <a:ext cx="26289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3000" b="0" i="0" u="none" strike="noStrike" dirty="0">
                <a:solidFill>
                  <a:srgbClr val="FFFFFF"/>
                </a:solidFill>
                <a:latin typeface="Geologica Roman Bold"/>
              </a:rPr>
              <a:t>Title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670300"/>
            <a:ext cx="1244600" cy="12700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857500" y="6477000"/>
            <a:ext cx="4902200" cy="635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just">
              <a:lnSpc>
                <a:spcPct val="116199"/>
              </a:lnSpc>
            </a:pPr>
            <a:r>
              <a:rPr lang="en-US" sz="1800" b="0" i="0" u="none" strike="noStrike" dirty="0">
                <a:solidFill>
                  <a:srgbClr val="B96BC6"/>
                </a:solidFill>
                <a:latin typeface="Geologica Roman Light"/>
              </a:rPr>
              <a:t>Simple and Effective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82900" y="5829300"/>
            <a:ext cx="29591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3000" b="0" i="0" u="none" strike="noStrike" dirty="0">
                <a:solidFill>
                  <a:srgbClr val="FFFFFF"/>
                </a:solidFill>
                <a:latin typeface="Geologica Roman Bold"/>
              </a:rPr>
              <a:t>Core Features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5829300"/>
            <a:ext cx="1244600" cy="12700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857500" y="8534400"/>
            <a:ext cx="4902200" cy="635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just">
              <a:lnSpc>
                <a:spcPct val="116199"/>
              </a:lnSpc>
            </a:pPr>
            <a:r>
              <a:rPr lang="en-US" sz="1800" b="0" i="0" u="none" strike="noStrike" dirty="0">
                <a:solidFill>
                  <a:srgbClr val="8D39E2"/>
                </a:solidFill>
                <a:latin typeface="Geologica Roman Light"/>
              </a:rPr>
              <a:t>From Setup to Alert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882900" y="7886700"/>
            <a:ext cx="58039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3000" dirty="0">
                <a:solidFill>
                  <a:srgbClr val="FFFFFF"/>
                </a:solidFill>
                <a:latin typeface="Geologica Roman Bold"/>
              </a:rPr>
              <a:t>How it works? : The User Flow</a:t>
            </a:r>
            <a:endParaRPr lang="en-US" sz="3000" b="0" i="0" u="none" strike="noStrike" dirty="0">
              <a:solidFill>
                <a:srgbClr val="FFFFFF"/>
              </a:solidFill>
              <a:latin typeface="Geologica Roman Bold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7899400"/>
            <a:ext cx="1244600" cy="12700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943600" y="6172200"/>
            <a:ext cx="6400800" cy="254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838200" y="1473200"/>
            <a:ext cx="12928600" cy="1955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11000" b="0" i="0" u="none" strike="noStrike" dirty="0">
                <a:solidFill>
                  <a:srgbClr val="5BD0C6"/>
                </a:solidFill>
                <a:latin typeface="Bai Jamjuree Bold"/>
              </a:rPr>
              <a:t>Table of Content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344400" y="4318000"/>
            <a:ext cx="4902200" cy="635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just">
              <a:lnSpc>
                <a:spcPct val="116199"/>
              </a:lnSpc>
            </a:pPr>
            <a:r>
              <a:rPr lang="en-US" sz="1800" b="0" i="0" u="none" strike="noStrike" dirty="0">
                <a:solidFill>
                  <a:srgbClr val="B96BC6"/>
                </a:solidFill>
                <a:latin typeface="Geologica Roman Light"/>
              </a:rPr>
              <a:t>The Engine Behind Chime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369800" y="3657600"/>
            <a:ext cx="41402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3000" b="0" i="0" u="none" strike="noStrike" dirty="0">
                <a:solidFill>
                  <a:srgbClr val="FFFFFF"/>
                </a:solidFill>
                <a:latin typeface="Geologica Roman Bold"/>
              </a:rPr>
              <a:t>Technical Overview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0" y="3670300"/>
            <a:ext cx="1244600" cy="12700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2344400" y="6477000"/>
            <a:ext cx="4902200" cy="635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just">
              <a:lnSpc>
                <a:spcPct val="116199"/>
              </a:lnSpc>
            </a:pPr>
            <a:r>
              <a:rPr lang="en-US" sz="1800" b="0" i="0" u="none" strike="noStrike" dirty="0">
                <a:solidFill>
                  <a:srgbClr val="B96BC6"/>
                </a:solidFill>
                <a:latin typeface="Geologica Roman Light"/>
              </a:rPr>
              <a:t>The logic for Recurring Alarms</a:t>
            </a:r>
          </a:p>
          <a:p>
            <a:pPr lvl="0" algn="just">
              <a:lnSpc>
                <a:spcPct val="116199"/>
              </a:lnSpc>
            </a:pPr>
            <a:r>
              <a:rPr lang="en-US" sz="1800" b="0" i="0" u="none" strike="noStrike" dirty="0">
                <a:solidFill>
                  <a:srgbClr val="B96BC6"/>
                </a:solidFill>
                <a:latin typeface="Geologica Roman Light"/>
              </a:rPr>
              <a:t>How it works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369800" y="5829300"/>
            <a:ext cx="32512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3000" b="0" i="0" u="none" strike="noStrike" dirty="0">
                <a:solidFill>
                  <a:srgbClr val="FFFFFF"/>
                </a:solidFill>
                <a:latin typeface="Geologica Roman Bold"/>
              </a:rPr>
              <a:t>Code Highlight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0" y="5829300"/>
            <a:ext cx="1244600" cy="12700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" y="1168400"/>
            <a:ext cx="17145000" cy="12700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16814800" y="9486900"/>
            <a:ext cx="787400" cy="215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116199"/>
              </a:lnSpc>
            </a:pPr>
            <a:r>
              <a:rPr lang="en-US" sz="1200" b="0" i="0" u="none" strike="noStrike" dirty="0">
                <a:solidFill>
                  <a:srgbClr val="FFFFFF"/>
                </a:solidFill>
                <a:latin typeface="Geologica Roman Light"/>
              </a:rPr>
              <a:t>PAGE 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1E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18288000" cy="8115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" y="5321300"/>
            <a:ext cx="5930900" cy="49403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62000" y="-55497"/>
            <a:ext cx="15049500" cy="1078398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8000" b="0" i="0" u="none" strike="noStrike" dirty="0">
                <a:solidFill>
                  <a:srgbClr val="5BD0C6"/>
                </a:solidFill>
                <a:latin typeface="Bai Jamjuree Bold"/>
              </a:rPr>
              <a:t>Title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1168400"/>
            <a:ext cx="17145000" cy="127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6814800" y="9486900"/>
            <a:ext cx="787400" cy="215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116199"/>
              </a:lnSpc>
            </a:pPr>
            <a:r>
              <a:rPr lang="en-US" sz="1200" b="0" i="0" u="none" strike="noStrike">
                <a:solidFill>
                  <a:srgbClr val="FFFFFF"/>
                </a:solidFill>
                <a:latin typeface="Geologica Roman Light"/>
              </a:rPr>
              <a:t>PAGE 04</a:t>
            </a: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172" y="1526106"/>
            <a:ext cx="17507656" cy="7960794"/>
          </a:xfrm>
          <a:prstGeom prst="rect">
            <a:avLst/>
          </a:prstGeom>
          <a:effectLst>
            <a:outerShdw blurRad="234447">
              <a:srgbClr val="AF6BF2">
                <a:alpha val="100000"/>
              </a:srgbClr>
            </a:outerShdw>
          </a:effectLst>
        </p:spPr>
      </p:pic>
      <p:sp>
        <p:nvSpPr>
          <p:cNvPr id="19" name="TextBox 19"/>
          <p:cNvSpPr txBox="1"/>
          <p:nvPr/>
        </p:nvSpPr>
        <p:spPr>
          <a:xfrm>
            <a:off x="1252376" y="2937976"/>
            <a:ext cx="5219700" cy="601552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just">
              <a:lnSpc>
                <a:spcPct val="116199"/>
              </a:lnSpc>
            </a:pPr>
            <a:r>
              <a:rPr lang="en-US" altLang="ko-KR" sz="3000" dirty="0"/>
              <a:t>A Chrome extension for users who need a reliable alarm while on their computer.</a:t>
            </a:r>
            <a:endParaRPr lang="en-US" sz="3000" b="0" i="0" u="none" strike="noStrike" dirty="0">
              <a:latin typeface="Geologica Roman Light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528726" y="2008025"/>
            <a:ext cx="26670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3000" b="0" i="0" u="none" strike="noStrike" dirty="0" err="1">
                <a:solidFill>
                  <a:srgbClr val="FFFFFF"/>
                </a:solidFill>
                <a:latin typeface="Geologica Roman ExtraBold"/>
              </a:rPr>
              <a:t>Desciptio</a:t>
            </a:r>
            <a:r>
              <a:rPr lang="en-US" sz="3000" dirty="0" err="1">
                <a:solidFill>
                  <a:srgbClr val="FFFFFF"/>
                </a:solidFill>
                <a:latin typeface="Geologica Roman ExtraBold"/>
              </a:rPr>
              <a:t>n</a:t>
            </a:r>
            <a:endParaRPr lang="en-US" sz="3000" b="0" i="0" u="none" strike="noStrike" dirty="0">
              <a:solidFill>
                <a:srgbClr val="FFFFFF"/>
              </a:solidFill>
              <a:latin typeface="Geologica Roman ExtraBold"/>
            </a:endParaRPr>
          </a:p>
        </p:txBody>
      </p:sp>
      <p:sp>
        <p:nvSpPr>
          <p:cNvPr id="26" name="TextBox 20">
            <a:extLst>
              <a:ext uri="{FF2B5EF4-FFF2-40B4-BE49-F238E27FC236}">
                <a16:creationId xmlns:a16="http://schemas.microsoft.com/office/drawing/2014/main" id="{5DA190B6-1C13-12BA-5137-0026BC6C9275}"/>
              </a:ext>
            </a:extLst>
          </p:cNvPr>
          <p:cNvSpPr txBox="1"/>
          <p:nvPr/>
        </p:nvSpPr>
        <p:spPr>
          <a:xfrm>
            <a:off x="12344402" y="2008025"/>
            <a:ext cx="26670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3000" b="0" i="0" u="none" strike="noStrike" dirty="0">
                <a:solidFill>
                  <a:srgbClr val="FFFFFF"/>
                </a:solidFill>
                <a:latin typeface="Geologica Roman ExtraBold"/>
              </a:rPr>
              <a:t>Why Chime?</a:t>
            </a:r>
          </a:p>
        </p:txBody>
      </p:sp>
      <p:sp>
        <p:nvSpPr>
          <p:cNvPr id="27" name="TextBox 19">
            <a:extLst>
              <a:ext uri="{FF2B5EF4-FFF2-40B4-BE49-F238E27FC236}">
                <a16:creationId xmlns:a16="http://schemas.microsoft.com/office/drawing/2014/main" id="{800FCB34-1AFF-0226-BAE5-638DEE9D5F0D}"/>
              </a:ext>
            </a:extLst>
          </p:cNvPr>
          <p:cNvSpPr txBox="1"/>
          <p:nvPr/>
        </p:nvSpPr>
        <p:spPr>
          <a:xfrm>
            <a:off x="11068052" y="2763966"/>
            <a:ext cx="5219700" cy="601552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just">
              <a:lnSpc>
                <a:spcPct val="116199"/>
              </a:lnSpc>
            </a:pPr>
            <a:r>
              <a:rPr lang="en-US" altLang="ko-KR" sz="3200" dirty="0"/>
              <a:t>Some people can't hear their mobile phone alarms when they're working or gaming with headphones on. Chime provides a solution by creating an alarm that triggers directly on their computer screen.</a:t>
            </a:r>
            <a:endParaRPr lang="en-US" sz="3000" b="0" i="0" u="none" strike="noStrike" dirty="0">
              <a:latin typeface="Geologica Roman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82377-AA6F-CE17-0D1E-26570CC42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5F76755-C498-B3BD-3E08-9DE88A8A5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18288000" cy="81153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27CD3D3-FC4F-9446-9BC1-69575174E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82857"/>
            <a:ext cx="5930900" cy="49403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ED477946-F7F4-C097-CE1A-C538F567FC0C}"/>
              </a:ext>
            </a:extLst>
          </p:cNvPr>
          <p:cNvSpPr txBox="1"/>
          <p:nvPr/>
        </p:nvSpPr>
        <p:spPr>
          <a:xfrm>
            <a:off x="762000" y="-55497"/>
            <a:ext cx="15049500" cy="1078398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8000" b="0" i="0" u="none" strike="noStrike" dirty="0">
                <a:solidFill>
                  <a:srgbClr val="5BD0C6"/>
                </a:solidFill>
                <a:latin typeface="Bai Jamjuree Bold"/>
              </a:rPr>
              <a:t>Core Features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0053D9F1-1B3C-2F86-DD31-B5870E3C1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1168400"/>
            <a:ext cx="17145000" cy="12700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0B09E5A7-403D-55E7-C558-EAE99D13F4BE}"/>
              </a:ext>
            </a:extLst>
          </p:cNvPr>
          <p:cNvSpPr txBox="1"/>
          <p:nvPr/>
        </p:nvSpPr>
        <p:spPr>
          <a:xfrm>
            <a:off x="16814800" y="9486900"/>
            <a:ext cx="787400" cy="215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116199"/>
              </a:lnSpc>
            </a:pPr>
            <a:r>
              <a:rPr lang="en-US" sz="1200" b="0" i="0" u="none" strike="noStrike">
                <a:solidFill>
                  <a:srgbClr val="FFFFFF"/>
                </a:solidFill>
                <a:latin typeface="Geologica Roman Light"/>
              </a:rPr>
              <a:t>PAGE 04</a:t>
            </a:r>
          </a:p>
        </p:txBody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B9DA8AB8-2DDC-D6C8-B458-69BDA4A4E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172" y="1609175"/>
            <a:ext cx="17507656" cy="7960794"/>
          </a:xfrm>
          <a:prstGeom prst="rect">
            <a:avLst/>
          </a:prstGeom>
          <a:effectLst>
            <a:outerShdw blurRad="234447">
              <a:srgbClr val="AF6BF2">
                <a:alpha val="100000"/>
              </a:srgbClr>
            </a:outerShdw>
          </a:effectLst>
        </p:spPr>
      </p:pic>
      <p:sp>
        <p:nvSpPr>
          <p:cNvPr id="19" name="TextBox 19">
            <a:extLst>
              <a:ext uri="{FF2B5EF4-FFF2-40B4-BE49-F238E27FC236}">
                <a16:creationId xmlns:a16="http://schemas.microsoft.com/office/drawing/2014/main" id="{086A346D-0B97-8CF1-F0A3-647C3FE18D42}"/>
              </a:ext>
            </a:extLst>
          </p:cNvPr>
          <p:cNvSpPr txBox="1"/>
          <p:nvPr/>
        </p:nvSpPr>
        <p:spPr>
          <a:xfrm>
            <a:off x="1252376" y="2937976"/>
            <a:ext cx="15816424" cy="601552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just">
              <a:lnSpc>
                <a:spcPct val="116199"/>
              </a:lnSpc>
            </a:pPr>
            <a:endParaRPr lang="en-US" sz="3000" b="0" i="0" u="none" strike="noStrike" dirty="0">
              <a:latin typeface="Geologica Roman Light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6E7E1C4D-B911-6964-6998-ADC461CDB57B}"/>
              </a:ext>
            </a:extLst>
          </p:cNvPr>
          <p:cNvSpPr txBox="1"/>
          <p:nvPr/>
        </p:nvSpPr>
        <p:spPr>
          <a:xfrm>
            <a:off x="2528726" y="2008025"/>
            <a:ext cx="12635074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3000" b="0" i="0" u="none" strike="noStrike" dirty="0">
                <a:solidFill>
                  <a:srgbClr val="FFFFFF"/>
                </a:solidFill>
                <a:latin typeface="Geologica Roman ExtraBold"/>
              </a:rPr>
              <a:t>Simple and Effective</a:t>
            </a:r>
          </a:p>
        </p:txBody>
      </p:sp>
      <p:sp>
        <p:nvSpPr>
          <p:cNvPr id="7" name="TextBox 19">
            <a:extLst>
              <a:ext uri="{FF2B5EF4-FFF2-40B4-BE49-F238E27FC236}">
                <a16:creationId xmlns:a16="http://schemas.microsoft.com/office/drawing/2014/main" id="{EAF647A9-698B-1AE7-F5CC-9F290D25C75A}"/>
              </a:ext>
            </a:extLst>
          </p:cNvPr>
          <p:cNvSpPr txBox="1"/>
          <p:nvPr/>
        </p:nvSpPr>
        <p:spPr>
          <a:xfrm>
            <a:off x="1252376" y="2763966"/>
            <a:ext cx="15035376" cy="601552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just">
              <a:lnSpc>
                <a:spcPct val="116199"/>
              </a:lnSpc>
            </a:pPr>
            <a:r>
              <a:rPr lang="en-US" altLang="ko-KR" sz="2500" b="1" dirty="0"/>
              <a:t>Set Alarms</a:t>
            </a:r>
            <a:r>
              <a:rPr lang="en-US" altLang="ko-KR" sz="2500" dirty="0"/>
              <a:t>: Easily set alarms by entering a time in HH:MM format.</a:t>
            </a:r>
          </a:p>
          <a:p>
            <a:pPr lvl="0" algn="just">
              <a:lnSpc>
                <a:spcPct val="116199"/>
              </a:lnSpc>
            </a:pPr>
            <a:endParaRPr lang="en-US" altLang="ko-KR" sz="2500" dirty="0"/>
          </a:p>
          <a:p>
            <a:pPr lvl="0" algn="just">
              <a:lnSpc>
                <a:spcPct val="116199"/>
              </a:lnSpc>
            </a:pPr>
            <a:r>
              <a:rPr lang="en-US" altLang="ko-KR" sz="2500" b="1" dirty="0"/>
              <a:t>Persistent Alarms</a:t>
            </a:r>
            <a:r>
              <a:rPr lang="en-US" altLang="ko-KR" sz="2500" dirty="0"/>
              <a:t>: Alarms are saved in your browser's local storage and are recalled whenever you open the popup.</a:t>
            </a:r>
          </a:p>
          <a:p>
            <a:pPr lvl="0" algn="just">
              <a:lnSpc>
                <a:spcPct val="116199"/>
              </a:lnSpc>
            </a:pPr>
            <a:endParaRPr lang="en-US" altLang="ko-KR" sz="2500" dirty="0"/>
          </a:p>
          <a:p>
            <a:pPr lvl="0" algn="just">
              <a:lnSpc>
                <a:spcPct val="116199"/>
              </a:lnSpc>
            </a:pPr>
            <a:r>
              <a:rPr lang="en-US" altLang="ko-KR" sz="2500" b="1" dirty="0"/>
              <a:t>Recurring Alarms</a:t>
            </a:r>
            <a:r>
              <a:rPr lang="en-US" altLang="ko-KR" sz="2500" dirty="0"/>
              <a:t>: The alarm automatically resets for the next day, ensuring you don't miss a beat.</a:t>
            </a:r>
          </a:p>
          <a:p>
            <a:pPr lvl="0" algn="just">
              <a:lnSpc>
                <a:spcPct val="116199"/>
              </a:lnSpc>
            </a:pPr>
            <a:endParaRPr lang="en-US" altLang="ko-KR" sz="2500" dirty="0"/>
          </a:p>
          <a:p>
            <a:pPr lvl="0" algn="just">
              <a:lnSpc>
                <a:spcPct val="116199"/>
              </a:lnSpc>
            </a:pPr>
            <a:r>
              <a:rPr lang="en-US" altLang="ko-KR" sz="2500" b="1" dirty="0"/>
              <a:t>Clear and Loud</a:t>
            </a:r>
            <a:r>
              <a:rPr lang="en-US" altLang="ko-KR" sz="2500" dirty="0"/>
              <a:t>: A pop-up window appears in the center of your screen and plays a sound to grab your attention.</a:t>
            </a:r>
          </a:p>
          <a:p>
            <a:pPr lvl="0" algn="just">
              <a:lnSpc>
                <a:spcPct val="116199"/>
              </a:lnSpc>
            </a:pPr>
            <a:endParaRPr lang="en-US" altLang="ko-KR" sz="2500" dirty="0"/>
          </a:p>
          <a:p>
            <a:pPr lvl="0" algn="just">
              <a:lnSpc>
                <a:spcPct val="116199"/>
              </a:lnSpc>
            </a:pPr>
            <a:r>
              <a:rPr lang="en-US" altLang="ko-KR" sz="2500" b="1" dirty="0"/>
              <a:t>Manage Alarms</a:t>
            </a:r>
            <a:r>
              <a:rPr lang="en-US" altLang="ko-KR" sz="2500" dirty="0"/>
              <a:t>: The popup shows a list of all your scheduled alarms, and you can delete them with a single click.</a:t>
            </a:r>
            <a:endParaRPr lang="en-US" sz="2500" b="0" i="0" u="none" strike="noStrike" dirty="0">
              <a:latin typeface="Geologica Roman Light"/>
            </a:endParaRPr>
          </a:p>
        </p:txBody>
      </p:sp>
    </p:spTree>
    <p:extLst>
      <p:ext uri="{BB962C8B-B14F-4D97-AF65-F5344CB8AC3E}">
        <p14:creationId xmlns:p14="http://schemas.microsoft.com/office/powerpoint/2010/main" val="58552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70637-EA89-B923-63FF-074A11637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A7A33F0-1158-E438-47DA-ADA29702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18288000" cy="81153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5AAD602-DB3C-21A5-3EC0-44FACC99B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82857"/>
            <a:ext cx="5930900" cy="49403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B6D64863-BBF2-B550-0246-0AC72605B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1168400"/>
            <a:ext cx="17145000" cy="12700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42AE0AAD-564C-090C-1D56-B14A74CEC84C}"/>
              </a:ext>
            </a:extLst>
          </p:cNvPr>
          <p:cNvSpPr txBox="1"/>
          <p:nvPr/>
        </p:nvSpPr>
        <p:spPr>
          <a:xfrm>
            <a:off x="16814800" y="9486900"/>
            <a:ext cx="787400" cy="215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116199"/>
              </a:lnSpc>
            </a:pPr>
            <a:r>
              <a:rPr lang="en-US" sz="1200" b="0" i="0" u="none" strike="noStrike">
                <a:solidFill>
                  <a:srgbClr val="FFFFFF"/>
                </a:solidFill>
                <a:latin typeface="Geologica Roman Light"/>
              </a:rPr>
              <a:t>PAGE 04</a:t>
            </a:r>
          </a:p>
        </p:txBody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62AF274B-0534-CF3A-E695-0551C059C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172" y="1609175"/>
            <a:ext cx="17507656" cy="7960794"/>
          </a:xfrm>
          <a:prstGeom prst="rect">
            <a:avLst/>
          </a:prstGeom>
          <a:effectLst>
            <a:outerShdw blurRad="234447">
              <a:srgbClr val="AF6BF2">
                <a:alpha val="100000"/>
              </a:srgbClr>
            </a:outerShdw>
          </a:effectLst>
        </p:spPr>
      </p:pic>
      <p:sp>
        <p:nvSpPr>
          <p:cNvPr id="19" name="TextBox 19">
            <a:extLst>
              <a:ext uri="{FF2B5EF4-FFF2-40B4-BE49-F238E27FC236}">
                <a16:creationId xmlns:a16="http://schemas.microsoft.com/office/drawing/2014/main" id="{213F6C7E-6751-4219-EF57-E673DE5F5C5D}"/>
              </a:ext>
            </a:extLst>
          </p:cNvPr>
          <p:cNvSpPr txBox="1"/>
          <p:nvPr/>
        </p:nvSpPr>
        <p:spPr>
          <a:xfrm>
            <a:off x="1252376" y="2937976"/>
            <a:ext cx="15816424" cy="601552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just">
              <a:lnSpc>
                <a:spcPct val="116199"/>
              </a:lnSpc>
            </a:pPr>
            <a:endParaRPr lang="en-US" sz="3000" b="0" i="0" u="none" strike="noStrike" dirty="0">
              <a:latin typeface="Geologica Roman Light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DFB709E1-9A36-A5D4-F847-899942A4A841}"/>
              </a:ext>
            </a:extLst>
          </p:cNvPr>
          <p:cNvSpPr txBox="1"/>
          <p:nvPr/>
        </p:nvSpPr>
        <p:spPr>
          <a:xfrm>
            <a:off x="2528726" y="2008025"/>
            <a:ext cx="12635074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altLang="ko-KR" sz="3200" dirty="0">
                <a:latin typeface="Geologica Roman ExtraBold" panose="020B0600000101010101" charset="0"/>
              </a:rPr>
              <a:t>From Setup to Alert</a:t>
            </a:r>
            <a:endParaRPr lang="en-US" sz="3000" b="0" i="0" u="none" strike="noStrike" dirty="0">
              <a:solidFill>
                <a:srgbClr val="FFFFFF"/>
              </a:solidFill>
              <a:latin typeface="Geologica Roman ExtraBold" panose="020B0600000101010101" charset="0"/>
            </a:endParaRPr>
          </a:p>
        </p:txBody>
      </p:sp>
      <p:sp>
        <p:nvSpPr>
          <p:cNvPr id="7" name="TextBox 19">
            <a:extLst>
              <a:ext uri="{FF2B5EF4-FFF2-40B4-BE49-F238E27FC236}">
                <a16:creationId xmlns:a16="http://schemas.microsoft.com/office/drawing/2014/main" id="{907BC46B-20F8-DF97-22D8-944C4AA4AF43}"/>
              </a:ext>
            </a:extLst>
          </p:cNvPr>
          <p:cNvSpPr txBox="1"/>
          <p:nvPr/>
        </p:nvSpPr>
        <p:spPr>
          <a:xfrm>
            <a:off x="1252376" y="2763966"/>
            <a:ext cx="15035376" cy="601552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just">
              <a:lnSpc>
                <a:spcPct val="116199"/>
              </a:lnSpc>
            </a:pPr>
            <a:r>
              <a:rPr lang="en-US" altLang="ko-KR" sz="2000" b="1" dirty="0"/>
              <a:t>Input Time</a:t>
            </a:r>
            <a:r>
              <a:rPr lang="en-US" altLang="ko-KR" sz="2000" dirty="0"/>
              <a:t>: The user opens the Chime popup and enters an alarm time (e.g., "08:30")</a:t>
            </a:r>
          </a:p>
          <a:p>
            <a:pPr lvl="0" algn="just">
              <a:lnSpc>
                <a:spcPct val="116199"/>
              </a:lnSpc>
            </a:pPr>
            <a:endParaRPr lang="en-US" altLang="ko-KR" sz="2000" dirty="0"/>
          </a:p>
          <a:p>
            <a:pPr lvl="0" algn="just">
              <a:lnSpc>
                <a:spcPct val="116199"/>
              </a:lnSpc>
            </a:pPr>
            <a:r>
              <a:rPr lang="en-US" altLang="ko-KR" sz="2000" b="1" dirty="0"/>
              <a:t>Save Alarm</a:t>
            </a:r>
            <a:r>
              <a:rPr lang="en-US" altLang="ko-KR" sz="2000" dirty="0"/>
              <a:t>: The popup sends a message to the background script to save the alarm time to Chrome's local storage.</a:t>
            </a:r>
          </a:p>
          <a:p>
            <a:pPr lvl="0" algn="just">
              <a:lnSpc>
                <a:spcPct val="116199"/>
              </a:lnSpc>
            </a:pPr>
            <a:endParaRPr lang="en-US" altLang="ko-KR" sz="2000" dirty="0"/>
          </a:p>
          <a:p>
            <a:pPr lvl="0" algn="just">
              <a:lnSpc>
                <a:spcPct val="116199"/>
              </a:lnSpc>
            </a:pPr>
            <a:r>
              <a:rPr lang="en-US" altLang="ko-KR" sz="2000" b="1" dirty="0"/>
              <a:t>Create Alarm</a:t>
            </a:r>
            <a:r>
              <a:rPr lang="en-US" altLang="ko-KR" sz="2000" dirty="0"/>
              <a:t>: The background script uses the </a:t>
            </a:r>
            <a:r>
              <a:rPr lang="en-US" altLang="ko-KR" sz="2000" b="1" i="1" dirty="0" err="1"/>
              <a:t>chrome.alarms</a:t>
            </a:r>
            <a:r>
              <a:rPr lang="en-US" altLang="ko-KR" sz="2000" b="1" i="1" dirty="0"/>
              <a:t> </a:t>
            </a:r>
            <a:r>
              <a:rPr lang="en-US" altLang="ko-KR" sz="2000" dirty="0"/>
              <a:t>API to create a new alarm that will trigger at the specified time.</a:t>
            </a:r>
            <a:endParaRPr lang="en-US" altLang="ko-KR" sz="2000" b="1" i="1" dirty="0"/>
          </a:p>
          <a:p>
            <a:pPr lvl="0" algn="just">
              <a:lnSpc>
                <a:spcPct val="116199"/>
              </a:lnSpc>
            </a:pPr>
            <a:endParaRPr lang="en-US" altLang="ko-KR" sz="2000" dirty="0"/>
          </a:p>
          <a:p>
            <a:pPr lvl="0" algn="just">
              <a:lnSpc>
                <a:spcPct val="116199"/>
              </a:lnSpc>
            </a:pPr>
            <a:r>
              <a:rPr lang="en-US" altLang="ko-KR" sz="2000" b="1" dirty="0"/>
              <a:t>Alarm Trigger</a:t>
            </a:r>
            <a:r>
              <a:rPr lang="en-US" altLang="ko-KR" sz="2000" dirty="0"/>
              <a:t>: At the set time, the </a:t>
            </a:r>
            <a:r>
              <a:rPr lang="en-US" altLang="ko-KR" sz="2000" b="1" i="1" dirty="0" err="1"/>
              <a:t>anAlarm</a:t>
            </a:r>
            <a:r>
              <a:rPr lang="en-US" altLang="ko-KR" sz="2000" dirty="0"/>
              <a:t> listener in the background script is activated.</a:t>
            </a:r>
          </a:p>
          <a:p>
            <a:pPr lvl="0" algn="just">
              <a:lnSpc>
                <a:spcPct val="116199"/>
              </a:lnSpc>
            </a:pPr>
            <a:endParaRPr lang="en-US" altLang="ko-KR" sz="2000" dirty="0"/>
          </a:p>
          <a:p>
            <a:pPr lvl="0" algn="just">
              <a:lnSpc>
                <a:spcPct val="116199"/>
              </a:lnSpc>
            </a:pPr>
            <a:r>
              <a:rPr lang="en-US" altLang="ko-KR" sz="2000" b="1" dirty="0"/>
              <a:t>Show Notification</a:t>
            </a:r>
            <a:r>
              <a:rPr lang="en-US" altLang="ko-KR" sz="2000" dirty="0"/>
              <a:t>: The script creates a new pop-up window centered on the user's primary display. This pop-up is the </a:t>
            </a:r>
            <a:r>
              <a:rPr lang="en-US" altLang="ko-KR" sz="2000" b="1" i="1" dirty="0"/>
              <a:t>alarm-notification.html</a:t>
            </a:r>
            <a:r>
              <a:rPr lang="en-US" altLang="ko-KR" sz="2000" dirty="0"/>
              <a:t> file</a:t>
            </a:r>
          </a:p>
          <a:p>
            <a:pPr lvl="0" algn="just">
              <a:lnSpc>
                <a:spcPct val="116199"/>
              </a:lnSpc>
            </a:pPr>
            <a:endParaRPr lang="en-US" altLang="ko-KR" sz="2000" dirty="0"/>
          </a:p>
          <a:p>
            <a:pPr lvl="0" algn="just">
              <a:lnSpc>
                <a:spcPct val="116199"/>
              </a:lnSpc>
            </a:pPr>
            <a:r>
              <a:rPr lang="en-US" altLang="ko-KR" sz="2000" b="1" dirty="0"/>
              <a:t>Play Sound</a:t>
            </a:r>
            <a:r>
              <a:rPr lang="en-US" altLang="ko-KR" sz="2000" dirty="0"/>
              <a:t>: The new pop-up window automatically plays the </a:t>
            </a:r>
            <a:r>
              <a:rPr lang="en-US" altLang="ko-KR" sz="2000" b="1" i="1" dirty="0"/>
              <a:t>alarm.mp3 </a:t>
            </a:r>
            <a:r>
              <a:rPr lang="en-US" altLang="ko-KR" sz="2000" dirty="0"/>
              <a:t>sound file in a loop.</a:t>
            </a:r>
          </a:p>
          <a:p>
            <a:pPr lvl="0" algn="just">
              <a:lnSpc>
                <a:spcPct val="116199"/>
              </a:lnSpc>
            </a:pPr>
            <a:endParaRPr lang="en-US" altLang="ko-KR" sz="2000" dirty="0"/>
          </a:p>
          <a:p>
            <a:pPr lvl="0" algn="just">
              <a:lnSpc>
                <a:spcPct val="116199"/>
              </a:lnSpc>
            </a:pPr>
            <a:r>
              <a:rPr lang="en-US" altLang="ko-KR" sz="2000" b="1" dirty="0"/>
              <a:t>Stop Alarm</a:t>
            </a:r>
            <a:r>
              <a:rPr lang="en-US" altLang="ko-KR" sz="2000" dirty="0"/>
              <a:t>: The user clicks the "Stop Alarm" button, which pauses the audio and closes the pop-up window.</a:t>
            </a:r>
          </a:p>
          <a:p>
            <a:pPr lvl="0" algn="just">
              <a:lnSpc>
                <a:spcPct val="116199"/>
              </a:lnSpc>
            </a:pPr>
            <a:endParaRPr lang="en-US" sz="2000" b="0" i="0" u="none" strike="noStrike" dirty="0">
              <a:latin typeface="Geologica Roman Light"/>
            </a:endParaRPr>
          </a:p>
          <a:p>
            <a:pPr lvl="0" algn="just">
              <a:lnSpc>
                <a:spcPct val="116199"/>
              </a:lnSpc>
            </a:pPr>
            <a:endParaRPr lang="en-US" sz="2000" b="0" i="0" u="none" strike="noStrike" dirty="0">
              <a:latin typeface="Geologica Roman Light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D512FFF4-0412-5EFA-8B4B-758718494C8E}"/>
              </a:ext>
            </a:extLst>
          </p:cNvPr>
          <p:cNvSpPr txBox="1"/>
          <p:nvPr/>
        </p:nvSpPr>
        <p:spPr>
          <a:xfrm>
            <a:off x="762000" y="-55497"/>
            <a:ext cx="15049500" cy="1078398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8000" b="0" i="0" u="none" strike="noStrike" dirty="0">
                <a:solidFill>
                  <a:srgbClr val="5BD0C6"/>
                </a:solidFill>
                <a:latin typeface="Bai Jamjuree Bold"/>
              </a:rPr>
              <a:t>How it Works? : The User Flow</a:t>
            </a:r>
          </a:p>
        </p:txBody>
      </p:sp>
    </p:spTree>
    <p:extLst>
      <p:ext uri="{BB962C8B-B14F-4D97-AF65-F5344CB8AC3E}">
        <p14:creationId xmlns:p14="http://schemas.microsoft.com/office/powerpoint/2010/main" val="15269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F8B84-3A32-7F72-E086-D7190DDFA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79FB540-B0AD-111A-1A0A-BDF7A18DB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18288000" cy="81153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9E60B4A-5550-AF28-78B0-E96D01C9B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82857"/>
            <a:ext cx="5930900" cy="49403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22BD98A-CC35-1CA5-C99C-6DE580FB7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1168400"/>
            <a:ext cx="17145000" cy="12700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B86CBBDD-6334-358A-BFE2-FC8F2374DED0}"/>
              </a:ext>
            </a:extLst>
          </p:cNvPr>
          <p:cNvSpPr txBox="1"/>
          <p:nvPr/>
        </p:nvSpPr>
        <p:spPr>
          <a:xfrm>
            <a:off x="16814800" y="9486900"/>
            <a:ext cx="787400" cy="215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116199"/>
              </a:lnSpc>
            </a:pPr>
            <a:r>
              <a:rPr lang="en-US" sz="1200" b="0" i="0" u="none" strike="noStrike">
                <a:solidFill>
                  <a:srgbClr val="FFFFFF"/>
                </a:solidFill>
                <a:latin typeface="Geologica Roman Light"/>
              </a:rPr>
              <a:t>PAGE 04</a:t>
            </a:r>
          </a:p>
        </p:txBody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563396B4-AA27-F7AD-569F-940BAEBFC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172" y="1609175"/>
            <a:ext cx="17507656" cy="7960794"/>
          </a:xfrm>
          <a:prstGeom prst="rect">
            <a:avLst/>
          </a:prstGeom>
          <a:effectLst>
            <a:outerShdw blurRad="234447">
              <a:srgbClr val="AF6BF2">
                <a:alpha val="100000"/>
              </a:srgbClr>
            </a:outerShdw>
          </a:effectLst>
        </p:spPr>
      </p:pic>
      <p:sp>
        <p:nvSpPr>
          <p:cNvPr id="19" name="TextBox 19">
            <a:extLst>
              <a:ext uri="{FF2B5EF4-FFF2-40B4-BE49-F238E27FC236}">
                <a16:creationId xmlns:a16="http://schemas.microsoft.com/office/drawing/2014/main" id="{A10B5B7C-685A-97F5-BE7D-0FE8CD6E27BF}"/>
              </a:ext>
            </a:extLst>
          </p:cNvPr>
          <p:cNvSpPr txBox="1"/>
          <p:nvPr/>
        </p:nvSpPr>
        <p:spPr>
          <a:xfrm>
            <a:off x="1252376" y="2937976"/>
            <a:ext cx="15816424" cy="601552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just">
              <a:lnSpc>
                <a:spcPct val="116199"/>
              </a:lnSpc>
            </a:pPr>
            <a:endParaRPr lang="en-US" sz="3000" b="0" i="0" u="none" strike="noStrike" dirty="0">
              <a:latin typeface="Geologica Roman Light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D50CD7BA-65A0-CB86-BC94-6196E1F7138F}"/>
              </a:ext>
            </a:extLst>
          </p:cNvPr>
          <p:cNvSpPr txBox="1"/>
          <p:nvPr/>
        </p:nvSpPr>
        <p:spPr>
          <a:xfrm>
            <a:off x="2528726" y="2008025"/>
            <a:ext cx="12635074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/>
            <a:r>
              <a:rPr lang="en-US" altLang="ko-KR" sz="3200" b="1" dirty="0"/>
              <a:t>The Engine Behind Chime</a:t>
            </a:r>
            <a:endParaRPr lang="en-US" altLang="ko-KR" sz="3200" dirty="0"/>
          </a:p>
        </p:txBody>
      </p:sp>
      <p:sp>
        <p:nvSpPr>
          <p:cNvPr id="7" name="TextBox 19">
            <a:extLst>
              <a:ext uri="{FF2B5EF4-FFF2-40B4-BE49-F238E27FC236}">
                <a16:creationId xmlns:a16="http://schemas.microsoft.com/office/drawing/2014/main" id="{57BC3616-EC37-DC78-6045-455FBC2DD4DB}"/>
              </a:ext>
            </a:extLst>
          </p:cNvPr>
          <p:cNvSpPr txBox="1"/>
          <p:nvPr/>
        </p:nvSpPr>
        <p:spPr>
          <a:xfrm>
            <a:off x="1252376" y="2763966"/>
            <a:ext cx="15035376" cy="601552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just">
              <a:lnSpc>
                <a:spcPct val="116199"/>
              </a:lnSpc>
            </a:pPr>
            <a:r>
              <a:rPr lang="en-US" altLang="ko-KR" sz="2800" b="1" dirty="0" err="1"/>
              <a:t>manifest.json</a:t>
            </a:r>
            <a:r>
              <a:rPr lang="en-US" altLang="ko-KR" sz="2800" dirty="0"/>
              <a:t>: Defines the extension's name, version, and necessary permissions like </a:t>
            </a:r>
            <a:r>
              <a:rPr lang="en-US" altLang="ko-KR" sz="2800" b="1" i="1" dirty="0"/>
              <a:t>storage, alarms </a:t>
            </a:r>
            <a:r>
              <a:rPr lang="en-US" altLang="ko-KR" sz="2800" dirty="0"/>
              <a:t>and </a:t>
            </a:r>
            <a:r>
              <a:rPr lang="en-US" altLang="ko-KR" sz="2800" b="1" i="1" dirty="0" err="1"/>
              <a:t>system.display</a:t>
            </a:r>
            <a:endParaRPr lang="en-US" altLang="ko-KR" sz="2800" b="1" i="1" dirty="0"/>
          </a:p>
          <a:p>
            <a:pPr lvl="0" algn="just">
              <a:lnSpc>
                <a:spcPct val="116199"/>
              </a:lnSpc>
            </a:pPr>
            <a:endParaRPr lang="en-US" altLang="ko-KR" sz="2800" dirty="0"/>
          </a:p>
          <a:p>
            <a:pPr lvl="0" algn="just">
              <a:lnSpc>
                <a:spcPct val="116199"/>
              </a:lnSpc>
            </a:pPr>
            <a:r>
              <a:rPr lang="en-US" altLang="ko-KR" sz="2800" b="1" dirty="0"/>
              <a:t>popup.html / popup.js / popup.css</a:t>
            </a:r>
            <a:r>
              <a:rPr lang="en-US" altLang="ko-KR" sz="2800" dirty="0"/>
              <a:t>: These files handle the user interface for setting and managing alarms. </a:t>
            </a:r>
            <a:r>
              <a:rPr lang="en-US" altLang="ko-KR" sz="2800" b="1" i="1" dirty="0"/>
              <a:t>Popup.js </a:t>
            </a:r>
            <a:r>
              <a:rPr lang="en-US" altLang="ko-KR" sz="2800" dirty="0"/>
              <a:t>communicates with the background script to add or remove alarms.</a:t>
            </a:r>
          </a:p>
          <a:p>
            <a:pPr lvl="0" algn="just">
              <a:lnSpc>
                <a:spcPct val="116199"/>
              </a:lnSpc>
            </a:pPr>
            <a:endParaRPr lang="en-US" sz="2800" b="1" i="1" u="none" strike="noStrike" dirty="0">
              <a:latin typeface="Geologica Roman Light"/>
            </a:endParaRPr>
          </a:p>
          <a:p>
            <a:pPr lvl="0" algn="just">
              <a:lnSpc>
                <a:spcPct val="116199"/>
              </a:lnSpc>
            </a:pPr>
            <a:r>
              <a:rPr lang="en-US" altLang="ko-KR" sz="2800" b="1" dirty="0"/>
              <a:t>background.js</a:t>
            </a:r>
            <a:r>
              <a:rPr lang="en-US" altLang="ko-KR" sz="2800" dirty="0"/>
              <a:t>: This is the service worker that manages the alarms. It listens for messages from the popup, creates alarms using the</a:t>
            </a:r>
          </a:p>
          <a:p>
            <a:pPr lvl="0" algn="just">
              <a:lnSpc>
                <a:spcPct val="116199"/>
              </a:lnSpc>
            </a:pPr>
            <a:r>
              <a:rPr lang="en-US" sz="2800" b="1" i="1" u="none" strike="noStrike" dirty="0" err="1">
                <a:latin typeface="Geologica Roman Light"/>
              </a:rPr>
              <a:t>Chrome.alarms</a:t>
            </a:r>
            <a:r>
              <a:rPr lang="en-US" sz="2800" b="1" i="1" u="none" strike="noStrike" dirty="0">
                <a:latin typeface="Geologica Roman Light"/>
              </a:rPr>
              <a:t>  </a:t>
            </a:r>
            <a:r>
              <a:rPr lang="en-US" altLang="ko-KR" sz="2800" dirty="0"/>
              <a:t>API, and launches the notification pop-up when an alarm goes off.</a:t>
            </a:r>
          </a:p>
          <a:p>
            <a:pPr lvl="0" algn="just">
              <a:lnSpc>
                <a:spcPct val="116199"/>
              </a:lnSpc>
            </a:pPr>
            <a:endParaRPr lang="en-US" sz="2800" b="1" i="1" u="none" strike="noStrike" dirty="0">
              <a:latin typeface="Geologica Roman Light"/>
            </a:endParaRPr>
          </a:p>
          <a:p>
            <a:pPr lvl="0" algn="just">
              <a:lnSpc>
                <a:spcPct val="116199"/>
              </a:lnSpc>
            </a:pPr>
            <a:r>
              <a:rPr lang="en-US" altLang="ko-KR" sz="2800" b="1" dirty="0"/>
              <a:t>alarm-notification.html / alarm-notification.js</a:t>
            </a:r>
            <a:r>
              <a:rPr lang="en-US" altLang="ko-KR" sz="2800" dirty="0"/>
              <a:t>: This is the dedicated pop-up window that appears when an alarm triggers. It plays the alarm sound and provides the "Stop Alarm" button.</a:t>
            </a:r>
            <a:endParaRPr lang="en-US" sz="2800" b="1" i="1" u="none" strike="noStrike" dirty="0">
              <a:latin typeface="Geologica Roman Light"/>
            </a:endParaRPr>
          </a:p>
          <a:p>
            <a:pPr lvl="0" algn="just">
              <a:lnSpc>
                <a:spcPct val="116199"/>
              </a:lnSpc>
            </a:pPr>
            <a:endParaRPr lang="en-US" sz="2800" b="0" i="0" u="none" strike="noStrike" dirty="0">
              <a:latin typeface="Geologica Roman Light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DD7E1C4A-9BD9-D715-432C-751FC9865CDE}"/>
              </a:ext>
            </a:extLst>
          </p:cNvPr>
          <p:cNvSpPr txBox="1"/>
          <p:nvPr/>
        </p:nvSpPr>
        <p:spPr>
          <a:xfrm>
            <a:off x="762000" y="-55497"/>
            <a:ext cx="15049500" cy="1078398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8000" b="0" i="0" u="none" strike="noStrike" dirty="0">
                <a:solidFill>
                  <a:srgbClr val="5BD0C6"/>
                </a:solidFill>
                <a:latin typeface="Bai Jamjuree Bold"/>
              </a:rPr>
              <a:t>Technical Overview</a:t>
            </a:r>
          </a:p>
        </p:txBody>
      </p:sp>
    </p:spTree>
    <p:extLst>
      <p:ext uri="{BB962C8B-B14F-4D97-AF65-F5344CB8AC3E}">
        <p14:creationId xmlns:p14="http://schemas.microsoft.com/office/powerpoint/2010/main" val="354922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8FC9A-4718-1676-E8FD-2C789D529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5A69C40-2E41-DD97-D17A-F5D25CDAC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18288000" cy="81153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0DF1A12D-B399-26D9-00F8-25F3FD67E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" y="5321300"/>
            <a:ext cx="5930900" cy="49403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4EFDE235-A0C2-E589-1847-0B6F7B6D55F2}"/>
              </a:ext>
            </a:extLst>
          </p:cNvPr>
          <p:cNvSpPr txBox="1"/>
          <p:nvPr/>
        </p:nvSpPr>
        <p:spPr>
          <a:xfrm>
            <a:off x="762000" y="-55497"/>
            <a:ext cx="15049500" cy="1078398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8000" b="0" i="0" u="none" strike="noStrike" dirty="0">
                <a:solidFill>
                  <a:srgbClr val="5BD0C6"/>
                </a:solidFill>
                <a:latin typeface="Bai Jamjuree Bold"/>
              </a:rPr>
              <a:t>Code Highlight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10C7569-225F-C09F-DBB2-5EDBF54B5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1168400"/>
            <a:ext cx="17145000" cy="12700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B72165A7-811E-4BD8-C1D4-60CC89A77952}"/>
              </a:ext>
            </a:extLst>
          </p:cNvPr>
          <p:cNvSpPr txBox="1"/>
          <p:nvPr/>
        </p:nvSpPr>
        <p:spPr>
          <a:xfrm>
            <a:off x="16814800" y="9486900"/>
            <a:ext cx="787400" cy="215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116199"/>
              </a:lnSpc>
            </a:pPr>
            <a:r>
              <a:rPr lang="en-US" sz="1200" b="0" i="0" u="none" strike="noStrike">
                <a:solidFill>
                  <a:srgbClr val="FFFFFF"/>
                </a:solidFill>
                <a:latin typeface="Geologica Roman Light"/>
              </a:rPr>
              <a:t>PAGE 04</a:t>
            </a:r>
          </a:p>
        </p:txBody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BECB731C-EC74-01C1-F795-B5EE18D32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172" y="1526106"/>
            <a:ext cx="17507656" cy="7960794"/>
          </a:xfrm>
          <a:prstGeom prst="rect">
            <a:avLst/>
          </a:prstGeom>
          <a:effectLst>
            <a:outerShdw blurRad="234447">
              <a:srgbClr val="AF6BF2">
                <a:alpha val="100000"/>
              </a:srgbClr>
            </a:outerShdw>
          </a:effectLst>
        </p:spPr>
      </p:pic>
      <p:sp>
        <p:nvSpPr>
          <p:cNvPr id="20" name="TextBox 20">
            <a:extLst>
              <a:ext uri="{FF2B5EF4-FFF2-40B4-BE49-F238E27FC236}">
                <a16:creationId xmlns:a16="http://schemas.microsoft.com/office/drawing/2014/main" id="{03CBE6D0-B22C-48C6-971D-51367D062367}"/>
              </a:ext>
            </a:extLst>
          </p:cNvPr>
          <p:cNvSpPr txBox="1"/>
          <p:nvPr/>
        </p:nvSpPr>
        <p:spPr>
          <a:xfrm>
            <a:off x="1232160" y="2008025"/>
            <a:ext cx="6386674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altLang="ko-KR" sz="3200" dirty="0"/>
              <a:t>The Logic for Recurring Alarms</a:t>
            </a:r>
            <a:endParaRPr lang="en-US" sz="3000" b="0" i="0" u="none" strike="noStrike" dirty="0">
              <a:solidFill>
                <a:srgbClr val="FFFFFF"/>
              </a:solidFill>
              <a:latin typeface="Geologica Roman ExtraBold"/>
            </a:endParaRPr>
          </a:p>
        </p:txBody>
      </p:sp>
      <p:sp>
        <p:nvSpPr>
          <p:cNvPr id="26" name="TextBox 20">
            <a:extLst>
              <a:ext uri="{FF2B5EF4-FFF2-40B4-BE49-F238E27FC236}">
                <a16:creationId xmlns:a16="http://schemas.microsoft.com/office/drawing/2014/main" id="{137FF88A-E3CD-712F-08C0-079288F9E051}"/>
              </a:ext>
            </a:extLst>
          </p:cNvPr>
          <p:cNvSpPr txBox="1"/>
          <p:nvPr/>
        </p:nvSpPr>
        <p:spPr>
          <a:xfrm>
            <a:off x="12344402" y="2008025"/>
            <a:ext cx="2895598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3000" b="0" i="0" u="none" strike="noStrike" dirty="0">
                <a:solidFill>
                  <a:srgbClr val="FFFFFF"/>
                </a:solidFill>
                <a:latin typeface="Geologica Roman ExtraBold"/>
              </a:rPr>
              <a:t>How it works?</a:t>
            </a:r>
          </a:p>
        </p:txBody>
      </p:sp>
      <p:sp>
        <p:nvSpPr>
          <p:cNvPr id="27" name="TextBox 19">
            <a:extLst>
              <a:ext uri="{FF2B5EF4-FFF2-40B4-BE49-F238E27FC236}">
                <a16:creationId xmlns:a16="http://schemas.microsoft.com/office/drawing/2014/main" id="{AA873807-8907-42BF-C290-4C88A2BF43C9}"/>
              </a:ext>
            </a:extLst>
          </p:cNvPr>
          <p:cNvSpPr txBox="1"/>
          <p:nvPr/>
        </p:nvSpPr>
        <p:spPr>
          <a:xfrm>
            <a:off x="9144000" y="2763966"/>
            <a:ext cx="8458200" cy="601552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just">
              <a:lnSpc>
                <a:spcPct val="116199"/>
              </a:lnSpc>
            </a:pPr>
            <a:r>
              <a:rPr lang="en-US" altLang="ko-KR" sz="3200" dirty="0"/>
              <a:t>The code first checks if the set alarm time has already passed for the current day.</a:t>
            </a:r>
          </a:p>
          <a:p>
            <a:pPr lvl="0" algn="just">
              <a:lnSpc>
                <a:spcPct val="116199"/>
              </a:lnSpc>
            </a:pPr>
            <a:endParaRPr lang="en-US" altLang="ko-KR" sz="3200" dirty="0"/>
          </a:p>
          <a:p>
            <a:pPr lvl="0" algn="just">
              <a:lnSpc>
                <a:spcPct val="116199"/>
              </a:lnSpc>
            </a:pPr>
            <a:r>
              <a:rPr lang="en-US" altLang="ko-KR" sz="3200" dirty="0"/>
              <a:t>If it has, it adds one day to the alarm date to ensure the alarm is scheduled for tomorrow.</a:t>
            </a:r>
          </a:p>
          <a:p>
            <a:pPr lvl="0" algn="just">
              <a:lnSpc>
                <a:spcPct val="116199"/>
              </a:lnSpc>
            </a:pPr>
            <a:endParaRPr lang="en-US" altLang="ko-KR" sz="3200" dirty="0"/>
          </a:p>
          <a:p>
            <a:pPr lvl="0" algn="just">
              <a:lnSpc>
                <a:spcPct val="116199"/>
              </a:lnSpc>
            </a:pPr>
            <a:r>
              <a:rPr lang="en-US" altLang="ko-KR" sz="3200" dirty="0"/>
              <a:t>The </a:t>
            </a:r>
            <a:r>
              <a:rPr lang="en-US" altLang="ko-KR" sz="3200" b="1" i="1" dirty="0" err="1"/>
              <a:t>periodInMibutes</a:t>
            </a:r>
            <a:r>
              <a:rPr lang="en-US" altLang="ko-KR" sz="3200" b="1" i="1" dirty="0"/>
              <a:t>: 24 * 60 </a:t>
            </a:r>
            <a:r>
              <a:rPr lang="en-US" altLang="ko-KR" sz="3200" dirty="0"/>
              <a:t>property then ensures the alarm will repeat every 24 hours (1440 minutes). This makes it a </a:t>
            </a:r>
            <a:r>
              <a:rPr lang="en-US" altLang="ko-KR" sz="3200" b="1" dirty="0"/>
              <a:t>daily recurring alarm</a:t>
            </a:r>
            <a:r>
              <a:rPr lang="en-US" altLang="ko-KR" sz="3200" dirty="0"/>
              <a:t>.</a:t>
            </a:r>
            <a:endParaRPr lang="en-US" altLang="ko-KR" sz="3200" b="1" i="1" dirty="0"/>
          </a:p>
          <a:p>
            <a:pPr lvl="0" algn="just">
              <a:lnSpc>
                <a:spcPct val="116199"/>
              </a:lnSpc>
            </a:pPr>
            <a:endParaRPr lang="en-US" sz="3000" b="0" i="0" u="none" strike="noStrike" dirty="0">
              <a:latin typeface="Geologica Roman Ligh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C0CBB2-4C63-0703-9484-4580D35904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3151900"/>
            <a:ext cx="7414283" cy="39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8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1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8006"/>
            <a:ext cx="18288000" cy="8128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168400"/>
            <a:ext cx="17145000" cy="127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6814800" y="9486900"/>
            <a:ext cx="787400" cy="215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116199"/>
              </a:lnSpc>
            </a:pPr>
            <a:r>
              <a:rPr lang="en-US" sz="1200" b="0" i="0" u="none" strike="noStrike">
                <a:solidFill>
                  <a:srgbClr val="FFFFFF"/>
                </a:solidFill>
                <a:latin typeface="Geologica Roman Light"/>
              </a:rPr>
              <a:t>PAGE 09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700" y="8051800"/>
            <a:ext cx="9334500" cy="3708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7740000">
            <a:off x="13284200" y="1384300"/>
            <a:ext cx="10807700" cy="42926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66800" y="2578100"/>
            <a:ext cx="10401300" cy="2641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14900" b="0" i="0" u="none" strike="noStrike">
                <a:solidFill>
                  <a:srgbClr val="FFFFFF"/>
                </a:solidFill>
                <a:latin typeface="Bai Jamjuree Bold"/>
              </a:rPr>
              <a:t>Thank You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66800" y="5659794"/>
            <a:ext cx="9969500" cy="2146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just">
              <a:lnSpc>
                <a:spcPct val="116199"/>
              </a:lnSpc>
            </a:pPr>
            <a:r>
              <a:rPr lang="en-US" altLang="ko-KR" sz="3200" dirty="0"/>
              <a:t>Thank you for watching my PPTX. Make sure you use Chime for your sincerity and time! It's available to download from the Chrome extension.</a:t>
            </a:r>
            <a:endParaRPr lang="en-US" sz="3200" b="0" i="0" u="none" strike="noStrike" dirty="0">
              <a:solidFill>
                <a:srgbClr val="FFFFFF"/>
              </a:solidFill>
              <a:latin typeface="Geologica Roman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사업계획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업계획서">
      <a:majorFont>
        <a:latin typeface="Cambria"/>
        <a:ea typeface="맑은 고딕"/>
        <a:cs typeface=""/>
      </a:majorFont>
      <a:minorFont>
        <a:latin typeface="Book Antiqu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사업계획서</Template>
  <TotalTime>23</TotalTime>
  <Words>890</Words>
  <Application>Microsoft Office PowerPoint</Application>
  <PresentationFormat>사용자 지정</PresentationFormat>
  <Paragraphs>87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Bai Jamjuree Bold</vt:lpstr>
      <vt:lpstr>Cambria</vt:lpstr>
      <vt:lpstr>Arial</vt:lpstr>
      <vt:lpstr>Geologica Roman Light</vt:lpstr>
      <vt:lpstr>Geologica Roman Bold</vt:lpstr>
      <vt:lpstr>Geologica Roman ExtraBold</vt:lpstr>
      <vt:lpstr>Book Antiqua</vt:lpstr>
      <vt:lpstr>Geologica Roman Thin</vt:lpstr>
      <vt:lpstr>사업계획서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Geun Woo Kim</cp:lastModifiedBy>
  <cp:revision>7</cp:revision>
  <dcterms:created xsi:type="dcterms:W3CDTF">2006-08-16T00:00:00Z</dcterms:created>
  <dcterms:modified xsi:type="dcterms:W3CDTF">2025-08-19T12:39:38Z</dcterms:modified>
</cp:coreProperties>
</file>