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</p:sldIdLst>
  <p:sldSz cx="18288000" cy="10287000"/>
  <p:notesSz cx="6858000" cy="9144000"/>
  <p:embeddedFontLst>
    <p:embeddedFont>
      <p:font typeface="Capriola" panose="020B0600000101010101" charset="0"/>
      <p:regular r:id="rId11"/>
    </p:embeddedFont>
    <p:embeddedFont>
      <p:font typeface="Luckiest Guy" panose="020B0600000101010101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150" y="16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A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0590" y="492681"/>
            <a:ext cx="17266819" cy="9301638"/>
            <a:chOff x="0" y="0"/>
            <a:chExt cx="2147483647" cy="1463119806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2147483647" cy="1462975051"/>
            </a:xfrm>
            <a:custGeom>
              <a:avLst/>
              <a:gdLst/>
              <a:ahLst/>
              <a:cxnLst/>
              <a:rect l="l" t="t" r="r" b="b"/>
              <a:pathLst>
                <a:path w="2147483647" h="1462975051">
                  <a:moveTo>
                    <a:pt x="0" y="0"/>
                  </a:moveTo>
                  <a:lnTo>
                    <a:pt x="2147411257" y="0"/>
                  </a:lnTo>
                  <a:lnTo>
                    <a:pt x="2147411257" y="1462975051"/>
                  </a:lnTo>
                  <a:lnTo>
                    <a:pt x="0" y="1462975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5E7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2147483647" cy="1463119772"/>
            </a:xfrm>
            <a:custGeom>
              <a:avLst/>
              <a:gdLst/>
              <a:ahLst/>
              <a:cxnLst/>
              <a:rect l="l" t="t" r="r" b="b"/>
              <a:pathLst>
                <a:path w="2147483647" h="1463119772">
                  <a:moveTo>
                    <a:pt x="2147483647" y="1462975012"/>
                  </a:moveTo>
                  <a:lnTo>
                    <a:pt x="2147483647" y="1462975012"/>
                  </a:lnTo>
                  <a:lnTo>
                    <a:pt x="2147483647" y="1463119772"/>
                  </a:lnTo>
                  <a:lnTo>
                    <a:pt x="2147483647" y="1463119772"/>
                  </a:lnTo>
                  <a:lnTo>
                    <a:pt x="2147483647" y="1462975012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462975012"/>
                  </a:lnTo>
                  <a:lnTo>
                    <a:pt x="0" y="1462975012"/>
                  </a:lnTo>
                  <a:lnTo>
                    <a:pt x="0" y="144780"/>
                  </a:lnTo>
                  <a:close/>
                  <a:moveTo>
                    <a:pt x="0" y="1462975012"/>
                  </a:moveTo>
                  <a:lnTo>
                    <a:pt x="144780" y="1462975012"/>
                  </a:lnTo>
                  <a:lnTo>
                    <a:pt x="144780" y="1463119772"/>
                  </a:lnTo>
                  <a:lnTo>
                    <a:pt x="0" y="1463119772"/>
                  </a:lnTo>
                  <a:lnTo>
                    <a:pt x="0" y="1462975012"/>
                  </a:lnTo>
                  <a:close/>
                  <a:moveTo>
                    <a:pt x="2147483647" y="144780"/>
                  </a:moveTo>
                  <a:lnTo>
                    <a:pt x="2147483647" y="144780"/>
                  </a:lnTo>
                  <a:lnTo>
                    <a:pt x="2147483647" y="1462975012"/>
                  </a:lnTo>
                  <a:lnTo>
                    <a:pt x="2147483647" y="1462975012"/>
                  </a:lnTo>
                  <a:lnTo>
                    <a:pt x="2147483647" y="144780"/>
                  </a:lnTo>
                  <a:close/>
                  <a:moveTo>
                    <a:pt x="144780" y="1462975012"/>
                  </a:moveTo>
                  <a:lnTo>
                    <a:pt x="2147483647" y="1462975012"/>
                  </a:lnTo>
                  <a:lnTo>
                    <a:pt x="2147483647" y="1463119772"/>
                  </a:lnTo>
                  <a:lnTo>
                    <a:pt x="144780" y="1463119772"/>
                  </a:lnTo>
                  <a:lnTo>
                    <a:pt x="144780" y="1462975012"/>
                  </a:lnTo>
                  <a:close/>
                  <a:moveTo>
                    <a:pt x="2147483647" y="0"/>
                  </a:moveTo>
                  <a:lnTo>
                    <a:pt x="2147483647" y="0"/>
                  </a:lnTo>
                  <a:lnTo>
                    <a:pt x="2147483647" y="144780"/>
                  </a:lnTo>
                  <a:lnTo>
                    <a:pt x="2147483647" y="144780"/>
                  </a:lnTo>
                  <a:lnTo>
                    <a:pt x="214748364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147483647" y="0"/>
                  </a:lnTo>
                  <a:lnTo>
                    <a:pt x="214748364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F8F5E7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510590" y="1961989"/>
            <a:ext cx="6769172" cy="6363021"/>
          </a:xfrm>
          <a:custGeom>
            <a:avLst/>
            <a:gdLst/>
            <a:ahLst/>
            <a:cxnLst/>
            <a:rect l="l" t="t" r="r" b="b"/>
            <a:pathLst>
              <a:path w="6769172" h="6363021">
                <a:moveTo>
                  <a:pt x="0" y="0"/>
                </a:moveTo>
                <a:lnTo>
                  <a:pt x="6769172" y="0"/>
                </a:lnTo>
                <a:lnTo>
                  <a:pt x="6769172" y="6363022"/>
                </a:lnTo>
                <a:lnTo>
                  <a:pt x="0" y="63630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6" name="Freeform 6"/>
          <p:cNvSpPr/>
          <p:nvPr/>
        </p:nvSpPr>
        <p:spPr>
          <a:xfrm>
            <a:off x="10065278" y="6172200"/>
            <a:ext cx="3931128" cy="2515922"/>
          </a:xfrm>
          <a:custGeom>
            <a:avLst/>
            <a:gdLst/>
            <a:ahLst/>
            <a:cxnLst/>
            <a:rect l="l" t="t" r="r" b="b"/>
            <a:pathLst>
              <a:path w="3931128" h="2515922">
                <a:moveTo>
                  <a:pt x="0" y="0"/>
                </a:moveTo>
                <a:lnTo>
                  <a:pt x="3931128" y="0"/>
                </a:lnTo>
                <a:lnTo>
                  <a:pt x="3931128" y="2515922"/>
                </a:lnTo>
                <a:lnTo>
                  <a:pt x="0" y="25159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7" name="TextBox 7"/>
          <p:cNvSpPr txBox="1"/>
          <p:nvPr/>
        </p:nvSpPr>
        <p:spPr>
          <a:xfrm>
            <a:off x="5991992" y="1866900"/>
            <a:ext cx="12077700" cy="40175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6800"/>
              </a:lnSpc>
            </a:pPr>
            <a:r>
              <a:rPr lang="en-US" sz="8000" dirty="0">
                <a:solidFill>
                  <a:srgbClr val="2B93D8"/>
                </a:solidFill>
                <a:latin typeface="Luckiest Guy"/>
                <a:ea typeface="Luckiest Guy"/>
                <a:cs typeface="Luckiest Guy"/>
                <a:sym typeface="Luckiest Guy"/>
              </a:rPr>
              <a:t>Smart Weather </a:t>
            </a:r>
          </a:p>
          <a:p>
            <a:pPr algn="ctr">
              <a:lnSpc>
                <a:spcPts val="16800"/>
              </a:lnSpc>
            </a:pPr>
            <a:r>
              <a:rPr lang="en-US" sz="8000" dirty="0">
                <a:solidFill>
                  <a:srgbClr val="2B93D8"/>
                </a:solidFill>
                <a:latin typeface="Luckiest Guy"/>
                <a:ea typeface="Luckiest Guy"/>
                <a:cs typeface="Luckiest Guy"/>
                <a:sym typeface="Luckiest Guy"/>
              </a:rPr>
              <a:t>Guide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93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0590" y="492681"/>
            <a:ext cx="17266819" cy="9301638"/>
            <a:chOff x="0" y="0"/>
            <a:chExt cx="2147483647" cy="1463119806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2147483647" cy="1462975051"/>
            </a:xfrm>
            <a:custGeom>
              <a:avLst/>
              <a:gdLst/>
              <a:ahLst/>
              <a:cxnLst/>
              <a:rect l="l" t="t" r="r" b="b"/>
              <a:pathLst>
                <a:path w="2147483647" h="1462975051">
                  <a:moveTo>
                    <a:pt x="0" y="0"/>
                  </a:moveTo>
                  <a:lnTo>
                    <a:pt x="2147411257" y="0"/>
                  </a:lnTo>
                  <a:lnTo>
                    <a:pt x="2147411257" y="1462975051"/>
                  </a:lnTo>
                  <a:lnTo>
                    <a:pt x="0" y="1462975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5E7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2147483647" cy="1463119772"/>
            </a:xfrm>
            <a:custGeom>
              <a:avLst/>
              <a:gdLst/>
              <a:ahLst/>
              <a:cxnLst/>
              <a:rect l="l" t="t" r="r" b="b"/>
              <a:pathLst>
                <a:path w="2147483647" h="1463119772">
                  <a:moveTo>
                    <a:pt x="2147483647" y="1462975012"/>
                  </a:moveTo>
                  <a:lnTo>
                    <a:pt x="2147483647" y="1462975012"/>
                  </a:lnTo>
                  <a:lnTo>
                    <a:pt x="2147483647" y="1463119772"/>
                  </a:lnTo>
                  <a:lnTo>
                    <a:pt x="2147483647" y="1463119772"/>
                  </a:lnTo>
                  <a:lnTo>
                    <a:pt x="2147483647" y="1462975012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462975012"/>
                  </a:lnTo>
                  <a:lnTo>
                    <a:pt x="0" y="1462975012"/>
                  </a:lnTo>
                  <a:lnTo>
                    <a:pt x="0" y="144780"/>
                  </a:lnTo>
                  <a:close/>
                  <a:moveTo>
                    <a:pt x="0" y="1462975012"/>
                  </a:moveTo>
                  <a:lnTo>
                    <a:pt x="144780" y="1462975012"/>
                  </a:lnTo>
                  <a:lnTo>
                    <a:pt x="144780" y="1463119772"/>
                  </a:lnTo>
                  <a:lnTo>
                    <a:pt x="0" y="1463119772"/>
                  </a:lnTo>
                  <a:lnTo>
                    <a:pt x="0" y="1462975012"/>
                  </a:lnTo>
                  <a:close/>
                  <a:moveTo>
                    <a:pt x="2147483647" y="144780"/>
                  </a:moveTo>
                  <a:lnTo>
                    <a:pt x="2147483647" y="144780"/>
                  </a:lnTo>
                  <a:lnTo>
                    <a:pt x="2147483647" y="1462975012"/>
                  </a:lnTo>
                  <a:lnTo>
                    <a:pt x="2147483647" y="1462975012"/>
                  </a:lnTo>
                  <a:lnTo>
                    <a:pt x="2147483647" y="144780"/>
                  </a:lnTo>
                  <a:close/>
                  <a:moveTo>
                    <a:pt x="144780" y="1462975012"/>
                  </a:moveTo>
                  <a:lnTo>
                    <a:pt x="2147483647" y="1462975012"/>
                  </a:lnTo>
                  <a:lnTo>
                    <a:pt x="2147483647" y="1463119772"/>
                  </a:lnTo>
                  <a:lnTo>
                    <a:pt x="144780" y="1463119772"/>
                  </a:lnTo>
                  <a:lnTo>
                    <a:pt x="144780" y="1462975012"/>
                  </a:lnTo>
                  <a:close/>
                  <a:moveTo>
                    <a:pt x="2147483647" y="0"/>
                  </a:moveTo>
                  <a:lnTo>
                    <a:pt x="2147483647" y="0"/>
                  </a:lnTo>
                  <a:lnTo>
                    <a:pt x="2147483647" y="144780"/>
                  </a:lnTo>
                  <a:lnTo>
                    <a:pt x="2147483647" y="144780"/>
                  </a:lnTo>
                  <a:lnTo>
                    <a:pt x="214748364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147483647" y="0"/>
                  </a:lnTo>
                  <a:lnTo>
                    <a:pt x="214748364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F8F5E7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1714178" y="2430236"/>
            <a:ext cx="4463787" cy="4114800"/>
          </a:xfrm>
          <a:custGeom>
            <a:avLst/>
            <a:gdLst/>
            <a:ahLst/>
            <a:cxnLst/>
            <a:rect l="l" t="t" r="r" b="b"/>
            <a:pathLst>
              <a:path w="4463787" h="4114800">
                <a:moveTo>
                  <a:pt x="0" y="0"/>
                </a:moveTo>
                <a:lnTo>
                  <a:pt x="4463787" y="0"/>
                </a:lnTo>
                <a:lnTo>
                  <a:pt x="446378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7" name="TextBox 7"/>
          <p:cNvSpPr txBox="1"/>
          <p:nvPr/>
        </p:nvSpPr>
        <p:spPr>
          <a:xfrm>
            <a:off x="6396251" y="2372694"/>
            <a:ext cx="10972800" cy="68506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Capriola"/>
                <a:ea typeface="Capriola"/>
                <a:cs typeface="Capriola"/>
                <a:sym typeface="Capriola"/>
              </a:rPr>
              <a:t>Smart Weather Guide was developed for couples and families who are currently living in different cities than themselves.</a:t>
            </a: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2800" dirty="0">
              <a:solidFill>
                <a:srgbClr val="000000"/>
              </a:solidFill>
              <a:latin typeface="Capriola"/>
              <a:ea typeface="Capriola"/>
              <a:cs typeface="Capriola"/>
              <a:sym typeface="Capriola"/>
            </a:endParaRPr>
          </a:p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Capriola"/>
                <a:ea typeface="Capriola"/>
                <a:cs typeface="Capriola"/>
                <a:sym typeface="Capriola"/>
              </a:rPr>
              <a:t>Running the program will reveal their current location, date, time, weather, and air quality status, plus additional hours in the major cities that you specify at the bottom.</a:t>
            </a: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2800" dirty="0">
              <a:solidFill>
                <a:srgbClr val="000000"/>
              </a:solidFill>
              <a:latin typeface="Capriola"/>
              <a:ea typeface="Capriola"/>
              <a:cs typeface="Capriola"/>
              <a:sym typeface="Capriola"/>
            </a:endParaRPr>
          </a:p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Capriola"/>
                <a:ea typeface="Capriola"/>
                <a:cs typeface="Capriola"/>
                <a:sym typeface="Capriola"/>
              </a:rPr>
              <a:t>Just by running the program, you can get a lot of information and check the time in other cities where couples and their families live.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14400" y="847725"/>
            <a:ext cx="16687800" cy="1524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004AAD"/>
                </a:solidFill>
                <a:latin typeface="Luckiest Guy"/>
                <a:ea typeface="Luckiest Guy"/>
                <a:cs typeface="Luckiest Guy"/>
                <a:sym typeface="Luckiest Guy"/>
              </a:rPr>
              <a:t>WHY MADE THIS PROGRAM?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4F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0590" y="492681"/>
            <a:ext cx="17266819" cy="9301638"/>
            <a:chOff x="0" y="0"/>
            <a:chExt cx="2147483647" cy="1463119806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2147483647" cy="1462975051"/>
            </a:xfrm>
            <a:custGeom>
              <a:avLst/>
              <a:gdLst/>
              <a:ahLst/>
              <a:cxnLst/>
              <a:rect l="l" t="t" r="r" b="b"/>
              <a:pathLst>
                <a:path w="2147483647" h="1462975051">
                  <a:moveTo>
                    <a:pt x="0" y="0"/>
                  </a:moveTo>
                  <a:lnTo>
                    <a:pt x="2147411257" y="0"/>
                  </a:lnTo>
                  <a:lnTo>
                    <a:pt x="2147411257" y="1462975051"/>
                  </a:lnTo>
                  <a:lnTo>
                    <a:pt x="0" y="1462975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5E7"/>
            </a:solidFill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2147483647" cy="1463119772"/>
            </a:xfrm>
            <a:custGeom>
              <a:avLst/>
              <a:gdLst/>
              <a:ahLst/>
              <a:cxnLst/>
              <a:rect l="l" t="t" r="r" b="b"/>
              <a:pathLst>
                <a:path w="2147483647" h="1463119772">
                  <a:moveTo>
                    <a:pt x="2147483647" y="1462975012"/>
                  </a:moveTo>
                  <a:lnTo>
                    <a:pt x="2147483647" y="1462975012"/>
                  </a:lnTo>
                  <a:lnTo>
                    <a:pt x="2147483647" y="1463119772"/>
                  </a:lnTo>
                  <a:lnTo>
                    <a:pt x="2147483647" y="1463119772"/>
                  </a:lnTo>
                  <a:lnTo>
                    <a:pt x="2147483647" y="1462975012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462975012"/>
                  </a:lnTo>
                  <a:lnTo>
                    <a:pt x="0" y="1462975012"/>
                  </a:lnTo>
                  <a:lnTo>
                    <a:pt x="0" y="144780"/>
                  </a:lnTo>
                  <a:close/>
                  <a:moveTo>
                    <a:pt x="0" y="1462975012"/>
                  </a:moveTo>
                  <a:lnTo>
                    <a:pt x="144780" y="1462975012"/>
                  </a:lnTo>
                  <a:lnTo>
                    <a:pt x="144780" y="1463119772"/>
                  </a:lnTo>
                  <a:lnTo>
                    <a:pt x="0" y="1463119772"/>
                  </a:lnTo>
                  <a:lnTo>
                    <a:pt x="0" y="1462975012"/>
                  </a:lnTo>
                  <a:close/>
                  <a:moveTo>
                    <a:pt x="2147483647" y="144780"/>
                  </a:moveTo>
                  <a:lnTo>
                    <a:pt x="2147483647" y="144780"/>
                  </a:lnTo>
                  <a:lnTo>
                    <a:pt x="2147483647" y="1462975012"/>
                  </a:lnTo>
                  <a:lnTo>
                    <a:pt x="2147483647" y="1462975012"/>
                  </a:lnTo>
                  <a:lnTo>
                    <a:pt x="2147483647" y="144780"/>
                  </a:lnTo>
                  <a:close/>
                  <a:moveTo>
                    <a:pt x="144780" y="1462975012"/>
                  </a:moveTo>
                  <a:lnTo>
                    <a:pt x="2147483647" y="1462975012"/>
                  </a:lnTo>
                  <a:lnTo>
                    <a:pt x="2147483647" y="1463119772"/>
                  </a:lnTo>
                  <a:lnTo>
                    <a:pt x="144780" y="1463119772"/>
                  </a:lnTo>
                  <a:lnTo>
                    <a:pt x="144780" y="1462975012"/>
                  </a:lnTo>
                  <a:close/>
                  <a:moveTo>
                    <a:pt x="2147483647" y="0"/>
                  </a:moveTo>
                  <a:lnTo>
                    <a:pt x="2147483647" y="0"/>
                  </a:lnTo>
                  <a:lnTo>
                    <a:pt x="2147483647" y="144780"/>
                  </a:lnTo>
                  <a:lnTo>
                    <a:pt x="2147483647" y="144780"/>
                  </a:lnTo>
                  <a:lnTo>
                    <a:pt x="214748364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147483647" y="0"/>
                  </a:lnTo>
                  <a:lnTo>
                    <a:pt x="214748364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F8F5E7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11797979" y="4711122"/>
            <a:ext cx="5994400" cy="4657671"/>
          </a:xfrm>
          <a:custGeom>
            <a:avLst/>
            <a:gdLst/>
            <a:ahLst/>
            <a:cxnLst/>
            <a:rect l="l" t="t" r="r" b="b"/>
            <a:pathLst>
              <a:path w="8964009" h="6600771">
                <a:moveTo>
                  <a:pt x="0" y="0"/>
                </a:moveTo>
                <a:lnTo>
                  <a:pt x="8964009" y="0"/>
                </a:lnTo>
                <a:lnTo>
                  <a:pt x="8964009" y="6600771"/>
                </a:lnTo>
                <a:lnTo>
                  <a:pt x="0" y="66007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6" name="TextBox 6"/>
          <p:cNvSpPr txBox="1"/>
          <p:nvPr/>
        </p:nvSpPr>
        <p:spPr>
          <a:xfrm>
            <a:off x="1951796" y="2492588"/>
            <a:ext cx="13661571" cy="7854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9200" dirty="0">
                <a:solidFill>
                  <a:srgbClr val="000000"/>
                </a:solidFill>
                <a:latin typeface="Capriola"/>
                <a:ea typeface="Capriola"/>
                <a:cs typeface="Capriola"/>
                <a:sym typeface="Capriola"/>
              </a:rPr>
              <a:t>Title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A46B6F17-2E5D-2FE5-CBD9-A3B1B9C27004}"/>
              </a:ext>
            </a:extLst>
          </p:cNvPr>
          <p:cNvSpPr txBox="1"/>
          <p:nvPr/>
        </p:nvSpPr>
        <p:spPr>
          <a:xfrm>
            <a:off x="3773744" y="460017"/>
            <a:ext cx="10740510" cy="1524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004AAD"/>
                </a:solidFill>
                <a:latin typeface="Luckiest Guy"/>
                <a:ea typeface="Luckiest Guy"/>
                <a:cs typeface="Luckiest Guy"/>
                <a:sym typeface="Luckiest Guy"/>
              </a:rPr>
              <a:t>TABLE OF CONTENTS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562AF50D-0855-E0BA-2CB8-29E4C7BEE186}"/>
              </a:ext>
            </a:extLst>
          </p:cNvPr>
          <p:cNvSpPr txBox="1"/>
          <p:nvPr/>
        </p:nvSpPr>
        <p:spPr>
          <a:xfrm>
            <a:off x="756349" y="1786151"/>
            <a:ext cx="1195447" cy="1524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004AAD"/>
                </a:solidFill>
                <a:latin typeface="Luckiest Guy"/>
                <a:ea typeface="Luckiest Guy"/>
                <a:cs typeface="Luckiest Guy"/>
                <a:sym typeface="Luckiest Guy"/>
              </a:rPr>
              <a:t>1: </a:t>
            </a: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A85DB3A2-8662-3E9D-60E9-101F9969E1D5}"/>
              </a:ext>
            </a:extLst>
          </p:cNvPr>
          <p:cNvSpPr txBox="1"/>
          <p:nvPr/>
        </p:nvSpPr>
        <p:spPr>
          <a:xfrm>
            <a:off x="1951796" y="3912698"/>
            <a:ext cx="13661571" cy="7984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altLang="ko-KR" sz="9600" dirty="0">
                <a:latin typeface="Capriola" panose="020B0600000101010101" charset="0"/>
              </a:rPr>
              <a:t>Key Features</a:t>
            </a:r>
            <a:endParaRPr lang="en-US" sz="9200" dirty="0">
              <a:solidFill>
                <a:srgbClr val="000000"/>
              </a:solidFill>
              <a:latin typeface="Capriola" panose="020B0600000101010101" charset="0"/>
              <a:ea typeface="Capriola"/>
              <a:cs typeface="Capriola"/>
              <a:sym typeface="Capriola"/>
            </a:endParaRP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FAC8826B-4050-10A5-A15E-3213C9B42231}"/>
              </a:ext>
            </a:extLst>
          </p:cNvPr>
          <p:cNvSpPr txBox="1"/>
          <p:nvPr/>
        </p:nvSpPr>
        <p:spPr>
          <a:xfrm>
            <a:off x="756349" y="3206261"/>
            <a:ext cx="1195447" cy="1524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004AAD"/>
                </a:solidFill>
                <a:latin typeface="Luckiest Guy"/>
                <a:ea typeface="Luckiest Guy"/>
                <a:cs typeface="Luckiest Guy"/>
                <a:sym typeface="Luckiest Guy"/>
              </a:rPr>
              <a:t>2: </a:t>
            </a:r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3A320AF1-9A7D-66FA-743C-D95068C7F304}"/>
              </a:ext>
            </a:extLst>
          </p:cNvPr>
          <p:cNvSpPr txBox="1"/>
          <p:nvPr/>
        </p:nvSpPr>
        <p:spPr>
          <a:xfrm>
            <a:off x="1952933" y="5277443"/>
            <a:ext cx="13661571" cy="7609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altLang="ko-KR" sz="8500" dirty="0">
                <a:latin typeface="Capriola" panose="020B0600000101010101" charset="0"/>
              </a:rPr>
              <a:t>Technical</a:t>
            </a:r>
            <a:r>
              <a:rPr lang="en-US" altLang="ko-KR" sz="8500" dirty="0"/>
              <a:t> </a:t>
            </a:r>
            <a:r>
              <a:rPr lang="en-US" altLang="ko-KR" sz="8500" dirty="0">
                <a:latin typeface="Capriola" panose="020B0600000101010101" charset="0"/>
              </a:rPr>
              <a:t>Highlights</a:t>
            </a:r>
            <a:endParaRPr lang="en-US" sz="8500" dirty="0">
              <a:solidFill>
                <a:srgbClr val="000000"/>
              </a:solidFill>
              <a:latin typeface="Capriola" panose="020B0600000101010101" charset="0"/>
              <a:ea typeface="Capriola"/>
              <a:cs typeface="Capriola"/>
              <a:sym typeface="Capriola"/>
            </a:endParaRPr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id="{1BB33530-A59C-B468-7801-5591BCBF7E36}"/>
              </a:ext>
            </a:extLst>
          </p:cNvPr>
          <p:cNvSpPr txBox="1"/>
          <p:nvPr/>
        </p:nvSpPr>
        <p:spPr>
          <a:xfrm>
            <a:off x="757486" y="4571006"/>
            <a:ext cx="1195447" cy="1524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004AAD"/>
                </a:solidFill>
                <a:latin typeface="Luckiest Guy"/>
                <a:ea typeface="Luckiest Guy"/>
                <a:cs typeface="Luckiest Guy"/>
                <a:sym typeface="Luckiest Guy"/>
              </a:rPr>
              <a:t>3: </a:t>
            </a:r>
          </a:p>
        </p:txBody>
      </p:sp>
      <p:sp>
        <p:nvSpPr>
          <p:cNvPr id="18" name="TextBox 6">
            <a:extLst>
              <a:ext uri="{FF2B5EF4-FFF2-40B4-BE49-F238E27FC236}">
                <a16:creationId xmlns:a16="http://schemas.microsoft.com/office/drawing/2014/main" id="{B583CA5B-C20C-D87B-5634-84103A2B9D9F}"/>
              </a:ext>
            </a:extLst>
          </p:cNvPr>
          <p:cNvSpPr txBox="1"/>
          <p:nvPr/>
        </p:nvSpPr>
        <p:spPr>
          <a:xfrm>
            <a:off x="2057400" y="6825364"/>
            <a:ext cx="13661571" cy="7984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altLang="ko-KR" sz="9600" dirty="0">
                <a:latin typeface="Capriola" panose="020B0600000101010101" charset="0"/>
              </a:rPr>
              <a:t>Dependencies</a:t>
            </a:r>
            <a:endParaRPr lang="en-US" sz="9200" dirty="0">
              <a:solidFill>
                <a:srgbClr val="000000"/>
              </a:solidFill>
              <a:latin typeface="Capriola" panose="020B0600000101010101" charset="0"/>
              <a:ea typeface="Capriola"/>
              <a:cs typeface="Capriola"/>
              <a:sym typeface="Capriola"/>
            </a:endParaRP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id="{F4CEF5B9-BCDB-E3FB-780C-9DB46C7F2E8E}"/>
              </a:ext>
            </a:extLst>
          </p:cNvPr>
          <p:cNvSpPr txBox="1"/>
          <p:nvPr/>
        </p:nvSpPr>
        <p:spPr>
          <a:xfrm>
            <a:off x="861953" y="6118927"/>
            <a:ext cx="1195447" cy="1524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004AAD"/>
                </a:solidFill>
                <a:latin typeface="Luckiest Guy"/>
                <a:ea typeface="Luckiest Guy"/>
                <a:cs typeface="Luckiest Guy"/>
                <a:sym typeface="Luckiest Guy"/>
              </a:rPr>
              <a:t>4: </a:t>
            </a:r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90A22B24-ADFB-CCC1-BCE6-54B073FF3CCF}"/>
              </a:ext>
            </a:extLst>
          </p:cNvPr>
          <p:cNvSpPr txBox="1"/>
          <p:nvPr/>
        </p:nvSpPr>
        <p:spPr>
          <a:xfrm>
            <a:off x="2057400" y="8403539"/>
            <a:ext cx="13661571" cy="7609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altLang="ko-KR" sz="8500" dirty="0">
                <a:latin typeface="Capriola" panose="020B0600000101010101" charset="0"/>
              </a:rPr>
              <a:t>The</a:t>
            </a:r>
            <a:r>
              <a:rPr lang="en-US" altLang="ko-KR" sz="8500" dirty="0"/>
              <a:t> </a:t>
            </a:r>
            <a:r>
              <a:rPr lang="en-US" altLang="ko-KR" sz="8500" dirty="0">
                <a:latin typeface="Capriola" panose="020B0600000101010101" charset="0"/>
              </a:rPr>
              <a:t>Code in Action</a:t>
            </a:r>
            <a:endParaRPr lang="en-US" sz="8500" dirty="0">
              <a:solidFill>
                <a:srgbClr val="000000"/>
              </a:solidFill>
              <a:latin typeface="Capriola" panose="020B0600000101010101" charset="0"/>
              <a:ea typeface="Capriola"/>
              <a:cs typeface="Capriola"/>
              <a:sym typeface="Capriola"/>
            </a:endParaRPr>
          </a:p>
        </p:txBody>
      </p:sp>
      <p:sp>
        <p:nvSpPr>
          <p:cNvPr id="21" name="TextBox 8">
            <a:extLst>
              <a:ext uri="{FF2B5EF4-FFF2-40B4-BE49-F238E27FC236}">
                <a16:creationId xmlns:a16="http://schemas.microsoft.com/office/drawing/2014/main" id="{CA4F030B-5A9D-0C0F-2EB2-706D3E10D1EA}"/>
              </a:ext>
            </a:extLst>
          </p:cNvPr>
          <p:cNvSpPr txBox="1"/>
          <p:nvPr/>
        </p:nvSpPr>
        <p:spPr>
          <a:xfrm>
            <a:off x="861953" y="7697102"/>
            <a:ext cx="1195447" cy="1524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004AAD"/>
                </a:solidFill>
                <a:latin typeface="Luckiest Guy"/>
                <a:ea typeface="Luckiest Guy"/>
                <a:cs typeface="Luckiest Guy"/>
                <a:sym typeface="Luckiest Guy"/>
              </a:rPr>
              <a:t>5: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7A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0590" y="492681"/>
            <a:ext cx="17266819" cy="9301638"/>
            <a:chOff x="0" y="0"/>
            <a:chExt cx="2147483647" cy="1463119806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2147483647" cy="1462975051"/>
            </a:xfrm>
            <a:custGeom>
              <a:avLst/>
              <a:gdLst/>
              <a:ahLst/>
              <a:cxnLst/>
              <a:rect l="l" t="t" r="r" b="b"/>
              <a:pathLst>
                <a:path w="2147483647" h="1462975051">
                  <a:moveTo>
                    <a:pt x="0" y="0"/>
                  </a:moveTo>
                  <a:lnTo>
                    <a:pt x="2147411257" y="0"/>
                  </a:lnTo>
                  <a:lnTo>
                    <a:pt x="2147411257" y="1462975051"/>
                  </a:lnTo>
                  <a:lnTo>
                    <a:pt x="0" y="1462975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5E7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2147483647" cy="1463119772"/>
            </a:xfrm>
            <a:custGeom>
              <a:avLst/>
              <a:gdLst/>
              <a:ahLst/>
              <a:cxnLst/>
              <a:rect l="l" t="t" r="r" b="b"/>
              <a:pathLst>
                <a:path w="2147483647" h="1463119772">
                  <a:moveTo>
                    <a:pt x="2147483647" y="1462975012"/>
                  </a:moveTo>
                  <a:lnTo>
                    <a:pt x="2147483647" y="1462975012"/>
                  </a:lnTo>
                  <a:lnTo>
                    <a:pt x="2147483647" y="1463119772"/>
                  </a:lnTo>
                  <a:lnTo>
                    <a:pt x="2147483647" y="1463119772"/>
                  </a:lnTo>
                  <a:lnTo>
                    <a:pt x="2147483647" y="1462975012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462975012"/>
                  </a:lnTo>
                  <a:lnTo>
                    <a:pt x="0" y="1462975012"/>
                  </a:lnTo>
                  <a:lnTo>
                    <a:pt x="0" y="144780"/>
                  </a:lnTo>
                  <a:close/>
                  <a:moveTo>
                    <a:pt x="0" y="1462975012"/>
                  </a:moveTo>
                  <a:lnTo>
                    <a:pt x="144780" y="1462975012"/>
                  </a:lnTo>
                  <a:lnTo>
                    <a:pt x="144780" y="1463119772"/>
                  </a:lnTo>
                  <a:lnTo>
                    <a:pt x="0" y="1463119772"/>
                  </a:lnTo>
                  <a:lnTo>
                    <a:pt x="0" y="1462975012"/>
                  </a:lnTo>
                  <a:close/>
                  <a:moveTo>
                    <a:pt x="2147483647" y="144780"/>
                  </a:moveTo>
                  <a:lnTo>
                    <a:pt x="2147483647" y="144780"/>
                  </a:lnTo>
                  <a:lnTo>
                    <a:pt x="2147483647" y="1462975012"/>
                  </a:lnTo>
                  <a:lnTo>
                    <a:pt x="2147483647" y="1462975012"/>
                  </a:lnTo>
                  <a:lnTo>
                    <a:pt x="2147483647" y="144780"/>
                  </a:lnTo>
                  <a:close/>
                  <a:moveTo>
                    <a:pt x="144780" y="1462975012"/>
                  </a:moveTo>
                  <a:lnTo>
                    <a:pt x="2147483647" y="1462975012"/>
                  </a:lnTo>
                  <a:lnTo>
                    <a:pt x="2147483647" y="1463119772"/>
                  </a:lnTo>
                  <a:lnTo>
                    <a:pt x="144780" y="1463119772"/>
                  </a:lnTo>
                  <a:lnTo>
                    <a:pt x="144780" y="1462975012"/>
                  </a:lnTo>
                  <a:close/>
                  <a:moveTo>
                    <a:pt x="2147483647" y="0"/>
                  </a:moveTo>
                  <a:lnTo>
                    <a:pt x="2147483647" y="0"/>
                  </a:lnTo>
                  <a:lnTo>
                    <a:pt x="2147483647" y="144780"/>
                  </a:lnTo>
                  <a:lnTo>
                    <a:pt x="2147483647" y="144780"/>
                  </a:lnTo>
                  <a:lnTo>
                    <a:pt x="214748364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147483647" y="0"/>
                  </a:lnTo>
                  <a:lnTo>
                    <a:pt x="214748364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F8F5E7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10898878" y="4052569"/>
            <a:ext cx="5797530" cy="4114800"/>
          </a:xfrm>
          <a:custGeom>
            <a:avLst/>
            <a:gdLst/>
            <a:ahLst/>
            <a:cxnLst/>
            <a:rect l="l" t="t" r="r" b="b"/>
            <a:pathLst>
              <a:path w="5797530" h="4114800">
                <a:moveTo>
                  <a:pt x="0" y="0"/>
                </a:moveTo>
                <a:lnTo>
                  <a:pt x="5797530" y="0"/>
                </a:lnTo>
                <a:lnTo>
                  <a:pt x="579753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6" name="TextBox 6"/>
          <p:cNvSpPr txBox="1"/>
          <p:nvPr/>
        </p:nvSpPr>
        <p:spPr>
          <a:xfrm>
            <a:off x="1217797" y="4242053"/>
            <a:ext cx="9680499" cy="37358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55651" lvl="1" indent="-377825">
              <a:lnSpc>
                <a:spcPts val="4900"/>
              </a:lnSpc>
              <a:buFont typeface="Arial"/>
              <a:buChar char="•"/>
            </a:pPr>
            <a:r>
              <a:rPr lang="en-US" altLang="ko-KR" sz="3600" b="1" dirty="0"/>
              <a:t>Project Name</a:t>
            </a:r>
            <a:r>
              <a:rPr lang="en-US" altLang="ko-KR" sz="3600" dirty="0"/>
              <a:t>: Weather &amp; Clock App</a:t>
            </a:r>
          </a:p>
          <a:p>
            <a:pPr marL="755651" lvl="1" indent="-377825">
              <a:lnSpc>
                <a:spcPts val="4900"/>
              </a:lnSpc>
              <a:buFont typeface="Arial"/>
              <a:buChar char="•"/>
            </a:pPr>
            <a:r>
              <a:rPr lang="en-US" altLang="ko-KR" sz="3600" b="1" dirty="0"/>
              <a:t>Description</a:t>
            </a:r>
            <a:r>
              <a:rPr lang="en-US" altLang="ko-KR" sz="3600" dirty="0"/>
              <a:t>: A desktop application that displays the current time, local weather, air quality, and the time in other major cities.</a:t>
            </a:r>
          </a:p>
          <a:p>
            <a:pPr marL="755651" lvl="1" indent="-377825">
              <a:lnSpc>
                <a:spcPts val="4900"/>
              </a:lnSpc>
              <a:buFont typeface="Arial"/>
              <a:buChar char="•"/>
            </a:pPr>
            <a:r>
              <a:rPr lang="en-US" altLang="ko-KR" sz="3600" b="1" dirty="0"/>
              <a:t>Technology</a:t>
            </a:r>
            <a:r>
              <a:rPr lang="en-US" altLang="ko-KR" sz="3600" dirty="0"/>
              <a:t>: Built using </a:t>
            </a:r>
            <a:r>
              <a:rPr lang="en-US" altLang="ko-KR" sz="3600" b="1" dirty="0"/>
              <a:t>Python</a:t>
            </a:r>
            <a:r>
              <a:rPr lang="en-US" altLang="ko-KR" sz="3600" dirty="0"/>
              <a:t> with the </a:t>
            </a:r>
            <a:r>
              <a:rPr lang="en-US" altLang="ko-KR" sz="3600" b="1" dirty="0" err="1"/>
              <a:t>Tkinter</a:t>
            </a:r>
            <a:r>
              <a:rPr lang="en-US" altLang="ko-KR" sz="3600" dirty="0"/>
              <a:t> library for the graphical user interface.</a:t>
            </a:r>
            <a:endParaRPr lang="en-US" sz="3500" dirty="0">
              <a:solidFill>
                <a:srgbClr val="000000"/>
              </a:solidFill>
              <a:latin typeface="Capriola"/>
              <a:ea typeface="Capriola"/>
              <a:cs typeface="Capriola"/>
              <a:sym typeface="Capriola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470600" y="847725"/>
            <a:ext cx="7346801" cy="1524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004AAD"/>
                </a:solidFill>
                <a:latin typeface="Luckiest Guy"/>
                <a:ea typeface="Luckiest Guy"/>
                <a:cs typeface="Luckiest Guy"/>
                <a:sym typeface="Luckiest Guy"/>
              </a:rPr>
              <a:t>Title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36B0D6-B340-A054-3DAA-CAC3A4E581F7}"/>
              </a:ext>
            </a:extLst>
          </p:cNvPr>
          <p:cNvSpPr txBox="1"/>
          <p:nvPr/>
        </p:nvSpPr>
        <p:spPr>
          <a:xfrm>
            <a:off x="2373079" y="1985097"/>
            <a:ext cx="13541839" cy="12008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altLang="ko-KR" sz="4000" dirty="0">
                <a:latin typeface="Luckiest Guy" panose="020B0600000101010101" charset="0"/>
              </a:rPr>
              <a:t>A Python-Based Weather &amp; Clock Application</a:t>
            </a:r>
            <a:endParaRPr lang="en-US" sz="4000" dirty="0">
              <a:solidFill>
                <a:srgbClr val="000000"/>
              </a:solidFill>
              <a:latin typeface="Luckiest Guy" panose="020B0600000101010101" charset="0"/>
              <a:ea typeface="Luckiest Guy"/>
              <a:cs typeface="Luckiest Guy"/>
              <a:sym typeface="Luckiest Gu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C4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0590" y="492681"/>
            <a:ext cx="17266819" cy="9301638"/>
            <a:chOff x="0" y="0"/>
            <a:chExt cx="2147483647" cy="1463119806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2147483647" cy="1462975051"/>
            </a:xfrm>
            <a:custGeom>
              <a:avLst/>
              <a:gdLst/>
              <a:ahLst/>
              <a:cxnLst/>
              <a:rect l="l" t="t" r="r" b="b"/>
              <a:pathLst>
                <a:path w="2147483647" h="1462975051">
                  <a:moveTo>
                    <a:pt x="0" y="0"/>
                  </a:moveTo>
                  <a:lnTo>
                    <a:pt x="2147411257" y="0"/>
                  </a:lnTo>
                  <a:lnTo>
                    <a:pt x="2147411257" y="1462975051"/>
                  </a:lnTo>
                  <a:lnTo>
                    <a:pt x="0" y="1462975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5E7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2147483647" cy="1463119772"/>
            </a:xfrm>
            <a:custGeom>
              <a:avLst/>
              <a:gdLst/>
              <a:ahLst/>
              <a:cxnLst/>
              <a:rect l="l" t="t" r="r" b="b"/>
              <a:pathLst>
                <a:path w="2147483647" h="1463119772">
                  <a:moveTo>
                    <a:pt x="2147483647" y="1462975012"/>
                  </a:moveTo>
                  <a:lnTo>
                    <a:pt x="2147483647" y="1462975012"/>
                  </a:lnTo>
                  <a:lnTo>
                    <a:pt x="2147483647" y="1463119772"/>
                  </a:lnTo>
                  <a:lnTo>
                    <a:pt x="2147483647" y="1463119772"/>
                  </a:lnTo>
                  <a:lnTo>
                    <a:pt x="2147483647" y="1462975012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462975012"/>
                  </a:lnTo>
                  <a:lnTo>
                    <a:pt x="0" y="1462975012"/>
                  </a:lnTo>
                  <a:lnTo>
                    <a:pt x="0" y="144780"/>
                  </a:lnTo>
                  <a:close/>
                  <a:moveTo>
                    <a:pt x="0" y="1462975012"/>
                  </a:moveTo>
                  <a:lnTo>
                    <a:pt x="144780" y="1462975012"/>
                  </a:lnTo>
                  <a:lnTo>
                    <a:pt x="144780" y="1463119772"/>
                  </a:lnTo>
                  <a:lnTo>
                    <a:pt x="0" y="1463119772"/>
                  </a:lnTo>
                  <a:lnTo>
                    <a:pt x="0" y="1462975012"/>
                  </a:lnTo>
                  <a:close/>
                  <a:moveTo>
                    <a:pt x="2147483647" y="144780"/>
                  </a:moveTo>
                  <a:lnTo>
                    <a:pt x="2147483647" y="144780"/>
                  </a:lnTo>
                  <a:lnTo>
                    <a:pt x="2147483647" y="1462975012"/>
                  </a:lnTo>
                  <a:lnTo>
                    <a:pt x="2147483647" y="1462975012"/>
                  </a:lnTo>
                  <a:lnTo>
                    <a:pt x="2147483647" y="144780"/>
                  </a:lnTo>
                  <a:close/>
                  <a:moveTo>
                    <a:pt x="144780" y="1462975012"/>
                  </a:moveTo>
                  <a:lnTo>
                    <a:pt x="2147483647" y="1462975012"/>
                  </a:lnTo>
                  <a:lnTo>
                    <a:pt x="2147483647" y="1463119772"/>
                  </a:lnTo>
                  <a:lnTo>
                    <a:pt x="144780" y="1463119772"/>
                  </a:lnTo>
                  <a:lnTo>
                    <a:pt x="144780" y="1462975012"/>
                  </a:lnTo>
                  <a:close/>
                  <a:moveTo>
                    <a:pt x="2147483647" y="0"/>
                  </a:moveTo>
                  <a:lnTo>
                    <a:pt x="2147483647" y="0"/>
                  </a:lnTo>
                  <a:lnTo>
                    <a:pt x="2147483647" y="144780"/>
                  </a:lnTo>
                  <a:lnTo>
                    <a:pt x="2147483647" y="144780"/>
                  </a:lnTo>
                  <a:lnTo>
                    <a:pt x="214748364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147483647" y="0"/>
                  </a:lnTo>
                  <a:lnTo>
                    <a:pt x="214748364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F8F5E7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1028697" y="745239"/>
            <a:ext cx="2285447" cy="2095160"/>
          </a:xfrm>
          <a:custGeom>
            <a:avLst/>
            <a:gdLst/>
            <a:ahLst/>
            <a:cxnLst/>
            <a:rect l="l" t="t" r="r" b="b"/>
            <a:pathLst>
              <a:path w="5416052" h="5375432">
                <a:moveTo>
                  <a:pt x="0" y="0"/>
                </a:moveTo>
                <a:lnTo>
                  <a:pt x="5416053" y="0"/>
                </a:lnTo>
                <a:lnTo>
                  <a:pt x="5416053" y="5375432"/>
                </a:lnTo>
                <a:lnTo>
                  <a:pt x="0" y="5375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6" name="TextBox 6"/>
          <p:cNvSpPr txBox="1"/>
          <p:nvPr/>
        </p:nvSpPr>
        <p:spPr>
          <a:xfrm>
            <a:off x="1690459" y="3114812"/>
            <a:ext cx="14907077" cy="62493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55651" lvl="1" indent="-377825">
              <a:lnSpc>
                <a:spcPts val="4900"/>
              </a:lnSpc>
              <a:buFont typeface="Arial"/>
              <a:buChar char="•"/>
            </a:pPr>
            <a:r>
              <a:rPr lang="en-US" altLang="ko-KR" sz="3600" b="1" dirty="0"/>
              <a:t>Local Time &amp; Date</a:t>
            </a:r>
            <a:r>
              <a:rPr lang="en-US" altLang="ko-KR" sz="3600" dirty="0"/>
              <a:t>: Continuously updates to show the current system time and date.</a:t>
            </a:r>
          </a:p>
          <a:p>
            <a:pPr marL="755651" lvl="1" indent="-377825">
              <a:lnSpc>
                <a:spcPts val="4900"/>
              </a:lnSpc>
              <a:buFont typeface="Arial"/>
              <a:buChar char="•"/>
            </a:pPr>
            <a:r>
              <a:rPr lang="en-US" altLang="ko-KR" sz="3600" b="1" dirty="0"/>
              <a:t>Real-time Local Weather</a:t>
            </a:r>
            <a:r>
              <a:rPr lang="en-US" altLang="ko-KR" sz="3600" dirty="0"/>
              <a:t>: Displays the temperature and weather description for the user's current location.</a:t>
            </a:r>
          </a:p>
          <a:p>
            <a:pPr marL="755651" lvl="1" indent="-377825">
              <a:lnSpc>
                <a:spcPts val="4900"/>
              </a:lnSpc>
              <a:buFont typeface="Arial"/>
              <a:buChar char="•"/>
            </a:pPr>
            <a:r>
              <a:rPr lang="en-US" altLang="ko-KR" sz="3600" b="1" dirty="0"/>
              <a:t>Air Quality Index (AQI)</a:t>
            </a:r>
            <a:r>
              <a:rPr lang="en-US" altLang="ko-KR" sz="3600" dirty="0"/>
              <a:t>: Provides a status and description of the current air quality.</a:t>
            </a:r>
          </a:p>
          <a:p>
            <a:pPr marL="755651" lvl="1" indent="-377825">
              <a:lnSpc>
                <a:spcPts val="4900"/>
              </a:lnSpc>
              <a:buFont typeface="Arial"/>
              <a:buChar char="•"/>
            </a:pPr>
            <a:r>
              <a:rPr lang="en-US" altLang="ko-KR" sz="3600" b="1" dirty="0"/>
              <a:t>Global Clocks</a:t>
            </a:r>
            <a:r>
              <a:rPr lang="en-US" altLang="ko-KR" sz="3600" dirty="0"/>
              <a:t>: Shows the current time in fixed, pre-defined cities around the world, like Brussels and Amsterdam.</a:t>
            </a:r>
          </a:p>
          <a:p>
            <a:pPr marL="755651" lvl="1" indent="-377825">
              <a:lnSpc>
                <a:spcPts val="4900"/>
              </a:lnSpc>
              <a:buFont typeface="Arial"/>
              <a:buChar char="•"/>
            </a:pPr>
            <a:r>
              <a:rPr lang="en-US" altLang="ko-KR" sz="3600" b="1" dirty="0"/>
              <a:t>User-Friendly Interface</a:t>
            </a:r>
            <a:r>
              <a:rPr lang="en-US" altLang="ko-KR" sz="3600" dirty="0"/>
              <a:t>: The application window is centered on the screen and has a fixed size for a consistent user experience.</a:t>
            </a:r>
            <a:endParaRPr lang="en-US" sz="3500" dirty="0">
              <a:solidFill>
                <a:srgbClr val="000000"/>
              </a:solidFill>
              <a:latin typeface="Capriola"/>
              <a:ea typeface="Capriola"/>
              <a:cs typeface="Capriola"/>
              <a:sym typeface="Capriola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796671" y="847725"/>
            <a:ext cx="15462629" cy="15760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 err="1">
                <a:solidFill>
                  <a:srgbClr val="129284"/>
                </a:solidFill>
                <a:latin typeface="Luckiest Guy"/>
                <a:ea typeface="Luckiest Guy"/>
                <a:cs typeface="Luckiest Guy"/>
                <a:sym typeface="Luckiest Guy"/>
              </a:rPr>
              <a:t>KeY</a:t>
            </a:r>
            <a:r>
              <a:rPr lang="en-US" sz="9200" dirty="0">
                <a:solidFill>
                  <a:srgbClr val="129284"/>
                </a:solidFill>
                <a:latin typeface="Luckiest Guy"/>
                <a:ea typeface="Luckiest Guy"/>
                <a:cs typeface="Luckiest Guy"/>
                <a:sym typeface="Luckiest Guy"/>
              </a:rPr>
              <a:t> features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EF309593-487E-2FAD-0058-3FE6A2CEDBAD}"/>
              </a:ext>
            </a:extLst>
          </p:cNvPr>
          <p:cNvSpPr txBox="1"/>
          <p:nvPr/>
        </p:nvSpPr>
        <p:spPr>
          <a:xfrm>
            <a:off x="2373079" y="1823373"/>
            <a:ext cx="13541839" cy="12008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altLang="ko-KR" sz="4000" dirty="0">
                <a:latin typeface="Luckiest Guy" panose="020B0600000101010101" charset="0"/>
              </a:rPr>
              <a:t>What the App Does</a:t>
            </a:r>
            <a:endParaRPr lang="en-US" sz="4000" dirty="0">
              <a:solidFill>
                <a:srgbClr val="000000"/>
              </a:solidFill>
              <a:latin typeface="Luckiest Guy" panose="020B0600000101010101" charset="0"/>
              <a:ea typeface="Luckiest Guy"/>
              <a:cs typeface="Luckiest Guy"/>
              <a:sym typeface="Luckiest Gu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30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0589" y="515547"/>
            <a:ext cx="17266819" cy="9301638"/>
            <a:chOff x="0" y="0"/>
            <a:chExt cx="2147483647" cy="1463119806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2147483647" cy="1462975051"/>
            </a:xfrm>
            <a:custGeom>
              <a:avLst/>
              <a:gdLst/>
              <a:ahLst/>
              <a:cxnLst/>
              <a:rect l="l" t="t" r="r" b="b"/>
              <a:pathLst>
                <a:path w="2147483647" h="1462975051">
                  <a:moveTo>
                    <a:pt x="0" y="0"/>
                  </a:moveTo>
                  <a:lnTo>
                    <a:pt x="2147411257" y="0"/>
                  </a:lnTo>
                  <a:lnTo>
                    <a:pt x="2147411257" y="1462975051"/>
                  </a:lnTo>
                  <a:lnTo>
                    <a:pt x="0" y="1462975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5E7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2147483647" cy="1463119772"/>
            </a:xfrm>
            <a:custGeom>
              <a:avLst/>
              <a:gdLst/>
              <a:ahLst/>
              <a:cxnLst/>
              <a:rect l="l" t="t" r="r" b="b"/>
              <a:pathLst>
                <a:path w="2147483647" h="1463119772">
                  <a:moveTo>
                    <a:pt x="2147483647" y="1462975012"/>
                  </a:moveTo>
                  <a:lnTo>
                    <a:pt x="2147483647" y="1462975012"/>
                  </a:lnTo>
                  <a:lnTo>
                    <a:pt x="2147483647" y="1463119772"/>
                  </a:lnTo>
                  <a:lnTo>
                    <a:pt x="2147483647" y="1463119772"/>
                  </a:lnTo>
                  <a:lnTo>
                    <a:pt x="2147483647" y="1462975012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462975012"/>
                  </a:lnTo>
                  <a:lnTo>
                    <a:pt x="0" y="1462975012"/>
                  </a:lnTo>
                  <a:lnTo>
                    <a:pt x="0" y="144780"/>
                  </a:lnTo>
                  <a:close/>
                  <a:moveTo>
                    <a:pt x="0" y="1462975012"/>
                  </a:moveTo>
                  <a:lnTo>
                    <a:pt x="144780" y="1462975012"/>
                  </a:lnTo>
                  <a:lnTo>
                    <a:pt x="144780" y="1463119772"/>
                  </a:lnTo>
                  <a:lnTo>
                    <a:pt x="0" y="1463119772"/>
                  </a:lnTo>
                  <a:lnTo>
                    <a:pt x="0" y="1462975012"/>
                  </a:lnTo>
                  <a:close/>
                  <a:moveTo>
                    <a:pt x="2147483647" y="144780"/>
                  </a:moveTo>
                  <a:lnTo>
                    <a:pt x="2147483647" y="144780"/>
                  </a:lnTo>
                  <a:lnTo>
                    <a:pt x="2147483647" y="1462975012"/>
                  </a:lnTo>
                  <a:lnTo>
                    <a:pt x="2147483647" y="1462975012"/>
                  </a:lnTo>
                  <a:lnTo>
                    <a:pt x="2147483647" y="144780"/>
                  </a:lnTo>
                  <a:close/>
                  <a:moveTo>
                    <a:pt x="144780" y="1462975012"/>
                  </a:moveTo>
                  <a:lnTo>
                    <a:pt x="2147483647" y="1462975012"/>
                  </a:lnTo>
                  <a:lnTo>
                    <a:pt x="2147483647" y="1463119772"/>
                  </a:lnTo>
                  <a:lnTo>
                    <a:pt x="144780" y="1463119772"/>
                  </a:lnTo>
                  <a:lnTo>
                    <a:pt x="144780" y="1462975012"/>
                  </a:lnTo>
                  <a:close/>
                  <a:moveTo>
                    <a:pt x="2147483647" y="0"/>
                  </a:moveTo>
                  <a:lnTo>
                    <a:pt x="2147483647" y="0"/>
                  </a:lnTo>
                  <a:lnTo>
                    <a:pt x="2147483647" y="144780"/>
                  </a:lnTo>
                  <a:lnTo>
                    <a:pt x="2147483647" y="144780"/>
                  </a:lnTo>
                  <a:lnTo>
                    <a:pt x="214748364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147483647" y="0"/>
                  </a:lnTo>
                  <a:lnTo>
                    <a:pt x="214748364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F8F5E7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741362" y="6762008"/>
            <a:ext cx="2181836" cy="2719282"/>
          </a:xfrm>
          <a:custGeom>
            <a:avLst/>
            <a:gdLst/>
            <a:ahLst/>
            <a:cxnLst/>
            <a:rect l="l" t="t" r="r" b="b"/>
            <a:pathLst>
              <a:path w="5435528" h="7455213">
                <a:moveTo>
                  <a:pt x="0" y="0"/>
                </a:moveTo>
                <a:lnTo>
                  <a:pt x="5435528" y="0"/>
                </a:lnTo>
                <a:lnTo>
                  <a:pt x="5435528" y="7455213"/>
                </a:lnTo>
                <a:lnTo>
                  <a:pt x="0" y="74552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6" name="TextBox 6"/>
          <p:cNvSpPr txBox="1"/>
          <p:nvPr/>
        </p:nvSpPr>
        <p:spPr>
          <a:xfrm>
            <a:off x="2651444" y="2670731"/>
            <a:ext cx="13788720" cy="68777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55651" lvl="1" indent="-377825">
              <a:lnSpc>
                <a:spcPts val="4900"/>
              </a:lnSpc>
              <a:buFont typeface="Arial"/>
              <a:buChar char="•"/>
            </a:pPr>
            <a:r>
              <a:rPr lang="en-US" altLang="ko-KR" sz="3600" b="1" dirty="0"/>
              <a:t>API Integration</a:t>
            </a:r>
            <a:r>
              <a:rPr lang="en-US" altLang="ko-KR" sz="3600" dirty="0"/>
              <a:t>: Uses the </a:t>
            </a:r>
            <a:r>
              <a:rPr lang="en-US" altLang="ko-KR" sz="3600" b="1" dirty="0" err="1"/>
              <a:t>OpenWeatherMap</a:t>
            </a:r>
            <a:r>
              <a:rPr lang="en-US" altLang="ko-KR" sz="3600" b="1" dirty="0"/>
              <a:t> API</a:t>
            </a:r>
            <a:r>
              <a:rPr lang="en-US" altLang="ko-KR" sz="3600" dirty="0"/>
              <a:t> to fetch weather and air pollution data based on geographic coordinates.</a:t>
            </a:r>
          </a:p>
          <a:p>
            <a:pPr marL="755651" lvl="1" indent="-377825">
              <a:lnSpc>
                <a:spcPts val="4900"/>
              </a:lnSpc>
              <a:buFont typeface="Arial"/>
              <a:buChar char="•"/>
            </a:pPr>
            <a:r>
              <a:rPr lang="en-US" altLang="ko-KR" sz="3600" b="1" dirty="0"/>
              <a:t>Location Services</a:t>
            </a:r>
            <a:r>
              <a:rPr lang="en-US" altLang="ko-KR" sz="3600" dirty="0"/>
              <a:t>: Determines the user's current location using </a:t>
            </a:r>
            <a:r>
              <a:rPr lang="en-US" altLang="ko-KR" sz="3600" b="1" i="1" dirty="0" err="1"/>
              <a:t>geocoder.ip</a:t>
            </a:r>
            <a:r>
              <a:rPr lang="en-US" altLang="ko-KR" sz="3600" b="1" i="1" dirty="0"/>
              <a:t>(‘me’). It</a:t>
            </a:r>
            <a:r>
              <a:rPr lang="en-US" altLang="ko-KR" sz="3600" dirty="0"/>
              <a:t> also includes a fallback location in case the geocoder fails.</a:t>
            </a:r>
          </a:p>
          <a:p>
            <a:pPr marL="755651" lvl="1" indent="-377825">
              <a:lnSpc>
                <a:spcPts val="4900"/>
              </a:lnSpc>
              <a:buFont typeface="Arial"/>
              <a:buChar char="•"/>
            </a:pPr>
            <a:r>
              <a:rPr lang="en-US" altLang="ko-KR" sz="3600" b="1" dirty="0"/>
              <a:t>Caching</a:t>
            </a:r>
            <a:r>
              <a:rPr lang="en-US" altLang="ko-KR" sz="3600" dirty="0"/>
              <a:t>: Caches weather icons and user location data to reduce redundant API calls and improve performance.</a:t>
            </a:r>
          </a:p>
          <a:p>
            <a:pPr marL="755651" lvl="1" indent="-377825">
              <a:lnSpc>
                <a:spcPts val="4900"/>
              </a:lnSpc>
              <a:buFont typeface="Arial"/>
              <a:buChar char="•"/>
            </a:pPr>
            <a:r>
              <a:rPr lang="en-US" altLang="ko-KR" sz="3600" b="1" dirty="0"/>
              <a:t>Multithreading/Scheduling</a:t>
            </a:r>
            <a:r>
              <a:rPr lang="en-US" altLang="ko-KR" sz="3600" dirty="0"/>
              <a:t>: Uses</a:t>
            </a:r>
            <a:r>
              <a:rPr lang="en-US" altLang="ko-KR" sz="3600" b="1" i="1" dirty="0"/>
              <a:t> </a:t>
            </a:r>
            <a:r>
              <a:rPr lang="en-US" altLang="ko-KR" sz="3600" b="1" i="1" dirty="0" err="1"/>
              <a:t>root.after</a:t>
            </a:r>
            <a:r>
              <a:rPr lang="en-US" altLang="ko-KR" sz="3600" b="1" i="1" dirty="0"/>
              <a:t>() </a:t>
            </a:r>
            <a:r>
              <a:rPr lang="en-US" altLang="ko-KR" sz="3600" dirty="0"/>
              <a:t>for a continuous, non-blocking update of time and weather information.</a:t>
            </a:r>
          </a:p>
          <a:p>
            <a:pPr marL="755651" lvl="1" indent="-377825">
              <a:lnSpc>
                <a:spcPts val="4900"/>
              </a:lnSpc>
              <a:buFont typeface="Arial"/>
              <a:buChar char="•"/>
            </a:pPr>
            <a:r>
              <a:rPr lang="en-US" altLang="ko-KR" sz="3600" b="1" dirty="0" err="1"/>
              <a:t>PyInstaller</a:t>
            </a:r>
            <a:r>
              <a:rPr lang="en-US" altLang="ko-KR" sz="3600" b="1" dirty="0"/>
              <a:t> Compatibility</a:t>
            </a:r>
            <a:r>
              <a:rPr lang="en-US" altLang="ko-KR" sz="3600" dirty="0"/>
              <a:t>: The code is structured to work seamlessly whether run as a standard Python script or a packaged executable.</a:t>
            </a:r>
            <a:endParaRPr lang="en-US" sz="3500" b="1" i="1" dirty="0">
              <a:solidFill>
                <a:srgbClr val="000000"/>
              </a:solidFill>
              <a:latin typeface="Capriola"/>
              <a:ea typeface="Capriola"/>
              <a:cs typeface="Capriola"/>
              <a:sym typeface="Capriola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832282" y="336252"/>
            <a:ext cx="13830300" cy="1524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7C382B"/>
                </a:solidFill>
                <a:latin typeface="Luckiest Guy"/>
                <a:ea typeface="Luckiest Guy"/>
                <a:cs typeface="Luckiest Guy"/>
                <a:sym typeface="Luckiest Guy"/>
              </a:rPr>
              <a:t>Technical Highlight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7B6DDA34-7E3B-1E70-9485-02D8A8E43D6F}"/>
              </a:ext>
            </a:extLst>
          </p:cNvPr>
          <p:cNvSpPr txBox="1"/>
          <p:nvPr/>
        </p:nvSpPr>
        <p:spPr>
          <a:xfrm>
            <a:off x="2373080" y="1337247"/>
            <a:ext cx="13541839" cy="12008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altLang="ko-KR" sz="4000" dirty="0">
                <a:latin typeface="Luckiest Guy" panose="020B0600000101010101" charset="0"/>
              </a:rPr>
              <a:t>Under the Hood</a:t>
            </a:r>
            <a:endParaRPr lang="en-US" sz="4000" dirty="0">
              <a:solidFill>
                <a:srgbClr val="000000"/>
              </a:solidFill>
              <a:latin typeface="Luckiest Guy" panose="020B0600000101010101" charset="0"/>
              <a:ea typeface="Luckiest Guy"/>
              <a:cs typeface="Luckiest Guy"/>
              <a:sym typeface="Luckiest Gu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0590" y="492681"/>
            <a:ext cx="17266819" cy="9301638"/>
            <a:chOff x="0" y="0"/>
            <a:chExt cx="2147483647" cy="1463119806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2147483647" cy="1462975051"/>
            </a:xfrm>
            <a:custGeom>
              <a:avLst/>
              <a:gdLst/>
              <a:ahLst/>
              <a:cxnLst/>
              <a:rect l="l" t="t" r="r" b="b"/>
              <a:pathLst>
                <a:path w="2147483647" h="1462975051">
                  <a:moveTo>
                    <a:pt x="0" y="0"/>
                  </a:moveTo>
                  <a:lnTo>
                    <a:pt x="2147411257" y="0"/>
                  </a:lnTo>
                  <a:lnTo>
                    <a:pt x="2147411257" y="1462975051"/>
                  </a:lnTo>
                  <a:lnTo>
                    <a:pt x="0" y="1462975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5E7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2147483647" cy="1463119772"/>
            </a:xfrm>
            <a:custGeom>
              <a:avLst/>
              <a:gdLst/>
              <a:ahLst/>
              <a:cxnLst/>
              <a:rect l="l" t="t" r="r" b="b"/>
              <a:pathLst>
                <a:path w="2147483647" h="1463119772">
                  <a:moveTo>
                    <a:pt x="2147483647" y="1462975012"/>
                  </a:moveTo>
                  <a:lnTo>
                    <a:pt x="2147483647" y="1462975012"/>
                  </a:lnTo>
                  <a:lnTo>
                    <a:pt x="2147483647" y="1463119772"/>
                  </a:lnTo>
                  <a:lnTo>
                    <a:pt x="2147483647" y="1463119772"/>
                  </a:lnTo>
                  <a:lnTo>
                    <a:pt x="2147483647" y="1462975012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462975012"/>
                  </a:lnTo>
                  <a:lnTo>
                    <a:pt x="0" y="1462975012"/>
                  </a:lnTo>
                  <a:lnTo>
                    <a:pt x="0" y="144780"/>
                  </a:lnTo>
                  <a:close/>
                  <a:moveTo>
                    <a:pt x="0" y="1462975012"/>
                  </a:moveTo>
                  <a:lnTo>
                    <a:pt x="144780" y="1462975012"/>
                  </a:lnTo>
                  <a:lnTo>
                    <a:pt x="144780" y="1463119772"/>
                  </a:lnTo>
                  <a:lnTo>
                    <a:pt x="0" y="1463119772"/>
                  </a:lnTo>
                  <a:lnTo>
                    <a:pt x="0" y="1462975012"/>
                  </a:lnTo>
                  <a:close/>
                  <a:moveTo>
                    <a:pt x="2147483647" y="144780"/>
                  </a:moveTo>
                  <a:lnTo>
                    <a:pt x="2147483647" y="144780"/>
                  </a:lnTo>
                  <a:lnTo>
                    <a:pt x="2147483647" y="1462975012"/>
                  </a:lnTo>
                  <a:lnTo>
                    <a:pt x="2147483647" y="1462975012"/>
                  </a:lnTo>
                  <a:lnTo>
                    <a:pt x="2147483647" y="144780"/>
                  </a:lnTo>
                  <a:close/>
                  <a:moveTo>
                    <a:pt x="144780" y="1462975012"/>
                  </a:moveTo>
                  <a:lnTo>
                    <a:pt x="2147483647" y="1462975012"/>
                  </a:lnTo>
                  <a:lnTo>
                    <a:pt x="2147483647" y="1463119772"/>
                  </a:lnTo>
                  <a:lnTo>
                    <a:pt x="144780" y="1463119772"/>
                  </a:lnTo>
                  <a:lnTo>
                    <a:pt x="144780" y="1462975012"/>
                  </a:lnTo>
                  <a:close/>
                  <a:moveTo>
                    <a:pt x="2147483647" y="0"/>
                  </a:moveTo>
                  <a:lnTo>
                    <a:pt x="2147483647" y="0"/>
                  </a:lnTo>
                  <a:lnTo>
                    <a:pt x="2147483647" y="144780"/>
                  </a:lnTo>
                  <a:lnTo>
                    <a:pt x="2147483647" y="144780"/>
                  </a:lnTo>
                  <a:lnTo>
                    <a:pt x="214748364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147483647" y="0"/>
                  </a:lnTo>
                  <a:lnTo>
                    <a:pt x="214748364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F8F5E7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1116803" y="643393"/>
            <a:ext cx="2391137" cy="1969102"/>
          </a:xfrm>
          <a:custGeom>
            <a:avLst/>
            <a:gdLst/>
            <a:ahLst/>
            <a:cxnLst/>
            <a:rect l="l" t="t" r="r" b="b"/>
            <a:pathLst>
              <a:path w="4629873" h="4114800">
                <a:moveTo>
                  <a:pt x="0" y="0"/>
                </a:moveTo>
                <a:lnTo>
                  <a:pt x="4629874" y="0"/>
                </a:lnTo>
                <a:lnTo>
                  <a:pt x="462987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6" name="TextBox 6"/>
          <p:cNvSpPr txBox="1"/>
          <p:nvPr/>
        </p:nvSpPr>
        <p:spPr>
          <a:xfrm>
            <a:off x="1295401" y="3118200"/>
            <a:ext cx="15160320" cy="62357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55651" lvl="1" indent="-377825">
              <a:lnSpc>
                <a:spcPts val="4900"/>
              </a:lnSpc>
              <a:buFont typeface="Arial"/>
              <a:buChar char="•"/>
            </a:pPr>
            <a:r>
              <a:rPr lang="en-US" altLang="ko-KR" sz="3200" b="1" dirty="0" err="1"/>
              <a:t>tkinter</a:t>
            </a:r>
            <a:r>
              <a:rPr lang="en-US" altLang="ko-KR" sz="3200" dirty="0"/>
              <a:t>: The standard Python interface to the Tk GUI toolkit for building the application window.</a:t>
            </a:r>
          </a:p>
          <a:p>
            <a:pPr marL="755651" lvl="1" indent="-377825">
              <a:lnSpc>
                <a:spcPts val="4900"/>
              </a:lnSpc>
              <a:buFont typeface="Arial"/>
              <a:buChar char="•"/>
            </a:pPr>
            <a:r>
              <a:rPr lang="en-US" altLang="ko-KR" sz="3200" b="1" dirty="0" err="1"/>
              <a:t>os</a:t>
            </a:r>
            <a:r>
              <a:rPr lang="en-US" altLang="ko-KR" sz="3200" b="1" dirty="0"/>
              <a:t>, sys</a:t>
            </a:r>
            <a:r>
              <a:rPr lang="en-US" altLang="ko-KR" sz="3200" dirty="0"/>
              <a:t>: For handling file paths and system-level operations, including </a:t>
            </a:r>
            <a:r>
              <a:rPr lang="en-US" altLang="ko-KR" sz="3200" dirty="0" err="1"/>
              <a:t>PyInstaller</a:t>
            </a:r>
            <a:r>
              <a:rPr lang="en-US" altLang="ko-KR" sz="3200" dirty="0"/>
              <a:t> compatibility.</a:t>
            </a:r>
          </a:p>
          <a:p>
            <a:pPr marL="755651" lvl="1" indent="-377825">
              <a:lnSpc>
                <a:spcPts val="4900"/>
              </a:lnSpc>
              <a:buFont typeface="Arial"/>
              <a:buChar char="•"/>
            </a:pPr>
            <a:r>
              <a:rPr lang="en-US" altLang="ko-KR" sz="3200" b="1" dirty="0"/>
              <a:t>datetime, </a:t>
            </a:r>
            <a:r>
              <a:rPr lang="en-US" altLang="ko-KR" sz="3200" b="1" dirty="0" err="1"/>
              <a:t>pytz</a:t>
            </a:r>
            <a:r>
              <a:rPr lang="en-US" altLang="ko-KR" sz="3200" dirty="0"/>
              <a:t>: For managing time, dates, and different </a:t>
            </a:r>
            <a:r>
              <a:rPr lang="en-US" altLang="ko-KR" sz="3200" dirty="0" err="1"/>
              <a:t>timezones</a:t>
            </a:r>
            <a:r>
              <a:rPr lang="en-US" altLang="ko-KR" sz="3200" dirty="0"/>
              <a:t>.</a:t>
            </a:r>
          </a:p>
          <a:p>
            <a:pPr marL="755651" lvl="1" indent="-377825">
              <a:lnSpc>
                <a:spcPts val="4900"/>
              </a:lnSpc>
              <a:buFont typeface="Arial"/>
              <a:buChar char="•"/>
            </a:pPr>
            <a:r>
              <a:rPr lang="en-US" altLang="ko-KR" sz="3200" b="1" dirty="0"/>
              <a:t>geocoder</a:t>
            </a:r>
            <a:r>
              <a:rPr lang="en-US" altLang="ko-KR" sz="3200" dirty="0"/>
              <a:t>: To get the user's current latitude and longitude from their IP address.</a:t>
            </a:r>
          </a:p>
          <a:p>
            <a:pPr marL="755651" lvl="1" indent="-377825">
              <a:lnSpc>
                <a:spcPts val="4900"/>
              </a:lnSpc>
              <a:buFont typeface="Arial"/>
              <a:buChar char="•"/>
            </a:pPr>
            <a:r>
              <a:rPr lang="en-US" altLang="ko-KR" sz="3200" b="1" dirty="0"/>
              <a:t>requests</a:t>
            </a:r>
            <a:r>
              <a:rPr lang="en-US" altLang="ko-KR" sz="3200" dirty="0"/>
              <a:t>: For making HTTP requests to external APIs (</a:t>
            </a:r>
            <a:r>
              <a:rPr lang="en-US" altLang="ko-KR" sz="3200" dirty="0" err="1"/>
              <a:t>OpenWeatherMap</a:t>
            </a:r>
            <a:r>
              <a:rPr lang="en-US" altLang="ko-KR" sz="3200" dirty="0"/>
              <a:t>).</a:t>
            </a:r>
          </a:p>
          <a:p>
            <a:pPr marL="755651" lvl="1" indent="-377825">
              <a:lnSpc>
                <a:spcPts val="4900"/>
              </a:lnSpc>
              <a:buFont typeface="Arial"/>
              <a:buChar char="•"/>
            </a:pPr>
            <a:r>
              <a:rPr lang="en-US" altLang="ko-KR" sz="3200" b="1" dirty="0" err="1"/>
              <a:t>deep_translator</a:t>
            </a:r>
            <a:r>
              <a:rPr lang="en-US" altLang="ko-KR" sz="3200" dirty="0"/>
              <a:t>: To translate location names for a better user experience.</a:t>
            </a:r>
          </a:p>
          <a:p>
            <a:pPr marL="755651" lvl="1" indent="-377825">
              <a:lnSpc>
                <a:spcPts val="4900"/>
              </a:lnSpc>
              <a:buFont typeface="Arial"/>
              <a:buChar char="•"/>
            </a:pPr>
            <a:r>
              <a:rPr lang="en-US" altLang="ko-KR" sz="3200" b="1" dirty="0" err="1"/>
              <a:t>psutil</a:t>
            </a:r>
            <a:r>
              <a:rPr lang="en-US" altLang="ko-KR" sz="3200" dirty="0"/>
              <a:t>: To check for duplicate instances of the application and prevent them.</a:t>
            </a:r>
          </a:p>
          <a:p>
            <a:pPr marL="755651" lvl="1" indent="-377825">
              <a:lnSpc>
                <a:spcPts val="4900"/>
              </a:lnSpc>
              <a:buFont typeface="Arial"/>
              <a:buChar char="•"/>
            </a:pPr>
            <a:r>
              <a:rPr lang="en-US" altLang="ko-KR" sz="3200" b="1" dirty="0"/>
              <a:t>Pillow (PIL)</a:t>
            </a:r>
            <a:r>
              <a:rPr lang="en-US" altLang="ko-KR" sz="3200" dirty="0"/>
              <a:t>: For handling and displaying images, such as weather and clock icons.</a:t>
            </a:r>
            <a:endParaRPr lang="en-US" sz="3200" dirty="0">
              <a:solidFill>
                <a:srgbClr val="000000"/>
              </a:solidFill>
              <a:latin typeface="Capriola"/>
              <a:ea typeface="Capriola"/>
              <a:cs typeface="Capriola"/>
              <a:sym typeface="Capriola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703799" y="623619"/>
            <a:ext cx="8880399" cy="15760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B87D0A"/>
                </a:solidFill>
                <a:latin typeface="Luckiest Guy"/>
                <a:ea typeface="Luckiest Guy"/>
                <a:cs typeface="Luckiest Guy"/>
                <a:sym typeface="Luckiest Guy"/>
              </a:rPr>
              <a:t>Dependencies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373078" y="1411653"/>
            <a:ext cx="13541839" cy="12008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altLang="ko-KR" sz="4000" dirty="0">
                <a:latin typeface="Luckiest Guy" panose="020B0600000101010101" charset="0"/>
              </a:rPr>
              <a:t>Required Python Libraries</a:t>
            </a:r>
            <a:endParaRPr lang="en-US" sz="4000" dirty="0">
              <a:solidFill>
                <a:srgbClr val="000000"/>
              </a:solidFill>
              <a:latin typeface="Luckiest Guy" panose="020B0600000101010101" charset="0"/>
              <a:ea typeface="Luckiest Guy"/>
              <a:cs typeface="Luckiest Guy"/>
              <a:sym typeface="Luckiest Gu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7C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70854" y="605212"/>
            <a:ext cx="17266819" cy="9301638"/>
            <a:chOff x="0" y="0"/>
            <a:chExt cx="2147483647" cy="1463119806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2147483647" cy="1462975051"/>
            </a:xfrm>
            <a:custGeom>
              <a:avLst/>
              <a:gdLst/>
              <a:ahLst/>
              <a:cxnLst/>
              <a:rect l="l" t="t" r="r" b="b"/>
              <a:pathLst>
                <a:path w="2147483647" h="1462975051">
                  <a:moveTo>
                    <a:pt x="0" y="0"/>
                  </a:moveTo>
                  <a:lnTo>
                    <a:pt x="2147411257" y="0"/>
                  </a:lnTo>
                  <a:lnTo>
                    <a:pt x="2147411257" y="1462975051"/>
                  </a:lnTo>
                  <a:lnTo>
                    <a:pt x="0" y="1462975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5E7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2147483647" cy="1463119772"/>
            </a:xfrm>
            <a:custGeom>
              <a:avLst/>
              <a:gdLst/>
              <a:ahLst/>
              <a:cxnLst/>
              <a:rect l="l" t="t" r="r" b="b"/>
              <a:pathLst>
                <a:path w="2147483647" h="1463119772">
                  <a:moveTo>
                    <a:pt x="2147483647" y="1462975012"/>
                  </a:moveTo>
                  <a:lnTo>
                    <a:pt x="2147483647" y="1462975012"/>
                  </a:lnTo>
                  <a:lnTo>
                    <a:pt x="2147483647" y="1463119772"/>
                  </a:lnTo>
                  <a:lnTo>
                    <a:pt x="2147483647" y="1463119772"/>
                  </a:lnTo>
                  <a:lnTo>
                    <a:pt x="2147483647" y="1462975012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462975012"/>
                  </a:lnTo>
                  <a:lnTo>
                    <a:pt x="0" y="1462975012"/>
                  </a:lnTo>
                  <a:lnTo>
                    <a:pt x="0" y="144780"/>
                  </a:lnTo>
                  <a:close/>
                  <a:moveTo>
                    <a:pt x="0" y="1462975012"/>
                  </a:moveTo>
                  <a:lnTo>
                    <a:pt x="144780" y="1462975012"/>
                  </a:lnTo>
                  <a:lnTo>
                    <a:pt x="144780" y="1463119772"/>
                  </a:lnTo>
                  <a:lnTo>
                    <a:pt x="0" y="1463119772"/>
                  </a:lnTo>
                  <a:lnTo>
                    <a:pt x="0" y="1462975012"/>
                  </a:lnTo>
                  <a:close/>
                  <a:moveTo>
                    <a:pt x="2147483647" y="144780"/>
                  </a:moveTo>
                  <a:lnTo>
                    <a:pt x="2147483647" y="144780"/>
                  </a:lnTo>
                  <a:lnTo>
                    <a:pt x="2147483647" y="1462975012"/>
                  </a:lnTo>
                  <a:lnTo>
                    <a:pt x="2147483647" y="1462975012"/>
                  </a:lnTo>
                  <a:lnTo>
                    <a:pt x="2147483647" y="144780"/>
                  </a:lnTo>
                  <a:close/>
                  <a:moveTo>
                    <a:pt x="144780" y="1462975012"/>
                  </a:moveTo>
                  <a:lnTo>
                    <a:pt x="2147483647" y="1462975012"/>
                  </a:lnTo>
                  <a:lnTo>
                    <a:pt x="2147483647" y="1463119772"/>
                  </a:lnTo>
                  <a:lnTo>
                    <a:pt x="144780" y="1463119772"/>
                  </a:lnTo>
                  <a:lnTo>
                    <a:pt x="144780" y="1462975012"/>
                  </a:lnTo>
                  <a:close/>
                  <a:moveTo>
                    <a:pt x="2147483647" y="0"/>
                  </a:moveTo>
                  <a:lnTo>
                    <a:pt x="2147483647" y="0"/>
                  </a:lnTo>
                  <a:lnTo>
                    <a:pt x="2147483647" y="144780"/>
                  </a:lnTo>
                  <a:lnTo>
                    <a:pt x="2147483647" y="144780"/>
                  </a:lnTo>
                  <a:lnTo>
                    <a:pt x="214748364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147483647" y="0"/>
                  </a:lnTo>
                  <a:lnTo>
                    <a:pt x="214748364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F8F5E7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15751639" y="7866781"/>
            <a:ext cx="2065507" cy="1901419"/>
          </a:xfrm>
          <a:custGeom>
            <a:avLst/>
            <a:gdLst/>
            <a:ahLst/>
            <a:cxnLst/>
            <a:rect l="l" t="t" r="r" b="b"/>
            <a:pathLst>
              <a:path w="5350213" h="4114800">
                <a:moveTo>
                  <a:pt x="0" y="0"/>
                </a:moveTo>
                <a:lnTo>
                  <a:pt x="5350212" y="0"/>
                </a:lnTo>
                <a:lnTo>
                  <a:pt x="535021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6" name="TextBox 6"/>
          <p:cNvSpPr txBox="1"/>
          <p:nvPr/>
        </p:nvSpPr>
        <p:spPr>
          <a:xfrm>
            <a:off x="944475" y="3871940"/>
            <a:ext cx="7666125" cy="43642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55651" lvl="1" indent="-377825">
              <a:lnSpc>
                <a:spcPts val="4900"/>
              </a:lnSpc>
              <a:buFont typeface="Arial"/>
              <a:buChar char="•"/>
            </a:pPr>
            <a:r>
              <a:rPr lang="en-US" altLang="ko-KR" sz="3600" dirty="0"/>
              <a:t>The </a:t>
            </a:r>
            <a:r>
              <a:rPr lang="en-US" altLang="ko-KR" sz="3600" b="1" i="1" dirty="0" err="1"/>
              <a:t>get_weather_data_for_city</a:t>
            </a:r>
            <a:r>
              <a:rPr lang="en-US" altLang="ko-KR" sz="3600" b="1" i="1" dirty="0"/>
              <a:t> </a:t>
            </a:r>
            <a:r>
              <a:rPr lang="en-US" altLang="ko-KR" sz="3600" dirty="0"/>
              <a:t>function makes a GET request to the </a:t>
            </a:r>
            <a:r>
              <a:rPr lang="en-US" altLang="ko-KR" sz="3600" dirty="0" err="1"/>
              <a:t>OpenWeatherMap</a:t>
            </a:r>
            <a:r>
              <a:rPr lang="en-US" altLang="ko-KR" sz="3600" dirty="0"/>
              <a:t> API, providing the city name and a unique API key.</a:t>
            </a:r>
            <a:endParaRPr lang="en-US" altLang="ko-KR" sz="3600" b="1" i="1" dirty="0"/>
          </a:p>
          <a:p>
            <a:pPr marL="755651" lvl="1" indent="-377825">
              <a:lnSpc>
                <a:spcPts val="4900"/>
              </a:lnSpc>
              <a:buFont typeface="Arial"/>
              <a:buChar char="•"/>
            </a:pPr>
            <a:r>
              <a:rPr lang="en-US" altLang="ko-KR" sz="3600" dirty="0"/>
              <a:t>It returns a dictionary containing the temperature, a weather description, and the icon code.</a:t>
            </a:r>
            <a:endParaRPr lang="en-US" sz="3500" dirty="0">
              <a:solidFill>
                <a:srgbClr val="000000"/>
              </a:solidFill>
              <a:latin typeface="Capriola"/>
              <a:ea typeface="Capriola"/>
              <a:cs typeface="Capriola"/>
              <a:sym typeface="Capriola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444358" y="373152"/>
            <a:ext cx="11374400" cy="1524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C07C4F"/>
                </a:solidFill>
                <a:latin typeface="Luckiest Guy"/>
                <a:ea typeface="Luckiest Guy"/>
                <a:cs typeface="Luckiest Guy"/>
                <a:sym typeface="Luckiest Guy"/>
              </a:rPr>
              <a:t>The Code in </a:t>
            </a:r>
            <a:r>
              <a:rPr lang="en-US" sz="9200" dirty="0" err="1">
                <a:solidFill>
                  <a:srgbClr val="C07C4F"/>
                </a:solidFill>
                <a:latin typeface="Luckiest Guy"/>
                <a:ea typeface="Luckiest Guy"/>
                <a:cs typeface="Luckiest Guy"/>
                <a:sym typeface="Luckiest Guy"/>
              </a:rPr>
              <a:t>aCTION</a:t>
            </a:r>
            <a:endParaRPr lang="en-US" sz="9200" dirty="0">
              <a:solidFill>
                <a:srgbClr val="C07C4F"/>
              </a:solidFill>
              <a:latin typeface="Luckiest Guy"/>
              <a:ea typeface="Luckiest Guy"/>
              <a:cs typeface="Luckiest Guy"/>
              <a:sym typeface="Luckiest Guy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17A2E7D4-24DF-233F-C8AA-04605FC34EC8}"/>
              </a:ext>
            </a:extLst>
          </p:cNvPr>
          <p:cNvSpPr txBox="1"/>
          <p:nvPr/>
        </p:nvSpPr>
        <p:spPr>
          <a:xfrm>
            <a:off x="2209800" y="1135636"/>
            <a:ext cx="13541839" cy="12008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altLang="ko-KR" sz="4000" dirty="0">
                <a:latin typeface="Luckiest Guy" panose="020B0600000101010101" charset="0"/>
              </a:rPr>
              <a:t>A Closer Look</a:t>
            </a:r>
            <a:endParaRPr lang="en-US" sz="4000" dirty="0">
              <a:solidFill>
                <a:srgbClr val="000000"/>
              </a:solidFill>
              <a:latin typeface="Luckiest Guy" panose="020B0600000101010101" charset="0"/>
              <a:ea typeface="Luckiest Guy"/>
              <a:cs typeface="Luckiest Guy"/>
              <a:sym typeface="Luckiest Guy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4AFEE9-CDA6-79D4-A16E-16C15C24F938}"/>
              </a:ext>
            </a:extLst>
          </p:cNvPr>
          <p:cNvSpPr txBox="1"/>
          <p:nvPr/>
        </p:nvSpPr>
        <p:spPr>
          <a:xfrm>
            <a:off x="707561" y="2327925"/>
            <a:ext cx="7903039" cy="12100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altLang="ko-KR" sz="4000" b="1" dirty="0"/>
              <a:t>Fetching Weather Data</a:t>
            </a:r>
            <a:endParaRPr lang="en-US" sz="4000" b="1" dirty="0">
              <a:solidFill>
                <a:srgbClr val="000000"/>
              </a:solidFill>
              <a:latin typeface="Luckiest Guy" panose="020B0600000101010101" charset="0"/>
              <a:ea typeface="Luckiest Guy"/>
              <a:cs typeface="Luckiest Guy"/>
              <a:sym typeface="Luckiest Guy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7FAEEDB4-21A5-BEE7-AF42-605313F07684}"/>
              </a:ext>
            </a:extLst>
          </p:cNvPr>
          <p:cNvSpPr txBox="1"/>
          <p:nvPr/>
        </p:nvSpPr>
        <p:spPr>
          <a:xfrm>
            <a:off x="8847514" y="3765152"/>
            <a:ext cx="7666125" cy="49789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55651" lvl="1" indent="-377825">
              <a:lnSpc>
                <a:spcPts val="4900"/>
              </a:lnSpc>
              <a:buFont typeface="Arial"/>
              <a:buChar char="•"/>
            </a:pPr>
            <a:r>
              <a:rPr lang="en-US" altLang="ko-KR" sz="3200" dirty="0"/>
              <a:t>The </a:t>
            </a:r>
            <a:r>
              <a:rPr lang="en-US" altLang="ko-KR" sz="3200" b="1" i="1" dirty="0" err="1"/>
              <a:t>update_fixed_city_clocks</a:t>
            </a:r>
            <a:r>
              <a:rPr lang="en-US" altLang="ko-KR" sz="3200" b="1" i="1" dirty="0"/>
              <a:t> </a:t>
            </a:r>
            <a:r>
              <a:rPr lang="en-US" altLang="ko-KR" sz="3200" dirty="0"/>
              <a:t>function iterates through a list of predefined cities and their </a:t>
            </a:r>
            <a:r>
              <a:rPr lang="en-US" altLang="ko-KR" sz="3200" dirty="0" err="1"/>
              <a:t>timezones</a:t>
            </a:r>
            <a:r>
              <a:rPr lang="en-US" altLang="ko-KR" sz="3200" dirty="0"/>
              <a:t>.</a:t>
            </a:r>
            <a:endParaRPr lang="en-US" altLang="ko-KR" sz="3200" b="1" i="1" dirty="0"/>
          </a:p>
          <a:p>
            <a:pPr marL="755651" lvl="1" indent="-377825">
              <a:lnSpc>
                <a:spcPts val="4900"/>
              </a:lnSpc>
              <a:buFont typeface="Arial"/>
              <a:buChar char="•"/>
            </a:pPr>
            <a:r>
              <a:rPr lang="en-US" altLang="ko-KR" sz="3200" dirty="0"/>
              <a:t>Using the </a:t>
            </a:r>
            <a:r>
              <a:rPr lang="en-US" altLang="ko-KR" sz="3200" b="1" i="1" dirty="0" err="1"/>
              <a:t>pytz</a:t>
            </a:r>
            <a:r>
              <a:rPr lang="en-US" altLang="ko-KR" sz="3200" b="1" i="1" dirty="0"/>
              <a:t> </a:t>
            </a:r>
            <a:r>
              <a:rPr lang="en-US" altLang="ko-KR" sz="3200" dirty="0"/>
              <a:t>library, it gets the current time for each </a:t>
            </a:r>
            <a:r>
              <a:rPr lang="en-US" altLang="ko-KR" sz="3200" dirty="0" err="1"/>
              <a:t>timezone</a:t>
            </a:r>
            <a:r>
              <a:rPr lang="en-US" altLang="ko-KR" sz="3200" dirty="0"/>
              <a:t> and updates the corresponding label on the GUI.</a:t>
            </a:r>
          </a:p>
          <a:p>
            <a:pPr marL="755651" lvl="1" indent="-377825">
              <a:lnSpc>
                <a:spcPts val="4900"/>
              </a:lnSpc>
              <a:buFont typeface="Arial"/>
              <a:buChar char="•"/>
            </a:pPr>
            <a:r>
              <a:rPr lang="en-US" altLang="ko-KR" sz="3200" dirty="0"/>
              <a:t>This ensures the clocks are accurate and reflect real-world time differences.</a:t>
            </a:r>
            <a:endParaRPr lang="en-US" sz="3200" b="1" i="1" dirty="0">
              <a:solidFill>
                <a:srgbClr val="000000"/>
              </a:solidFill>
              <a:latin typeface="Capriola"/>
              <a:ea typeface="Capriola"/>
              <a:cs typeface="Capriola"/>
              <a:sym typeface="Capriol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D94DC5-F7E0-3D87-EDD7-A9E0FAF8062B}"/>
              </a:ext>
            </a:extLst>
          </p:cNvPr>
          <p:cNvSpPr txBox="1"/>
          <p:nvPr/>
        </p:nvSpPr>
        <p:spPr>
          <a:xfrm>
            <a:off x="8610600" y="2221137"/>
            <a:ext cx="7903039" cy="12100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altLang="ko-KR" sz="4000" b="1" dirty="0"/>
              <a:t>Displaying Global Clocks</a:t>
            </a:r>
            <a:endParaRPr lang="en-US" sz="4000" b="1" dirty="0">
              <a:solidFill>
                <a:srgbClr val="000000"/>
              </a:solidFill>
              <a:latin typeface="Luckiest Guy" panose="020B0600000101010101" charset="0"/>
              <a:ea typeface="Luckiest Guy"/>
              <a:cs typeface="Luckiest Guy"/>
              <a:sym typeface="Luckiest Gu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75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0590" y="492681"/>
            <a:ext cx="17266819" cy="9301638"/>
            <a:chOff x="0" y="0"/>
            <a:chExt cx="2147483647" cy="1463119806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2147483647" cy="1462975051"/>
            </a:xfrm>
            <a:custGeom>
              <a:avLst/>
              <a:gdLst/>
              <a:ahLst/>
              <a:cxnLst/>
              <a:rect l="l" t="t" r="r" b="b"/>
              <a:pathLst>
                <a:path w="2147483647" h="1462975051">
                  <a:moveTo>
                    <a:pt x="0" y="0"/>
                  </a:moveTo>
                  <a:lnTo>
                    <a:pt x="2147411257" y="0"/>
                  </a:lnTo>
                  <a:lnTo>
                    <a:pt x="2147411257" y="1462975051"/>
                  </a:lnTo>
                  <a:lnTo>
                    <a:pt x="0" y="1462975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5E7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2147483647" cy="1463119772"/>
            </a:xfrm>
            <a:custGeom>
              <a:avLst/>
              <a:gdLst/>
              <a:ahLst/>
              <a:cxnLst/>
              <a:rect l="l" t="t" r="r" b="b"/>
              <a:pathLst>
                <a:path w="2147483647" h="1463119772">
                  <a:moveTo>
                    <a:pt x="2147483647" y="1462975012"/>
                  </a:moveTo>
                  <a:lnTo>
                    <a:pt x="2147483647" y="1462975012"/>
                  </a:lnTo>
                  <a:lnTo>
                    <a:pt x="2147483647" y="1463119772"/>
                  </a:lnTo>
                  <a:lnTo>
                    <a:pt x="2147483647" y="1463119772"/>
                  </a:lnTo>
                  <a:lnTo>
                    <a:pt x="2147483647" y="1462975012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462975012"/>
                  </a:lnTo>
                  <a:lnTo>
                    <a:pt x="0" y="1462975012"/>
                  </a:lnTo>
                  <a:lnTo>
                    <a:pt x="0" y="144780"/>
                  </a:lnTo>
                  <a:close/>
                  <a:moveTo>
                    <a:pt x="0" y="1462975012"/>
                  </a:moveTo>
                  <a:lnTo>
                    <a:pt x="144780" y="1462975012"/>
                  </a:lnTo>
                  <a:lnTo>
                    <a:pt x="144780" y="1463119772"/>
                  </a:lnTo>
                  <a:lnTo>
                    <a:pt x="0" y="1463119772"/>
                  </a:lnTo>
                  <a:lnTo>
                    <a:pt x="0" y="1462975012"/>
                  </a:lnTo>
                  <a:close/>
                  <a:moveTo>
                    <a:pt x="2147483647" y="144780"/>
                  </a:moveTo>
                  <a:lnTo>
                    <a:pt x="2147483647" y="144780"/>
                  </a:lnTo>
                  <a:lnTo>
                    <a:pt x="2147483647" y="1462975012"/>
                  </a:lnTo>
                  <a:lnTo>
                    <a:pt x="2147483647" y="1462975012"/>
                  </a:lnTo>
                  <a:lnTo>
                    <a:pt x="2147483647" y="144780"/>
                  </a:lnTo>
                  <a:close/>
                  <a:moveTo>
                    <a:pt x="144780" y="1462975012"/>
                  </a:moveTo>
                  <a:lnTo>
                    <a:pt x="2147483647" y="1462975012"/>
                  </a:lnTo>
                  <a:lnTo>
                    <a:pt x="2147483647" y="1463119772"/>
                  </a:lnTo>
                  <a:lnTo>
                    <a:pt x="144780" y="1463119772"/>
                  </a:lnTo>
                  <a:lnTo>
                    <a:pt x="144780" y="1462975012"/>
                  </a:lnTo>
                  <a:close/>
                  <a:moveTo>
                    <a:pt x="2147483647" y="0"/>
                  </a:moveTo>
                  <a:lnTo>
                    <a:pt x="2147483647" y="0"/>
                  </a:lnTo>
                  <a:lnTo>
                    <a:pt x="2147483647" y="144780"/>
                  </a:lnTo>
                  <a:lnTo>
                    <a:pt x="2147483647" y="144780"/>
                  </a:lnTo>
                  <a:lnTo>
                    <a:pt x="214748364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147483647" y="0"/>
                  </a:lnTo>
                  <a:lnTo>
                    <a:pt x="214748364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F8F5E7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11241977" y="4415358"/>
            <a:ext cx="4684445" cy="4842942"/>
          </a:xfrm>
          <a:custGeom>
            <a:avLst/>
            <a:gdLst/>
            <a:ahLst/>
            <a:cxnLst/>
            <a:rect l="l" t="t" r="r" b="b"/>
            <a:pathLst>
              <a:path w="4684445" h="4842942">
                <a:moveTo>
                  <a:pt x="0" y="0"/>
                </a:moveTo>
                <a:lnTo>
                  <a:pt x="4684445" y="0"/>
                </a:lnTo>
                <a:lnTo>
                  <a:pt x="4684445" y="4842942"/>
                </a:lnTo>
                <a:lnTo>
                  <a:pt x="0" y="48429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6" name="TextBox 6"/>
          <p:cNvSpPr txBox="1"/>
          <p:nvPr/>
        </p:nvSpPr>
        <p:spPr>
          <a:xfrm>
            <a:off x="3200400" y="2945720"/>
            <a:ext cx="13247724" cy="12567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77826" lvl="1">
              <a:lnSpc>
                <a:spcPts val="4900"/>
              </a:lnSpc>
            </a:pPr>
            <a:r>
              <a:rPr lang="en-US" altLang="ko-KR" sz="5000" dirty="0">
                <a:latin typeface="Luckiest Guy" panose="020B0600000101010101" charset="0"/>
              </a:rPr>
              <a:t>Thank you for watching my PPTX. Be careful not to catch a cold, everyone!</a:t>
            </a:r>
            <a:endParaRPr lang="en-US" sz="5000" dirty="0">
              <a:solidFill>
                <a:srgbClr val="000000"/>
              </a:solidFill>
              <a:latin typeface="Luckiest Guy" panose="020B0600000101010101" charset="0"/>
              <a:ea typeface="Capriola"/>
              <a:cs typeface="Capriola"/>
              <a:sym typeface="Capriola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703800" y="1211195"/>
            <a:ext cx="8880399" cy="15760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807578"/>
                </a:solidFill>
                <a:latin typeface="Luckiest Guy"/>
                <a:ea typeface="Luckiest Guy"/>
                <a:cs typeface="Luckiest Guy"/>
                <a:sym typeface="Luckiest Guy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631</Words>
  <Application>Microsoft Office PowerPoint</Application>
  <PresentationFormat>사용자 지정</PresentationFormat>
  <Paragraphs>59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Luckiest Guy</vt:lpstr>
      <vt:lpstr>Calibri</vt:lpstr>
      <vt:lpstr>Arial</vt:lpstr>
      <vt:lpstr>Capriola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Weathering vs. Erosion Presentation in Minimalist Style</dc:title>
  <cp:lastModifiedBy>Geun Woo Kim</cp:lastModifiedBy>
  <cp:revision>13</cp:revision>
  <dcterms:created xsi:type="dcterms:W3CDTF">2006-08-16T00:00:00Z</dcterms:created>
  <dcterms:modified xsi:type="dcterms:W3CDTF">2025-08-19T13:03:10Z</dcterms:modified>
  <dc:identifier>DAGht9U5awE</dc:identifier>
</cp:coreProperties>
</file>