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64" r:id="rId6"/>
    <p:sldId id="265" r:id="rId7"/>
    <p:sldId id="258" r:id="rId8"/>
    <p:sldId id="262" r:id="rId9"/>
    <p:sldId id="268" r:id="rId10"/>
    <p:sldId id="269" r:id="rId11"/>
  </p:sldIdLst>
  <p:sldSz cx="18288000" cy="10287000"/>
  <p:notesSz cx="6858000" cy="9144000"/>
  <p:embeddedFontLst>
    <p:embeddedFont>
      <p:font typeface="Heebo ExtraBold" pitchFamily="2" charset="-79"/>
      <p:bold r:id="rId12"/>
    </p:embeddedFont>
    <p:embeddedFont>
      <p:font typeface="Heebo ExtraLight" panose="020B0600000101010101" charset="-79"/>
      <p:regular r:id="rId13"/>
    </p:embeddedFont>
    <p:embeddedFont>
      <p:font typeface="Heebo Light" pitchFamily="2" charset="-79"/>
      <p:regular r:id="rId14"/>
    </p:embeddedFont>
    <p:embeddedFont>
      <p:font typeface="Heebo SemiBold" panose="020B0600000101010101" charset="-79"/>
      <p:bold r:id="rId15"/>
    </p:embeddedFont>
    <p:embeddedFont>
      <p:font typeface="Lexend Bold" panose="020B0600000101010101" charset="0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7400"/>
            <a:ext cx="952500" cy="61722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2057400"/>
            <a:ext cx="952500" cy="19939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389100" y="9309100"/>
            <a:ext cx="21209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dirty="0">
                <a:solidFill>
                  <a:srgbClr val="000000"/>
                </a:solidFill>
                <a:latin typeface="Lexend Bold"/>
              </a:rPr>
              <a:t>Geun Woo Kim</a:t>
            </a:r>
            <a:endParaRPr lang="en-US" sz="1800" b="0" i="0" u="none" strike="noStrike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854200" y="9309100"/>
            <a:ext cx="34163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24499"/>
              </a:lnSpc>
            </a:pPr>
            <a:r>
              <a:rPr lang="en-US" dirty="0">
                <a:solidFill>
                  <a:srgbClr val="000000"/>
                </a:solidFill>
                <a:latin typeface="Heebo Light"/>
              </a:rPr>
              <a:t>https://gw0212.github.io/</a:t>
            </a:r>
            <a:endParaRPr lang="en-US" sz="1800" b="0" i="0" u="none" strike="noStrike" dirty="0">
              <a:solidFill>
                <a:srgbClr val="000000"/>
              </a:solidFill>
              <a:latin typeface="Heebo Light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3638550" y="5676900"/>
            <a:ext cx="11811000" cy="11049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r">
              <a:lnSpc>
                <a:spcPct val="91300"/>
              </a:lnSpc>
            </a:pPr>
            <a:r>
              <a:rPr lang="en-US" sz="2500" b="1" dirty="0">
                <a:solidFill>
                  <a:srgbClr val="000000"/>
                </a:solidFill>
                <a:latin typeface="Heebo Light"/>
              </a:rPr>
              <a:t>It is a program developed to keep someone's anniversary and precious time safe.</a:t>
            </a:r>
          </a:p>
          <a:p>
            <a:pPr lvl="0" algn="r">
              <a:lnSpc>
                <a:spcPct val="91300"/>
              </a:lnSpc>
            </a:pPr>
            <a:r>
              <a:rPr lang="en-US" sz="2500" b="1" dirty="0">
                <a:solidFill>
                  <a:srgbClr val="000000"/>
                </a:solidFill>
                <a:latin typeface="Heebo Light"/>
              </a:rPr>
              <a:t>It can be used by anyone around the world, and it is a program that everyone will be satisfied with its easy UI and excellent features.</a:t>
            </a:r>
            <a:endParaRPr lang="en-US" sz="2500" b="1" i="0" u="none" strike="noStrike" dirty="0">
              <a:solidFill>
                <a:srgbClr val="000000"/>
              </a:solidFill>
              <a:latin typeface="Heebo Light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854200" y="1562100"/>
            <a:ext cx="10020300" cy="7150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sz="12800" dirty="0">
                <a:solidFill>
                  <a:srgbClr val="000000"/>
                </a:solidFill>
                <a:latin typeface="Lexend Bold"/>
              </a:rPr>
              <a:t>D-Day Calculator</a:t>
            </a:r>
            <a:endParaRPr lang="en-US" sz="12800" b="0" i="0" u="none" strike="noStrike" dirty="0">
              <a:solidFill>
                <a:srgbClr val="000000"/>
              </a:solidFill>
              <a:latin typeface="Lexend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5500" y="3556000"/>
            <a:ext cx="952500" cy="3175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56000"/>
            <a:ext cx="952500" cy="31750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435100" y="3276600"/>
            <a:ext cx="8013700" cy="3898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3000"/>
              </a:lnSpc>
            </a:pPr>
            <a:r>
              <a:rPr lang="en-US" sz="12800" b="0" i="0" u="none" strike="noStrike" spc="-900" dirty="0">
                <a:solidFill>
                  <a:srgbClr val="000000"/>
                </a:solidFill>
                <a:latin typeface="Lexend Bold"/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11" name="TextBox 11"/>
          <p:cNvSpPr txBox="1"/>
          <p:nvPr/>
        </p:nvSpPr>
        <p:spPr>
          <a:xfrm>
            <a:off x="10210800" y="3556000"/>
            <a:ext cx="5880100" cy="328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5000" b="1" dirty="0"/>
              <a:t>I wish you all a happy D-DAY who use this program.</a:t>
            </a:r>
            <a:endParaRPr lang="en-US" sz="5000" b="1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2" name="TextBox 5">
            <a:extLst>
              <a:ext uri="{FF2B5EF4-FFF2-40B4-BE49-F238E27FC236}">
                <a16:creationId xmlns:a16="http://schemas.microsoft.com/office/drawing/2014/main" id="{05AB5C07-DD12-3BB9-A3C4-C57AA374F41D}"/>
              </a:ext>
            </a:extLst>
          </p:cNvPr>
          <p:cNvSpPr txBox="1"/>
          <p:nvPr/>
        </p:nvSpPr>
        <p:spPr>
          <a:xfrm>
            <a:off x="14389100" y="9309100"/>
            <a:ext cx="21209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99600"/>
              </a:lnSpc>
            </a:pPr>
            <a:r>
              <a:rPr lang="en-US" dirty="0">
                <a:solidFill>
                  <a:srgbClr val="000000"/>
                </a:solidFill>
                <a:latin typeface="Lexend Bold"/>
              </a:rPr>
              <a:t>Geun Woo Kim</a:t>
            </a:r>
            <a:endParaRPr lang="en-US" sz="1800" b="0" i="0" u="none" strike="noStrike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:a16="http://schemas.microsoft.com/office/drawing/2014/main" id="{BC4FADCE-5E7E-019A-4C8C-DC7B37F26AD0}"/>
              </a:ext>
            </a:extLst>
          </p:cNvPr>
          <p:cNvSpPr txBox="1"/>
          <p:nvPr/>
        </p:nvSpPr>
        <p:spPr>
          <a:xfrm>
            <a:off x="1854200" y="9309100"/>
            <a:ext cx="3416300" cy="3175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24499"/>
              </a:lnSpc>
            </a:pPr>
            <a:r>
              <a:rPr lang="en-US" dirty="0">
                <a:solidFill>
                  <a:srgbClr val="000000"/>
                </a:solidFill>
                <a:latin typeface="Heebo Light"/>
              </a:rPr>
              <a:t>https://gw0212.github.io/</a:t>
            </a:r>
            <a:endParaRPr lang="en-US" sz="1800" b="0" i="0" u="none" strike="noStrike" dirty="0">
              <a:solidFill>
                <a:srgbClr val="000000"/>
              </a:solidFill>
              <a:latin typeface="Heebo Ligh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854200" y="1600200"/>
            <a:ext cx="46482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83000"/>
              </a:lnSpc>
            </a:pPr>
            <a:r>
              <a:rPr lang="en-US" sz="7000" b="0" i="0" u="none" strike="noStrike" spc="-500" dirty="0">
                <a:solidFill>
                  <a:srgbClr val="000000"/>
                </a:solidFill>
                <a:latin typeface="Lexend Bold"/>
              </a:rPr>
              <a:t>Table of Contents.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617200" y="2565400"/>
            <a:ext cx="6172200" cy="547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66000"/>
              </a:lnSpc>
            </a:pPr>
            <a:r>
              <a:rPr lang="en-US" altLang="ko-KR" sz="2800" dirty="0"/>
              <a:t>Title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Overview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How It Works: The Frontend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 (popup.html &amp; popup.js)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The Backend  (background.js)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Key Features in Action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Technology Stack</a:t>
            </a:r>
          </a:p>
          <a:p>
            <a:pPr lvl="0">
              <a:lnSpc>
                <a:spcPct val="166000"/>
              </a:lnSpc>
            </a:pPr>
            <a:r>
              <a:rPr lang="en-US" altLang="ko-KR" sz="2800" dirty="0"/>
              <a:t>Benefits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50300" y="2578100"/>
            <a:ext cx="1562100" cy="54737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001</a:t>
            </a: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002</a:t>
            </a: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003</a:t>
            </a:r>
          </a:p>
          <a:p>
            <a:pPr lvl="0" algn="r">
              <a:lnSpc>
                <a:spcPct val="166000"/>
              </a:lnSpc>
            </a:pPr>
            <a:endParaRPr lang="en-US" sz="2800" b="0" i="0" u="none" strike="noStrike" dirty="0">
              <a:solidFill>
                <a:srgbClr val="000000"/>
              </a:solidFill>
              <a:latin typeface="Heebo ExtraBold"/>
            </a:endParaRP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004</a:t>
            </a: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005</a:t>
            </a: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006</a:t>
            </a:r>
          </a:p>
          <a:p>
            <a:pPr lvl="0" algn="r">
              <a:lnSpc>
                <a:spcPct val="1660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007</a:t>
            </a:r>
          </a:p>
          <a:p>
            <a:pPr lvl="0" algn="r">
              <a:lnSpc>
                <a:spcPct val="166000"/>
              </a:lnSpc>
            </a:pPr>
            <a:endParaRPr lang="en-US" sz="28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800" y="5613400"/>
            <a:ext cx="10731500" cy="381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4406900"/>
            <a:ext cx="2451100" cy="2451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2100" y="4406900"/>
            <a:ext cx="2451100" cy="2451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208000" y="4406900"/>
            <a:ext cx="2451100" cy="24511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54200" y="1600200"/>
            <a:ext cx="60452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Title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978150" y="5327650"/>
            <a:ext cx="17526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3600" dirty="0"/>
              <a:t>Title</a:t>
            </a:r>
            <a:endParaRPr lang="en-US" sz="33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267700" y="5289550"/>
            <a:ext cx="17526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3600" dirty="0"/>
              <a:t>Subtitle</a:t>
            </a:r>
            <a:endParaRPr lang="en-US" sz="33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3436600" y="5289550"/>
            <a:ext cx="1993900" cy="1130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3600" dirty="0">
                <a:solidFill>
                  <a:schemeClr val="bg1"/>
                </a:solidFill>
              </a:rPr>
              <a:t>Presenter</a:t>
            </a:r>
            <a:endParaRPr lang="en-US" sz="3300" b="0" i="0" u="none" strike="noStrike" dirty="0">
              <a:solidFill>
                <a:schemeClr val="bg1"/>
              </a:solidFill>
              <a:latin typeface="Heebo Extra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739900" y="7188200"/>
            <a:ext cx="4229100" cy="111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2400" dirty="0"/>
              <a:t>D-Day Calculator: Your Personal Event &amp; Anniversary Tracker </a:t>
            </a:r>
            <a:r>
              <a:rPr lang="ko-KR" altLang="en-US" sz="2400" dirty="0"/>
              <a:t>🗓️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7023100" y="7188200"/>
            <a:ext cx="4229100" cy="111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2400" dirty="0"/>
              <a:t>A Simple and Smart Chrome Extension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319000" y="7188200"/>
            <a:ext cx="4229100" cy="111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Geun Woo Kim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6223000"/>
            <a:ext cx="13144500" cy="38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854200" y="1600200"/>
            <a:ext cx="60452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Overview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35200" y="4749800"/>
            <a:ext cx="2959100" cy="58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3600" dirty="0"/>
              <a:t>What is it?</a:t>
            </a:r>
            <a:endParaRPr lang="en-US" sz="33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6007100" y="4006850"/>
            <a:ext cx="95504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dirty="0"/>
              <a:t>A Chrome extension designed to help you track and manage important dates and events.</a:t>
            </a:r>
          </a:p>
          <a:p>
            <a:pPr lvl="0">
              <a:lnSpc>
                <a:spcPct val="107899"/>
              </a:lnSpc>
            </a:pPr>
            <a:r>
              <a:rPr lang="en-US" altLang="ko-KR" sz="2400" dirty="0"/>
              <a:t>It uses a variety of calculation methods to show you the time elapsed or remaining until an event.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2514600" y="7213600"/>
            <a:ext cx="2413000" cy="584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07899"/>
              </a:lnSpc>
            </a:pPr>
            <a:r>
              <a:rPr lang="en-US" altLang="ko-KR" sz="3600" dirty="0"/>
              <a:t>Key Features</a:t>
            </a:r>
            <a:endParaRPr lang="en-US" sz="33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007100" y="6769100"/>
            <a:ext cx="95504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b="1" dirty="0"/>
              <a:t>Multiple Tracking Methods</a:t>
            </a:r>
            <a:r>
              <a:rPr lang="en-US" altLang="ko-KR" sz="2400" dirty="0"/>
              <a:t>: Supports D-Day, Anniversaries, Months, Weeks, YMD (Year/Month/Day), and Time Alerts.</a:t>
            </a: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Customizable</a:t>
            </a:r>
            <a:r>
              <a:rPr lang="en-US" altLang="ko-KR" sz="2400" dirty="0"/>
              <a:t>: Add, name, and delete your D-Days easily.</a:t>
            </a: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Automated Reminders</a:t>
            </a:r>
            <a:r>
              <a:rPr lang="en-US" altLang="ko-KR" sz="2400" dirty="0"/>
              <a:t>: Sends notifications for important milestones and scheduled events.</a:t>
            </a: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User-Friendly Interface</a:t>
            </a:r>
            <a:r>
              <a:rPr lang="en-US" altLang="ko-KR" sz="2400" dirty="0"/>
              <a:t>: Simple and intuitive popup for quick management.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591300" y="5994400"/>
            <a:ext cx="5080000" cy="381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581150" y="1250950"/>
            <a:ext cx="151384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66000"/>
              </a:lnSpc>
            </a:pPr>
            <a:r>
              <a:rPr lang="en-US" altLang="ko-KR" sz="5000" b="1" dirty="0"/>
              <a:t>How It Works: The Frontend (popup.html &amp; popup.js)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28800" y="3225800"/>
            <a:ext cx="63373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Popup.html : </a:t>
            </a:r>
            <a:r>
              <a:rPr lang="en-US" altLang="ko-KR" sz="2000" dirty="0"/>
              <a:t>The user interface of the extension. It contains the following elements</a:t>
            </a:r>
            <a:endParaRPr lang="en-US" sz="20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828800" y="4229100"/>
            <a:ext cx="6604000" cy="401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dirty="0"/>
              <a:t>An On/Off toggle to activate or deactivate the extension's functions.</a:t>
            </a:r>
          </a:p>
          <a:p>
            <a:pPr lvl="0">
              <a:lnSpc>
                <a:spcPct val="107899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dirty="0"/>
              <a:t>A form to add new D-Days, including fields for the name, date, time, and method.</a:t>
            </a:r>
          </a:p>
          <a:p>
            <a:pPr lvl="0">
              <a:lnSpc>
                <a:spcPct val="107899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dirty="0"/>
              <a:t>A list to display all your saved D-Days.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893300" y="4229100"/>
            <a:ext cx="6604000" cy="401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dirty="0"/>
              <a:t>It loads and saves user data (D-Days, toggle state) to Chrome's local storage.</a:t>
            </a:r>
          </a:p>
          <a:p>
            <a:pPr lvl="0">
              <a:lnSpc>
                <a:spcPct val="107899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Calculations</a:t>
            </a:r>
            <a:r>
              <a:rPr lang="en-US" altLang="ko-KR" sz="2400" dirty="0"/>
              <a:t>: It performs real-time calculations based on the selected method (</a:t>
            </a:r>
            <a:r>
              <a:rPr lang="en-US" altLang="ko-KR" sz="2400" dirty="0" err="1"/>
              <a:t>e.g.,D</a:t>
            </a:r>
            <a:r>
              <a:rPr lang="en-US" altLang="ko-KR" sz="2400" dirty="0"/>
              <a:t>-minus, D-plus, Anniversary)</a:t>
            </a:r>
          </a:p>
          <a:p>
            <a:pPr lvl="0">
              <a:lnSpc>
                <a:spcPct val="107899"/>
              </a:lnSpc>
            </a:pP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Event Handlers</a:t>
            </a:r>
            <a:r>
              <a:rPr lang="en-US" altLang="ko-KR" sz="2400" dirty="0"/>
              <a:t>: Manages button clicks for saving and deleting D-Days.</a:t>
            </a:r>
          </a:p>
          <a:p>
            <a:pPr lvl="0">
              <a:lnSpc>
                <a:spcPct val="107899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altLang="ko-KR" sz="2400" b="1" dirty="0"/>
              <a:t>UI Updates</a:t>
            </a:r>
            <a:r>
              <a:rPr lang="en-US" altLang="ko-KR" sz="2400" dirty="0"/>
              <a:t>: Dynamically updates the display based on user actions and stored data.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5" name="TextBox 11">
            <a:extLst>
              <a:ext uri="{FF2B5EF4-FFF2-40B4-BE49-F238E27FC236}">
                <a16:creationId xmlns:a16="http://schemas.microsoft.com/office/drawing/2014/main" id="{2FF7A28D-BA72-AB6C-B9E8-5D100FDB8653}"/>
              </a:ext>
            </a:extLst>
          </p:cNvPr>
          <p:cNvSpPr txBox="1"/>
          <p:nvPr/>
        </p:nvSpPr>
        <p:spPr>
          <a:xfrm>
            <a:off x="9893300" y="3114675"/>
            <a:ext cx="63373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99600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Heebo ExtraBold"/>
              </a:rPr>
              <a:t>Popup.js : </a:t>
            </a:r>
            <a:r>
              <a:rPr lang="en-US" altLang="ko-KR" sz="2000" dirty="0"/>
              <a:t>The logic that handles user interaction.</a:t>
            </a:r>
            <a:endParaRPr lang="en-US" sz="2000" b="0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7" name="Rectangle 2">
            <a:extLst>
              <a:ext uri="{FF2B5EF4-FFF2-40B4-BE49-F238E27FC236}">
                <a16:creationId xmlns:a16="http://schemas.microsoft.com/office/drawing/2014/main" id="{D73DB943-B707-77DA-13A8-A738C5D52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Event Handlers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Manages button clicks for saving and deleting D-Days.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2500" y="2819400"/>
            <a:ext cx="876300" cy="876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1300" y="2819400"/>
            <a:ext cx="876300" cy="876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477000" y="5486400"/>
            <a:ext cx="5245100" cy="38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1700" y="4940300"/>
            <a:ext cx="1143000" cy="1143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86800" y="5308600"/>
            <a:ext cx="812800" cy="406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98700" y="2882900"/>
            <a:ext cx="723900" cy="7239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39400" y="2844800"/>
            <a:ext cx="787400" cy="7874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828800" y="1163346"/>
            <a:ext cx="127000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The Backend (background.js)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3327400" y="2933700"/>
            <a:ext cx="42291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en-US" altLang="ko-KR" sz="2800" b="1" dirty="0"/>
              <a:t>Purpose</a:t>
            </a:r>
            <a:endParaRPr lang="en-US" sz="2800" b="1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506200" y="2933700"/>
            <a:ext cx="42291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>
              <a:lnSpc>
                <a:spcPct val="99600"/>
              </a:lnSpc>
            </a:pPr>
            <a:r>
              <a:rPr lang="en-US" altLang="ko-KR" sz="2800" b="1" dirty="0"/>
              <a:t>Key Functions</a:t>
            </a:r>
            <a:endParaRPr lang="en-US" sz="2800" b="1" i="0" u="none" strike="noStrike" dirty="0">
              <a:solidFill>
                <a:srgbClr val="000000"/>
              </a:solidFill>
              <a:latin typeface="Heebo Extra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222500" y="4000500"/>
            <a:ext cx="6045200" cy="401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dirty="0"/>
              <a:t>This script runs continuously in the background to manage alarms and notifications, even when the popup is closed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22" name="TextBox 19">
            <a:extLst>
              <a:ext uri="{FF2B5EF4-FFF2-40B4-BE49-F238E27FC236}">
                <a16:creationId xmlns:a16="http://schemas.microsoft.com/office/drawing/2014/main" id="{9C9A4574-7067-B76E-C526-DF5880BD78DD}"/>
              </a:ext>
            </a:extLst>
          </p:cNvPr>
          <p:cNvSpPr txBox="1"/>
          <p:nvPr/>
        </p:nvSpPr>
        <p:spPr>
          <a:xfrm>
            <a:off x="9829800" y="3721100"/>
            <a:ext cx="6045200" cy="4013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altLang="ko-KR" sz="2400" dirty="0" err="1"/>
              <a:t>onInstalled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Listner</a:t>
            </a:r>
            <a:r>
              <a:rPr lang="en-US" altLang="ko-KR" sz="2400" dirty="0"/>
              <a:t> : Creates a daily alarm (</a:t>
            </a:r>
            <a:r>
              <a:rPr lang="en-US" altLang="ko-KR" sz="2400" dirty="0" err="1"/>
              <a:t>checkDdays</a:t>
            </a:r>
            <a:r>
              <a:rPr lang="en-US" altLang="ko-KR" sz="2400" dirty="0"/>
              <a:t>) when the extension is first installed.</a:t>
            </a:r>
          </a:p>
          <a:p>
            <a:pPr lvl="0">
              <a:lnSpc>
                <a:spcPct val="107899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>
              <a:lnSpc>
                <a:spcPct val="107899"/>
              </a:lnSpc>
            </a:pPr>
            <a:r>
              <a:rPr lang="en-US" altLang="ko-KR" sz="2000" dirty="0" err="1"/>
              <a:t>onMessage</a:t>
            </a:r>
            <a:r>
              <a:rPr lang="en-US" altLang="ko-KR" sz="2000" dirty="0"/>
              <a:t> </a:t>
            </a:r>
            <a:r>
              <a:rPr lang="en-US" altLang="ko-KR" sz="2000" dirty="0" err="1"/>
              <a:t>Listner</a:t>
            </a:r>
            <a:r>
              <a:rPr lang="en-US" altLang="ko-KR" sz="2000" dirty="0"/>
              <a:t> : </a:t>
            </a:r>
            <a:r>
              <a:rPr lang="en-US" altLang="ko-KR" sz="2400" dirty="0"/>
              <a:t>Listens for messages from pop.js to create or delete alarms.</a:t>
            </a:r>
          </a:p>
          <a:p>
            <a:pPr>
              <a:lnSpc>
                <a:spcPct val="107899"/>
              </a:lnSpc>
            </a:pPr>
            <a:endParaRPr lang="en-US" sz="2400" b="0" i="0" u="none" strike="noStrike" dirty="0">
              <a:solidFill>
                <a:srgbClr val="000000"/>
              </a:solidFill>
              <a:latin typeface="Heebo ExtraLight"/>
            </a:endParaRPr>
          </a:p>
          <a:p>
            <a:pPr>
              <a:lnSpc>
                <a:spcPct val="107899"/>
              </a:lnSpc>
            </a:pPr>
            <a:r>
              <a:rPr lang="en-US" altLang="ko-KR" sz="2400" dirty="0" err="1"/>
              <a:t>onAlarm</a:t>
            </a:r>
            <a:r>
              <a:rPr lang="en-US" altLang="ko-KR" sz="2400" dirty="0"/>
              <a:t> </a:t>
            </a:r>
            <a:r>
              <a:rPr lang="en-US" altLang="ko-KR" sz="2400" dirty="0" err="1"/>
              <a:t>Listner</a:t>
            </a:r>
            <a:r>
              <a:rPr lang="en-US" altLang="ko-KR" sz="2400" dirty="0"/>
              <a:t>: Triggers notifications when an alarm fires, such as for a D-Day or Time Alert.</a:t>
            </a:r>
          </a:p>
          <a:p>
            <a:pPr>
              <a:lnSpc>
                <a:spcPct val="107899"/>
              </a:lnSpc>
            </a:pPr>
            <a:endParaRPr lang="en-US" altLang="ko-KR" sz="2400" dirty="0"/>
          </a:p>
          <a:p>
            <a:pPr>
              <a:lnSpc>
                <a:spcPct val="107899"/>
              </a:lnSpc>
            </a:pPr>
            <a:r>
              <a:rPr lang="en-US" altLang="ko-KR" sz="2400" dirty="0" err="1"/>
              <a:t>checkDdays</a:t>
            </a:r>
            <a:r>
              <a:rPr lang="en-US" altLang="ko-KR" sz="2400" dirty="0"/>
              <a:t> : A function that runs daily to check for D-Days and anniversaries that are due today. It sends notifications and removes expired D-Days from storage.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9600" y="3365500"/>
            <a:ext cx="7086600" cy="711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1800" y="3365500"/>
            <a:ext cx="7086600" cy="7112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9499600" y="3390900"/>
            <a:ext cx="67437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Time Alerts</a:t>
            </a:r>
            <a:endParaRPr lang="en-US" sz="2800" b="0" i="0" u="none" strike="noStrike" dirty="0">
              <a:solidFill>
                <a:schemeClr val="bg1"/>
              </a:solidFill>
              <a:latin typeface="Heebo Extra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854200" y="1600200"/>
            <a:ext cx="101346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Key Features in Action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44700" y="3390900"/>
            <a:ext cx="6743700" cy="4953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ctr">
              <a:lnSpc>
                <a:spcPct val="99600"/>
              </a:lnSpc>
            </a:pPr>
            <a:r>
              <a:rPr lang="en-US" altLang="ko-KR" sz="2800" dirty="0">
                <a:solidFill>
                  <a:schemeClr val="bg1"/>
                </a:solidFill>
              </a:rPr>
              <a:t>D-Day Calculation Methods</a:t>
            </a:r>
            <a:endParaRPr lang="en-US" sz="2800" b="0" i="0" u="none" strike="noStrike" dirty="0">
              <a:solidFill>
                <a:schemeClr val="bg1"/>
              </a:solidFill>
              <a:latin typeface="Heebo Extra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070100" y="4254500"/>
            <a:ext cx="67564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2200" b="1" dirty="0">
                <a:solidFill>
                  <a:srgbClr val="000000"/>
                </a:solidFill>
                <a:latin typeface="Heebo ExtraLight"/>
              </a:rPr>
              <a:t>D-Minus: Calculates the number of days remaining until a future date (e.g., D-30 for a deadline).</a:t>
            </a:r>
          </a:p>
          <a:p>
            <a:pPr lvl="0">
              <a:lnSpc>
                <a:spcPct val="107899"/>
              </a:lnSpc>
            </a:pPr>
            <a:endParaRPr lang="en-US" sz="2200" b="1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b="1" dirty="0">
                <a:solidFill>
                  <a:srgbClr val="000000"/>
                </a:solidFill>
                <a:latin typeface="Heebo ExtraLight"/>
              </a:rPr>
              <a:t>D-Plus: Calculates the number of days since a past date, starting from day 0 (e.g., D+100 for 100 days after an event).</a:t>
            </a:r>
          </a:p>
          <a:p>
            <a:pPr lvl="0">
              <a:lnSpc>
                <a:spcPct val="107899"/>
              </a:lnSpc>
            </a:pPr>
            <a:endParaRPr lang="en-US" sz="2200" b="1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b="1" dirty="0">
                <a:solidFill>
                  <a:srgbClr val="000000"/>
                </a:solidFill>
                <a:latin typeface="Heebo ExtraLight"/>
              </a:rPr>
              <a:t>Anniversary: Counts the number of days since a past date, starting from day 1 (e.g., 101 days for a 100-day anniversary).</a:t>
            </a:r>
            <a:endParaRPr lang="en-US" sz="2200" b="1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525000" y="4254500"/>
            <a:ext cx="67564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7899"/>
              </a:lnSpc>
            </a:pP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Lorem ipsum dolor sit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amet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,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consectetur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adipiscing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elit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.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Vivamus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ac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massa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in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velit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posuere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pulvinar auctor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eget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erat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. Nunc diam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velit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,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efficitur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sit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amet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leo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ac,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posuere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malesuada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 </a:t>
            </a:r>
            <a:r>
              <a:rPr lang="en-US" sz="2200" b="1" i="0" u="none" strike="noStrike" dirty="0" err="1">
                <a:solidFill>
                  <a:srgbClr val="000000"/>
                </a:solidFill>
                <a:latin typeface="Heebo ExtraLight"/>
              </a:rPr>
              <a:t>nunc</a:t>
            </a:r>
            <a:r>
              <a:rPr lang="en-US" sz="2200" b="1" i="0" u="none" strike="noStrike" dirty="0">
                <a:solidFill>
                  <a:srgbClr val="000000"/>
                </a:solidFill>
                <a:latin typeface="Heebo ExtraLight"/>
              </a:rPr>
              <a:t>.</a:t>
            </a:r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259857BF-E782-E3AD-35F1-7C61970C33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Creates a one-time alarm for a specific time of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Useful for daily reminders like "take out the trash" or "daily meeting".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28800" y="1257300"/>
            <a:ext cx="95377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Technology Stack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B3BE450-E84D-9437-D395-9F9DF21D1B35}"/>
              </a:ext>
            </a:extLst>
          </p:cNvPr>
          <p:cNvGrpSpPr/>
          <p:nvPr/>
        </p:nvGrpSpPr>
        <p:grpSpPr>
          <a:xfrm>
            <a:off x="2286000" y="3073400"/>
            <a:ext cx="4597400" cy="711200"/>
            <a:chOff x="4546600" y="3251200"/>
            <a:chExt cx="4597400" cy="711200"/>
          </a:xfrm>
        </p:grpSpPr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46600" y="3251200"/>
              <a:ext cx="4597400" cy="711200"/>
            </a:xfrm>
            <a:prstGeom prst="rect">
              <a:avLst/>
            </a:prstGeom>
          </p:spPr>
        </p:pic>
        <p:sp>
          <p:nvSpPr>
            <p:cNvPr id="21" name="TextBox 21"/>
            <p:cNvSpPr txBox="1"/>
            <p:nvPr/>
          </p:nvSpPr>
          <p:spPr>
            <a:xfrm>
              <a:off x="4737100" y="3289300"/>
              <a:ext cx="4229100" cy="4953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800" b="1" dirty="0"/>
                <a:t>Chrome Extension APIs</a:t>
              </a:r>
              <a:endParaRPr lang="en-US" sz="2800" b="0" i="0" u="none" strike="noStrike" dirty="0">
                <a:solidFill>
                  <a:srgbClr val="000000"/>
                </a:solidFill>
                <a:latin typeface="Heebo ExtraBold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5654E7A-8289-A56F-3E40-EA12E9DF7305}"/>
              </a:ext>
            </a:extLst>
          </p:cNvPr>
          <p:cNvGrpSpPr/>
          <p:nvPr/>
        </p:nvGrpSpPr>
        <p:grpSpPr>
          <a:xfrm>
            <a:off x="11595102" y="3086359"/>
            <a:ext cx="4597400" cy="711200"/>
            <a:chOff x="9334500" y="6248400"/>
            <a:chExt cx="4597400" cy="711200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334500" y="6248400"/>
              <a:ext cx="4597400" cy="711200"/>
            </a:xfrm>
            <a:prstGeom prst="rect">
              <a:avLst/>
            </a:prstGeom>
          </p:spPr>
        </p:pic>
        <p:sp>
          <p:nvSpPr>
            <p:cNvPr id="22" name="TextBox 22"/>
            <p:cNvSpPr txBox="1"/>
            <p:nvPr/>
          </p:nvSpPr>
          <p:spPr>
            <a:xfrm>
              <a:off x="9512300" y="6286500"/>
              <a:ext cx="4229100" cy="495300"/>
            </a:xfrm>
            <a:prstGeom prst="rect">
              <a:avLst/>
            </a:prstGeom>
          </p:spPr>
          <p:txBody>
            <a:bodyPr lIns="0" tIns="0" rIns="0" bIns="0" rtlCol="0" anchor="b"/>
            <a:lstStyle/>
            <a:p>
              <a:pPr lvl="0" algn="ctr">
                <a:lnSpc>
                  <a:spcPct val="99600"/>
                </a:lnSpc>
              </a:pPr>
              <a:r>
                <a:rPr lang="en-US" altLang="ko-KR" sz="2800" b="1" dirty="0"/>
                <a:t>Web Technologies</a:t>
              </a:r>
              <a:endParaRPr lang="en-US" sz="2800" b="0" i="0" u="none" strike="noStrike" dirty="0">
                <a:solidFill>
                  <a:srgbClr val="000000"/>
                </a:solidFill>
                <a:latin typeface="Heebo ExtraBold"/>
              </a:endParaRP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2463800" y="4025900"/>
            <a:ext cx="42291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2200" dirty="0" err="1">
                <a:solidFill>
                  <a:srgbClr val="000000"/>
                </a:solidFill>
                <a:latin typeface="Heebo ExtraLight"/>
              </a:rPr>
              <a:t>chrome.alarms</a:t>
            </a:r>
            <a:r>
              <a:rPr lang="en-US" sz="2200" dirty="0">
                <a:solidFill>
                  <a:srgbClr val="000000"/>
                </a:solidFill>
                <a:latin typeface="Heebo ExtraLight"/>
              </a:rPr>
              <a:t>: Used to schedule background events and notifications.</a:t>
            </a:r>
          </a:p>
          <a:p>
            <a:pPr lvl="0">
              <a:lnSpc>
                <a:spcPct val="107899"/>
              </a:lnSpc>
            </a:pPr>
            <a:endParaRPr lang="en-US" sz="2200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dirty="0" err="1">
                <a:solidFill>
                  <a:srgbClr val="000000"/>
                </a:solidFill>
                <a:latin typeface="Heebo ExtraLight"/>
              </a:rPr>
              <a:t>chrome.storage</a:t>
            </a:r>
            <a:r>
              <a:rPr lang="en-US" sz="2200" dirty="0">
                <a:solidFill>
                  <a:srgbClr val="000000"/>
                </a:solidFill>
                <a:latin typeface="Heebo ExtraLight"/>
              </a:rPr>
              <a:t>: For persistent storage of user data and settings.</a:t>
            </a:r>
          </a:p>
          <a:p>
            <a:pPr lvl="0">
              <a:lnSpc>
                <a:spcPct val="107899"/>
              </a:lnSpc>
            </a:pPr>
            <a:endParaRPr lang="en-US" sz="2200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dirty="0" err="1">
                <a:solidFill>
                  <a:srgbClr val="000000"/>
                </a:solidFill>
                <a:latin typeface="Heebo ExtraLight"/>
              </a:rPr>
              <a:t>chrome.notifications</a:t>
            </a:r>
            <a:r>
              <a:rPr lang="en-US" sz="2200" dirty="0">
                <a:solidFill>
                  <a:srgbClr val="000000"/>
                </a:solidFill>
                <a:latin typeface="Heebo ExtraLight"/>
              </a:rPr>
              <a:t>: To display pop-up alerts to the user.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1772902" y="4038859"/>
            <a:ext cx="4229100" cy="1485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107899"/>
              </a:lnSpc>
            </a:pPr>
            <a:r>
              <a:rPr lang="en-US" sz="2200" dirty="0">
                <a:solidFill>
                  <a:srgbClr val="000000"/>
                </a:solidFill>
                <a:latin typeface="Heebo ExtraLight"/>
              </a:rPr>
              <a:t>HTML: Structure of the user interface.</a:t>
            </a:r>
          </a:p>
          <a:p>
            <a:pPr lvl="0">
              <a:lnSpc>
                <a:spcPct val="107899"/>
              </a:lnSpc>
            </a:pPr>
            <a:endParaRPr lang="en-US" sz="2200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dirty="0">
                <a:solidFill>
                  <a:srgbClr val="000000"/>
                </a:solidFill>
                <a:latin typeface="Heebo ExtraLight"/>
              </a:rPr>
              <a:t>CSS: Styling and visual presentation.</a:t>
            </a:r>
          </a:p>
          <a:p>
            <a:pPr lvl="0">
              <a:lnSpc>
                <a:spcPct val="107899"/>
              </a:lnSpc>
            </a:pPr>
            <a:endParaRPr lang="en-US" sz="2200" dirty="0">
              <a:solidFill>
                <a:srgbClr val="000000"/>
              </a:solidFill>
              <a:latin typeface="Heebo ExtraLight"/>
            </a:endParaRPr>
          </a:p>
          <a:p>
            <a:pPr lvl="0">
              <a:lnSpc>
                <a:spcPct val="107899"/>
              </a:lnSpc>
            </a:pPr>
            <a:r>
              <a:rPr lang="en-US" sz="2200" dirty="0">
                <a:solidFill>
                  <a:srgbClr val="000000"/>
                </a:solidFill>
                <a:latin typeface="Heebo ExtraLight"/>
              </a:rPr>
              <a:t>JavaScript: The core logic for both frontend (popup.js) and backend (background.js) functionality.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854200" y="3822700"/>
            <a:ext cx="13906500" cy="381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52500" cy="25019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35500" y="9296400"/>
            <a:ext cx="952500" cy="990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3111500" y="2273300"/>
            <a:ext cx="584200" cy="31115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6743700" y="2273300"/>
            <a:ext cx="584200" cy="31115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0388600" y="2273300"/>
            <a:ext cx="584200" cy="31115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14020800" y="2273300"/>
            <a:ext cx="584200" cy="3111500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854200" y="1600200"/>
            <a:ext cx="10287000" cy="1244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>
              <a:lnSpc>
                <a:spcPct val="83000"/>
              </a:lnSpc>
            </a:pPr>
            <a:r>
              <a:rPr lang="en-US" altLang="ko-KR" sz="7200" dirty="0"/>
              <a:t>Benefits</a:t>
            </a:r>
            <a:endParaRPr lang="en-US" sz="7000" b="0" i="0" u="none" strike="noStrike" spc="-500" dirty="0">
              <a:solidFill>
                <a:srgbClr val="000000"/>
              </a:solidFill>
              <a:latin typeface="Lexend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981200" y="3594100"/>
            <a:ext cx="27940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800" dirty="0"/>
              <a:t>Stay Organized</a:t>
            </a:r>
            <a:endParaRPr lang="en-US" sz="2800" b="0" i="0" u="none" strike="noStrike" dirty="0">
              <a:solidFill>
                <a:srgbClr val="000000"/>
              </a:solidFill>
              <a:latin typeface="Heebo Semi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5613400" y="3594100"/>
            <a:ext cx="27940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800" dirty="0"/>
              <a:t>Highly Flexible</a:t>
            </a:r>
            <a:endParaRPr lang="en-US" sz="2800" b="0" i="0" u="none" strike="noStrike" dirty="0">
              <a:solidFill>
                <a:srgbClr val="000000"/>
              </a:solidFill>
              <a:latin typeface="Heebo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258300" y="3594100"/>
            <a:ext cx="27940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200" dirty="0"/>
              <a:t>Lightweight &amp; Secure</a:t>
            </a:r>
            <a:endParaRPr lang="en-US" sz="2200" b="0" i="0" u="none" strike="noStrike" dirty="0">
              <a:solidFill>
                <a:srgbClr val="000000"/>
              </a:solidFill>
              <a:latin typeface="Heebo Semi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2890500" y="3594100"/>
            <a:ext cx="2794000" cy="495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ctr">
              <a:lnSpc>
                <a:spcPct val="116199"/>
              </a:lnSpc>
            </a:pPr>
            <a:r>
              <a:rPr lang="en-US" altLang="ko-KR" sz="2200" dirty="0"/>
              <a:t>Personalized Experience</a:t>
            </a:r>
            <a:endParaRPr lang="en-US" sz="2200" b="0" i="0" u="none" strike="noStrike" dirty="0">
              <a:solidFill>
                <a:srgbClr val="000000"/>
              </a:solidFill>
              <a:latin typeface="Heebo Semi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854200" y="4470400"/>
            <a:ext cx="31623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078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400" dirty="0"/>
              <a:t>Never forget an important date again.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486400" y="4470400"/>
            <a:ext cx="31623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078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400" dirty="0"/>
              <a:t>Choose the tracking method that best suits your needs.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144000" y="4470400"/>
            <a:ext cx="31623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078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400" dirty="0"/>
              <a:t>Runs directly in your browser without needing a separate application.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2763500" y="4470400"/>
            <a:ext cx="3162300" cy="3657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07899"/>
              </a:lnSpc>
              <a:buClr>
                <a:srgbClr val="000000"/>
              </a:buClr>
              <a:buFont typeface="Arial"/>
              <a:buChar char="●"/>
            </a:pPr>
            <a:r>
              <a:rPr lang="en-US" altLang="ko-KR" sz="2400" dirty="0"/>
              <a:t>Easily manage your reminders and customize what you track.</a:t>
            </a:r>
            <a:endParaRPr lang="en-US" sz="2200" b="0" i="0" u="none" strike="noStrike" dirty="0">
              <a:solidFill>
                <a:srgbClr val="000000"/>
              </a:solidFill>
              <a:latin typeface="Heebo Extra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800</Words>
  <Application>Microsoft Office PowerPoint</Application>
  <PresentationFormat>사용자 지정</PresentationFormat>
  <Paragraphs>102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Lexend Bold</vt:lpstr>
      <vt:lpstr>Heebo ExtraBold</vt:lpstr>
      <vt:lpstr>Heebo Light</vt:lpstr>
      <vt:lpstr>Calibri</vt:lpstr>
      <vt:lpstr>Heebo ExtraLight</vt:lpstr>
      <vt:lpstr>Arial</vt:lpstr>
      <vt:lpstr>Heebo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Geun Woo Kim</cp:lastModifiedBy>
  <cp:revision>17</cp:revision>
  <dcterms:created xsi:type="dcterms:W3CDTF">2006-08-16T00:00:00Z</dcterms:created>
  <dcterms:modified xsi:type="dcterms:W3CDTF">2025-08-20T11:26:46Z</dcterms:modified>
</cp:coreProperties>
</file>