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3" r:id="rId4"/>
    <p:sldId id="258" r:id="rId5"/>
    <p:sldId id="266" r:id="rId6"/>
    <p:sldId id="265" r:id="rId7"/>
    <p:sldId id="269" r:id="rId8"/>
  </p:sldIdLst>
  <p:sldSz cx="18288000" cy="10287000"/>
  <p:notesSz cx="6858000" cy="9144000"/>
  <p:embeddedFontLst>
    <p:embeddedFont>
      <p:font typeface="Poppins Medium" panose="00000600000000000000" pitchFamily="2" charset="0"/>
      <p:regular r:id="rId9"/>
      <p:italic r:id="rId10"/>
    </p:embeddedFont>
    <p:embeddedFont>
      <p:font typeface="Poppins Regular" panose="020B0600000101010101" charset="0"/>
      <p:regular r:id="rId11"/>
    </p:embeddedFont>
    <p:embeddedFont>
      <p:font typeface="Poppins SemiBold" panose="00000700000000000000" pitchFamily="2" charset="0"/>
      <p:bold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150" y="16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w0212.github.io/"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gw0212.github.io/"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8"/>
          <p:cNvPicPr>
            <a:picLocks noChangeAspect="1"/>
          </p:cNvPicPr>
          <p:nvPr/>
        </p:nvPicPr>
        <p:blipFill>
          <a:blip r:embed="rId2"/>
          <a:stretch>
            <a:fillRect/>
          </a:stretch>
        </p:blipFill>
        <p:spPr>
          <a:xfrm rot="5400000">
            <a:off x="16357600" y="1041400"/>
            <a:ext cx="292100" cy="50800"/>
          </a:xfrm>
          <a:prstGeom prst="rect">
            <a:avLst/>
          </a:prstGeom>
        </p:spPr>
      </p:pic>
      <p:sp>
        <p:nvSpPr>
          <p:cNvPr id="9" name="TextBox 9"/>
          <p:cNvSpPr txBox="1"/>
          <p:nvPr/>
        </p:nvSpPr>
        <p:spPr>
          <a:xfrm>
            <a:off x="1377287" y="8877300"/>
            <a:ext cx="2501900" cy="355600"/>
          </a:xfrm>
          <a:prstGeom prst="rect">
            <a:avLst/>
          </a:prstGeom>
        </p:spPr>
        <p:txBody>
          <a:bodyPr lIns="0" tIns="0" rIns="0" bIns="0" rtlCol="0" anchor="t"/>
          <a:lstStyle/>
          <a:p>
            <a:pPr lvl="0" algn="l">
              <a:lnSpc>
                <a:spcPct val="91300"/>
              </a:lnSpc>
            </a:pPr>
            <a:r>
              <a:rPr lang="en-US" sz="2000" b="0" i="0" u="none" strike="noStrike" dirty="0">
                <a:solidFill>
                  <a:srgbClr val="0D366C"/>
                </a:solidFill>
                <a:latin typeface="Poppins SemiBold"/>
              </a:rPr>
              <a:t>Presenter by</a:t>
            </a:r>
          </a:p>
        </p:txBody>
      </p:sp>
      <p:sp>
        <p:nvSpPr>
          <p:cNvPr id="10" name="TextBox 10"/>
          <p:cNvSpPr txBox="1"/>
          <p:nvPr/>
        </p:nvSpPr>
        <p:spPr>
          <a:xfrm>
            <a:off x="1377287" y="9220200"/>
            <a:ext cx="2501900" cy="355600"/>
          </a:xfrm>
          <a:prstGeom prst="rect">
            <a:avLst/>
          </a:prstGeom>
        </p:spPr>
        <p:txBody>
          <a:bodyPr lIns="0" tIns="0" rIns="0" bIns="0" rtlCol="0" anchor="t"/>
          <a:lstStyle/>
          <a:p>
            <a:pPr lvl="0" algn="l">
              <a:lnSpc>
                <a:spcPct val="91300"/>
              </a:lnSpc>
            </a:pPr>
            <a:r>
              <a:rPr lang="en-US" sz="2000" b="0" i="0" u="none" strike="noStrike" dirty="0">
                <a:solidFill>
                  <a:srgbClr val="0D366C"/>
                </a:solidFill>
                <a:latin typeface="Poppins Regular"/>
              </a:rPr>
              <a:t>Geun Woo Kim</a:t>
            </a:r>
          </a:p>
        </p:txBody>
      </p:sp>
      <p:sp>
        <p:nvSpPr>
          <p:cNvPr id="11" name="TextBox 11"/>
          <p:cNvSpPr txBox="1"/>
          <p:nvPr/>
        </p:nvSpPr>
        <p:spPr>
          <a:xfrm>
            <a:off x="1371600" y="1943100"/>
            <a:ext cx="8991600" cy="5372100"/>
          </a:xfrm>
          <a:prstGeom prst="rect">
            <a:avLst/>
          </a:prstGeom>
        </p:spPr>
        <p:txBody>
          <a:bodyPr lIns="0" tIns="0" rIns="0" bIns="0" rtlCol="0" anchor="t"/>
          <a:lstStyle/>
          <a:p>
            <a:pPr lvl="0">
              <a:lnSpc>
                <a:spcPct val="91300"/>
              </a:lnSpc>
            </a:pPr>
            <a:r>
              <a:rPr lang="en-US" sz="9000" dirty="0">
                <a:solidFill>
                  <a:srgbClr val="0D366C"/>
                </a:solidFill>
                <a:latin typeface="Poppins SemiBold"/>
              </a:rPr>
              <a:t>Link saver</a:t>
            </a:r>
            <a:endParaRPr lang="en-US" sz="9000" b="0" i="0" u="none" strike="noStrike" dirty="0">
              <a:solidFill>
                <a:srgbClr val="0D366C"/>
              </a:solidFill>
              <a:latin typeface="Poppins SemiBold"/>
            </a:endParaRPr>
          </a:p>
        </p:txBody>
      </p:sp>
      <p:sp>
        <p:nvSpPr>
          <p:cNvPr id="12" name="TextBox 12"/>
          <p:cNvSpPr txBox="1"/>
          <p:nvPr/>
        </p:nvSpPr>
        <p:spPr>
          <a:xfrm>
            <a:off x="9994900" y="3924300"/>
            <a:ext cx="6604000" cy="444500"/>
          </a:xfrm>
          <a:prstGeom prst="rect">
            <a:avLst/>
          </a:prstGeom>
        </p:spPr>
        <p:txBody>
          <a:bodyPr lIns="0" tIns="0" rIns="0" bIns="0" rtlCol="0" anchor="t"/>
          <a:lstStyle/>
          <a:p>
            <a:pPr lvl="0">
              <a:lnSpc>
                <a:spcPct val="91300"/>
              </a:lnSpc>
            </a:pPr>
            <a:r>
              <a:rPr lang="en-US" sz="2500" dirty="0">
                <a:solidFill>
                  <a:srgbClr val="0D366C"/>
                </a:solidFill>
                <a:latin typeface="Poppins Medium"/>
              </a:rPr>
              <a:t>Link Saver is a program that makes links more convenient and easy to see. You can get the address and name of all the tabs that are currently open, and you can insert the URL directly to name and save them. Once you enter the menu, you can create, modify, and delete folders, and you can put links in folders to manage them through the move button.</a:t>
            </a:r>
            <a:endParaRPr lang="en-US" sz="2500" b="0" i="0" u="none" strike="noStrike" dirty="0">
              <a:solidFill>
                <a:srgbClr val="0D366C"/>
              </a:solidFill>
              <a:latin typeface="Poppins Medium"/>
            </a:endParaRPr>
          </a:p>
        </p:txBody>
      </p:sp>
      <p:sp>
        <p:nvSpPr>
          <p:cNvPr id="15" name="TextBox 15"/>
          <p:cNvSpPr txBox="1"/>
          <p:nvPr/>
        </p:nvSpPr>
        <p:spPr>
          <a:xfrm>
            <a:off x="12839700" y="901700"/>
            <a:ext cx="3467100" cy="355600"/>
          </a:xfrm>
          <a:prstGeom prst="rect">
            <a:avLst/>
          </a:prstGeom>
        </p:spPr>
        <p:txBody>
          <a:bodyPr lIns="0" tIns="0" rIns="0" bIns="0" rtlCol="0" anchor="t"/>
          <a:lstStyle/>
          <a:p>
            <a:pPr lvl="0" algn="r">
              <a:lnSpc>
                <a:spcPct val="91300"/>
              </a:lnSpc>
            </a:pPr>
            <a:r>
              <a:rPr lang="en-US" sz="2000" dirty="0">
                <a:solidFill>
                  <a:srgbClr val="0D366C"/>
                </a:solidFill>
                <a:latin typeface="Poppins Regular"/>
                <a:hlinkClick r:id="rId3"/>
              </a:rPr>
              <a:t>https://gw0212.github.io/</a:t>
            </a:r>
            <a:endParaRPr lang="en-US" sz="2000" b="0" i="0" u="none" strike="noStrike" dirty="0">
              <a:solidFill>
                <a:srgbClr val="0D366C"/>
              </a:solidFill>
              <a:latin typeface="Poppins Regular"/>
            </a:endParaRPr>
          </a:p>
        </p:txBody>
      </p:sp>
      <p:sp>
        <p:nvSpPr>
          <p:cNvPr id="16" name="TextBox 16"/>
          <p:cNvSpPr txBox="1"/>
          <p:nvPr/>
        </p:nvSpPr>
        <p:spPr>
          <a:xfrm>
            <a:off x="16598900" y="901700"/>
            <a:ext cx="419100" cy="355600"/>
          </a:xfrm>
          <a:prstGeom prst="rect">
            <a:avLst/>
          </a:prstGeom>
        </p:spPr>
        <p:txBody>
          <a:bodyPr lIns="0" tIns="0" rIns="0" bIns="0" rtlCol="0" anchor="t"/>
          <a:lstStyle/>
          <a:p>
            <a:pPr lvl="0" algn="r">
              <a:lnSpc>
                <a:spcPct val="91300"/>
              </a:lnSpc>
            </a:pPr>
            <a:r>
              <a:rPr lang="en-US" sz="2000" b="0" i="0" u="none" strike="noStrike">
                <a:solidFill>
                  <a:srgbClr val="0D366C"/>
                </a:solidFill>
                <a:latin typeface="Poppins SemiBold"/>
              </a:rPr>
              <a:t>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5000"/>
          </a:blip>
          <a:stretch>
            <a:fillRect/>
          </a:stretch>
        </p:blipFill>
        <p:spPr>
          <a:xfrm>
            <a:off x="0" y="0"/>
            <a:ext cx="18288000" cy="10287000"/>
          </a:xfrm>
          <a:prstGeom prst="rect">
            <a:avLst/>
          </a:prstGeom>
        </p:spPr>
      </p:pic>
      <p:pic>
        <p:nvPicPr>
          <p:cNvPr id="6" name="Picture 6"/>
          <p:cNvPicPr>
            <a:picLocks noChangeAspect="1"/>
          </p:cNvPicPr>
          <p:nvPr/>
        </p:nvPicPr>
        <p:blipFill>
          <a:blip r:embed="rId3"/>
          <a:stretch>
            <a:fillRect/>
          </a:stretch>
        </p:blipFill>
        <p:spPr>
          <a:xfrm>
            <a:off x="4089400" y="3727450"/>
            <a:ext cx="5207000" cy="1866900"/>
          </a:xfrm>
          <a:prstGeom prst="rect">
            <a:avLst/>
          </a:prstGeom>
        </p:spPr>
      </p:pic>
      <p:pic>
        <p:nvPicPr>
          <p:cNvPr id="7" name="Picture 7"/>
          <p:cNvPicPr>
            <a:picLocks noChangeAspect="1"/>
          </p:cNvPicPr>
          <p:nvPr/>
        </p:nvPicPr>
        <p:blipFill>
          <a:blip r:embed="rId4"/>
          <a:stretch>
            <a:fillRect/>
          </a:stretch>
        </p:blipFill>
        <p:spPr>
          <a:xfrm>
            <a:off x="9548327" y="5988050"/>
            <a:ext cx="5207000" cy="1866900"/>
          </a:xfrm>
          <a:prstGeom prst="rect">
            <a:avLst/>
          </a:prstGeom>
        </p:spPr>
      </p:pic>
      <p:pic>
        <p:nvPicPr>
          <p:cNvPr id="8" name="Picture 8"/>
          <p:cNvPicPr>
            <a:picLocks noChangeAspect="1"/>
          </p:cNvPicPr>
          <p:nvPr/>
        </p:nvPicPr>
        <p:blipFill>
          <a:blip r:embed="rId3"/>
          <a:stretch>
            <a:fillRect/>
          </a:stretch>
        </p:blipFill>
        <p:spPr>
          <a:xfrm>
            <a:off x="9525000" y="3727450"/>
            <a:ext cx="5207000" cy="1866900"/>
          </a:xfrm>
          <a:prstGeom prst="rect">
            <a:avLst/>
          </a:prstGeom>
        </p:spPr>
      </p:pic>
      <p:pic>
        <p:nvPicPr>
          <p:cNvPr id="10" name="Picture 10"/>
          <p:cNvPicPr>
            <a:picLocks noChangeAspect="1"/>
          </p:cNvPicPr>
          <p:nvPr/>
        </p:nvPicPr>
        <p:blipFill>
          <a:blip r:embed="rId3"/>
          <a:stretch>
            <a:fillRect/>
          </a:stretch>
        </p:blipFill>
        <p:spPr>
          <a:xfrm>
            <a:off x="4081624" y="6127750"/>
            <a:ext cx="5207000" cy="1866900"/>
          </a:xfrm>
          <a:prstGeom prst="rect">
            <a:avLst/>
          </a:prstGeom>
        </p:spPr>
      </p:pic>
      <p:pic>
        <p:nvPicPr>
          <p:cNvPr id="12" name="Picture 12"/>
          <p:cNvPicPr>
            <a:picLocks noChangeAspect="1"/>
          </p:cNvPicPr>
          <p:nvPr/>
        </p:nvPicPr>
        <p:blipFill>
          <a:blip r:embed="rId5"/>
          <a:stretch>
            <a:fillRect/>
          </a:stretch>
        </p:blipFill>
        <p:spPr>
          <a:xfrm rot="5400000">
            <a:off x="16357600" y="1041400"/>
            <a:ext cx="292100" cy="50800"/>
          </a:xfrm>
          <a:prstGeom prst="rect">
            <a:avLst/>
          </a:prstGeom>
        </p:spPr>
      </p:pic>
      <p:sp>
        <p:nvSpPr>
          <p:cNvPr id="15" name="TextBox 15"/>
          <p:cNvSpPr txBox="1"/>
          <p:nvPr/>
        </p:nvSpPr>
        <p:spPr>
          <a:xfrm>
            <a:off x="5077927" y="1370304"/>
            <a:ext cx="8940800" cy="1244600"/>
          </a:xfrm>
          <a:prstGeom prst="rect">
            <a:avLst/>
          </a:prstGeom>
        </p:spPr>
        <p:txBody>
          <a:bodyPr lIns="0" tIns="0" rIns="0" bIns="0" rtlCol="0" anchor="t"/>
          <a:lstStyle/>
          <a:p>
            <a:pPr lvl="0" algn="l">
              <a:lnSpc>
                <a:spcPct val="91300"/>
              </a:lnSpc>
            </a:pPr>
            <a:r>
              <a:rPr lang="en-US" sz="7000" b="0" i="0" u="none" strike="noStrike" dirty="0">
                <a:solidFill>
                  <a:srgbClr val="0D366C"/>
                </a:solidFill>
                <a:latin typeface="Poppins SemiBold"/>
              </a:rPr>
              <a:t>Tabel of contents</a:t>
            </a:r>
          </a:p>
        </p:txBody>
      </p:sp>
      <p:sp>
        <p:nvSpPr>
          <p:cNvPr id="17" name="TextBox 17"/>
          <p:cNvSpPr txBox="1"/>
          <p:nvPr/>
        </p:nvSpPr>
        <p:spPr>
          <a:xfrm>
            <a:off x="4368800" y="4349750"/>
            <a:ext cx="4699000" cy="533400"/>
          </a:xfrm>
          <a:prstGeom prst="rect">
            <a:avLst/>
          </a:prstGeom>
        </p:spPr>
        <p:txBody>
          <a:bodyPr lIns="0" tIns="0" rIns="0" bIns="0" rtlCol="0" anchor="t"/>
          <a:lstStyle/>
          <a:p>
            <a:pPr lvl="0" algn="l">
              <a:lnSpc>
                <a:spcPct val="91300"/>
              </a:lnSpc>
            </a:pPr>
            <a:r>
              <a:rPr lang="en-US" sz="3000" b="0" i="0" u="none" strike="noStrike">
                <a:solidFill>
                  <a:srgbClr val="0D366C"/>
                </a:solidFill>
                <a:latin typeface="Poppins SemiBold"/>
              </a:rPr>
              <a:t>01</a:t>
            </a:r>
          </a:p>
        </p:txBody>
      </p:sp>
      <p:sp>
        <p:nvSpPr>
          <p:cNvPr id="18" name="TextBox 18"/>
          <p:cNvSpPr txBox="1"/>
          <p:nvPr/>
        </p:nvSpPr>
        <p:spPr>
          <a:xfrm>
            <a:off x="4368800" y="4883150"/>
            <a:ext cx="4686300" cy="419100"/>
          </a:xfrm>
          <a:prstGeom prst="rect">
            <a:avLst/>
          </a:prstGeom>
        </p:spPr>
        <p:txBody>
          <a:bodyPr lIns="0" tIns="0" rIns="0" bIns="0" rtlCol="0" anchor="t"/>
          <a:lstStyle/>
          <a:p>
            <a:pPr lvl="0">
              <a:lnSpc>
                <a:spcPct val="91300"/>
              </a:lnSpc>
            </a:pPr>
            <a:r>
              <a:rPr lang="en-US" altLang="ko-KR" sz="2400" dirty="0"/>
              <a:t>Title Slide</a:t>
            </a:r>
            <a:endParaRPr lang="en-US" sz="2400" b="0" i="0" u="none" strike="noStrike" dirty="0">
              <a:solidFill>
                <a:srgbClr val="699DE1"/>
              </a:solidFill>
              <a:latin typeface="Poppins Medium"/>
            </a:endParaRPr>
          </a:p>
        </p:txBody>
      </p:sp>
      <p:sp>
        <p:nvSpPr>
          <p:cNvPr id="19" name="TextBox 19"/>
          <p:cNvSpPr txBox="1"/>
          <p:nvPr/>
        </p:nvSpPr>
        <p:spPr>
          <a:xfrm>
            <a:off x="9804400" y="4349750"/>
            <a:ext cx="4699000" cy="533400"/>
          </a:xfrm>
          <a:prstGeom prst="rect">
            <a:avLst/>
          </a:prstGeom>
        </p:spPr>
        <p:txBody>
          <a:bodyPr lIns="0" tIns="0" rIns="0" bIns="0" rtlCol="0" anchor="t"/>
          <a:lstStyle/>
          <a:p>
            <a:pPr lvl="0" algn="l">
              <a:lnSpc>
                <a:spcPct val="91300"/>
              </a:lnSpc>
            </a:pPr>
            <a:r>
              <a:rPr lang="en-US" sz="3000" b="0" i="0" u="none" strike="noStrike">
                <a:solidFill>
                  <a:srgbClr val="0D366C"/>
                </a:solidFill>
                <a:latin typeface="Poppins SemiBold"/>
              </a:rPr>
              <a:t>02</a:t>
            </a:r>
          </a:p>
        </p:txBody>
      </p:sp>
      <p:sp>
        <p:nvSpPr>
          <p:cNvPr id="20" name="TextBox 20"/>
          <p:cNvSpPr txBox="1"/>
          <p:nvPr/>
        </p:nvSpPr>
        <p:spPr>
          <a:xfrm>
            <a:off x="9804400" y="4883150"/>
            <a:ext cx="4686300" cy="419100"/>
          </a:xfrm>
          <a:prstGeom prst="rect">
            <a:avLst/>
          </a:prstGeom>
        </p:spPr>
        <p:txBody>
          <a:bodyPr lIns="0" tIns="0" rIns="0" bIns="0" rtlCol="0" anchor="t"/>
          <a:lstStyle/>
          <a:p>
            <a:pPr lvl="0">
              <a:lnSpc>
                <a:spcPct val="91300"/>
              </a:lnSpc>
            </a:pPr>
            <a:r>
              <a:rPr lang="en-US" altLang="ko-KR" sz="2400" dirty="0"/>
              <a:t>Core Features</a:t>
            </a:r>
            <a:endParaRPr lang="en-US" sz="2400" b="0" i="0" u="none" strike="noStrike" dirty="0">
              <a:solidFill>
                <a:srgbClr val="699DE1"/>
              </a:solidFill>
              <a:latin typeface="Poppins Medium"/>
            </a:endParaRPr>
          </a:p>
        </p:txBody>
      </p:sp>
      <p:sp>
        <p:nvSpPr>
          <p:cNvPr id="21" name="TextBox 21"/>
          <p:cNvSpPr txBox="1"/>
          <p:nvPr/>
        </p:nvSpPr>
        <p:spPr>
          <a:xfrm>
            <a:off x="4361024" y="6750050"/>
            <a:ext cx="4699000" cy="533400"/>
          </a:xfrm>
          <a:prstGeom prst="rect">
            <a:avLst/>
          </a:prstGeom>
        </p:spPr>
        <p:txBody>
          <a:bodyPr lIns="0" tIns="0" rIns="0" bIns="0" rtlCol="0" anchor="t"/>
          <a:lstStyle/>
          <a:p>
            <a:pPr lvl="0" algn="l">
              <a:lnSpc>
                <a:spcPct val="91300"/>
              </a:lnSpc>
            </a:pPr>
            <a:r>
              <a:rPr lang="en-US" sz="3000" b="0" i="0" u="none" strike="noStrike">
                <a:solidFill>
                  <a:srgbClr val="0D366C"/>
                </a:solidFill>
                <a:latin typeface="Poppins SemiBold"/>
              </a:rPr>
              <a:t>03</a:t>
            </a:r>
          </a:p>
        </p:txBody>
      </p:sp>
      <p:sp>
        <p:nvSpPr>
          <p:cNvPr id="22" name="TextBox 22"/>
          <p:cNvSpPr txBox="1"/>
          <p:nvPr/>
        </p:nvSpPr>
        <p:spPr>
          <a:xfrm>
            <a:off x="4361024" y="7283450"/>
            <a:ext cx="4686300" cy="419100"/>
          </a:xfrm>
          <a:prstGeom prst="rect">
            <a:avLst/>
          </a:prstGeom>
        </p:spPr>
        <p:txBody>
          <a:bodyPr lIns="0" tIns="0" rIns="0" bIns="0" rtlCol="0" anchor="t"/>
          <a:lstStyle/>
          <a:p>
            <a:pPr lvl="0">
              <a:lnSpc>
                <a:spcPct val="91300"/>
              </a:lnSpc>
            </a:pPr>
            <a:r>
              <a:rPr lang="en-US" altLang="ko-KR" sz="2400" dirty="0"/>
              <a:t>Technical Overview</a:t>
            </a:r>
            <a:endParaRPr lang="en-US" sz="2400" b="0" i="0" u="none" strike="noStrike" dirty="0">
              <a:solidFill>
                <a:srgbClr val="699DE1"/>
              </a:solidFill>
              <a:latin typeface="Poppins Medium"/>
            </a:endParaRPr>
          </a:p>
        </p:txBody>
      </p:sp>
      <p:sp>
        <p:nvSpPr>
          <p:cNvPr id="23" name="TextBox 23"/>
          <p:cNvSpPr txBox="1"/>
          <p:nvPr/>
        </p:nvSpPr>
        <p:spPr>
          <a:xfrm>
            <a:off x="9827727" y="6597650"/>
            <a:ext cx="4699000" cy="533400"/>
          </a:xfrm>
          <a:prstGeom prst="rect">
            <a:avLst/>
          </a:prstGeom>
        </p:spPr>
        <p:txBody>
          <a:bodyPr lIns="0" tIns="0" rIns="0" bIns="0" rtlCol="0" anchor="t"/>
          <a:lstStyle/>
          <a:p>
            <a:pPr lvl="0" algn="l">
              <a:lnSpc>
                <a:spcPct val="91300"/>
              </a:lnSpc>
            </a:pPr>
            <a:r>
              <a:rPr lang="en-US" sz="3000" b="0" i="0" u="none" strike="noStrike">
                <a:solidFill>
                  <a:srgbClr val="0D366C"/>
                </a:solidFill>
                <a:latin typeface="Poppins SemiBold"/>
              </a:rPr>
              <a:t>04</a:t>
            </a:r>
          </a:p>
        </p:txBody>
      </p:sp>
      <p:sp>
        <p:nvSpPr>
          <p:cNvPr id="24" name="TextBox 24"/>
          <p:cNvSpPr txBox="1"/>
          <p:nvPr/>
        </p:nvSpPr>
        <p:spPr>
          <a:xfrm>
            <a:off x="9827727" y="7131050"/>
            <a:ext cx="4686300" cy="419100"/>
          </a:xfrm>
          <a:prstGeom prst="rect">
            <a:avLst/>
          </a:prstGeom>
        </p:spPr>
        <p:txBody>
          <a:bodyPr lIns="0" tIns="0" rIns="0" bIns="0" rtlCol="0" anchor="t"/>
          <a:lstStyle/>
          <a:p>
            <a:pPr lvl="0">
              <a:lnSpc>
                <a:spcPct val="91300"/>
              </a:lnSpc>
            </a:pPr>
            <a:r>
              <a:rPr lang="en-US" altLang="ko-KR" sz="2400" dirty="0"/>
              <a:t>How It Works: Data Flow</a:t>
            </a:r>
            <a:endParaRPr lang="en-US" sz="2400" b="0" i="0" u="none" strike="noStrike" dirty="0">
              <a:solidFill>
                <a:srgbClr val="699DE1"/>
              </a:solidFill>
              <a:latin typeface="Poppins Medium"/>
            </a:endParaRPr>
          </a:p>
        </p:txBody>
      </p:sp>
      <p:sp>
        <p:nvSpPr>
          <p:cNvPr id="30" name="TextBox 30"/>
          <p:cNvSpPr txBox="1"/>
          <p:nvPr/>
        </p:nvSpPr>
        <p:spPr>
          <a:xfrm>
            <a:off x="16598900" y="901700"/>
            <a:ext cx="419100" cy="355600"/>
          </a:xfrm>
          <a:prstGeom prst="rect">
            <a:avLst/>
          </a:prstGeom>
        </p:spPr>
        <p:txBody>
          <a:bodyPr lIns="0" tIns="0" rIns="0" bIns="0" rtlCol="0" anchor="t"/>
          <a:lstStyle/>
          <a:p>
            <a:pPr lvl="0" algn="r">
              <a:lnSpc>
                <a:spcPct val="91300"/>
              </a:lnSpc>
            </a:pPr>
            <a:r>
              <a:rPr lang="en-US" sz="2000" b="0" i="0" u="none" strike="noStrike">
                <a:solidFill>
                  <a:srgbClr val="0D366C"/>
                </a:solidFill>
                <a:latin typeface="Poppins SemiBold"/>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5000"/>
          </a:blip>
          <a:stretch>
            <a:fillRect/>
          </a:stretch>
        </p:blipFill>
        <p:spPr>
          <a:xfrm>
            <a:off x="0" y="0"/>
            <a:ext cx="18288000" cy="10287000"/>
          </a:xfrm>
          <a:prstGeom prst="rect">
            <a:avLst/>
          </a:prstGeom>
        </p:spPr>
      </p:pic>
      <p:pic>
        <p:nvPicPr>
          <p:cNvPr id="3" name="Picture 3"/>
          <p:cNvPicPr>
            <a:picLocks noChangeAspect="1"/>
          </p:cNvPicPr>
          <p:nvPr/>
        </p:nvPicPr>
        <p:blipFill>
          <a:blip r:embed="rId3"/>
          <a:stretch>
            <a:fillRect/>
          </a:stretch>
        </p:blipFill>
        <p:spPr>
          <a:xfrm rot="5400000">
            <a:off x="16370300" y="1041400"/>
            <a:ext cx="292100" cy="50800"/>
          </a:xfrm>
          <a:prstGeom prst="rect">
            <a:avLst/>
          </a:prstGeom>
        </p:spPr>
      </p:pic>
      <p:pic>
        <p:nvPicPr>
          <p:cNvPr id="7" name="Picture 7"/>
          <p:cNvPicPr>
            <a:picLocks noChangeAspect="1"/>
          </p:cNvPicPr>
          <p:nvPr/>
        </p:nvPicPr>
        <p:blipFill>
          <a:blip r:embed="rId4"/>
          <a:stretch>
            <a:fillRect/>
          </a:stretch>
        </p:blipFill>
        <p:spPr>
          <a:xfrm>
            <a:off x="812800" y="5181600"/>
            <a:ext cx="16383000" cy="3111500"/>
          </a:xfrm>
          <a:prstGeom prst="rect">
            <a:avLst/>
          </a:prstGeom>
        </p:spPr>
      </p:pic>
      <p:sp>
        <p:nvSpPr>
          <p:cNvPr id="10" name="TextBox 10"/>
          <p:cNvSpPr txBox="1"/>
          <p:nvPr/>
        </p:nvSpPr>
        <p:spPr>
          <a:xfrm>
            <a:off x="16611600" y="901700"/>
            <a:ext cx="419100" cy="355600"/>
          </a:xfrm>
          <a:prstGeom prst="rect">
            <a:avLst/>
          </a:prstGeom>
        </p:spPr>
        <p:txBody>
          <a:bodyPr lIns="0" tIns="0" rIns="0" bIns="0" rtlCol="0" anchor="t"/>
          <a:lstStyle/>
          <a:p>
            <a:pPr lvl="0" algn="r">
              <a:lnSpc>
                <a:spcPct val="91300"/>
              </a:lnSpc>
            </a:pPr>
            <a:r>
              <a:rPr lang="en-US" sz="2000" b="0" i="0" u="none" strike="noStrike" dirty="0">
                <a:solidFill>
                  <a:srgbClr val="0D366C"/>
                </a:solidFill>
                <a:latin typeface="Poppins SemiBold"/>
              </a:rPr>
              <a:t>03</a:t>
            </a:r>
          </a:p>
        </p:txBody>
      </p:sp>
      <p:sp>
        <p:nvSpPr>
          <p:cNvPr id="11" name="TextBox 11"/>
          <p:cNvSpPr txBox="1"/>
          <p:nvPr/>
        </p:nvSpPr>
        <p:spPr>
          <a:xfrm>
            <a:off x="952500" y="2057400"/>
            <a:ext cx="8940800" cy="1244600"/>
          </a:xfrm>
          <a:prstGeom prst="rect">
            <a:avLst/>
          </a:prstGeom>
        </p:spPr>
        <p:txBody>
          <a:bodyPr lIns="0" tIns="0" rIns="0" bIns="0" rtlCol="0" anchor="t"/>
          <a:lstStyle/>
          <a:p>
            <a:pPr lvl="0">
              <a:lnSpc>
                <a:spcPct val="91300"/>
              </a:lnSpc>
            </a:pPr>
            <a:r>
              <a:rPr lang="en-US" altLang="ko-KR" sz="7200" b="1" dirty="0"/>
              <a:t>Title Slide</a:t>
            </a:r>
            <a:endParaRPr lang="en-US" sz="7000" b="1" i="0" u="none" strike="noStrike" dirty="0">
              <a:solidFill>
                <a:srgbClr val="0D366C"/>
              </a:solidFill>
              <a:latin typeface="Poppins SemiBold"/>
            </a:endParaRPr>
          </a:p>
        </p:txBody>
      </p:sp>
      <p:sp>
        <p:nvSpPr>
          <p:cNvPr id="15" name="TextBox 15"/>
          <p:cNvSpPr txBox="1"/>
          <p:nvPr/>
        </p:nvSpPr>
        <p:spPr>
          <a:xfrm>
            <a:off x="9601200" y="6197600"/>
            <a:ext cx="4749800" cy="393700"/>
          </a:xfrm>
          <a:prstGeom prst="rect">
            <a:avLst/>
          </a:prstGeom>
        </p:spPr>
        <p:txBody>
          <a:bodyPr lIns="0" tIns="0" rIns="0" bIns="0" rtlCol="0" anchor="t"/>
          <a:lstStyle/>
          <a:p>
            <a:pPr lvl="0">
              <a:lnSpc>
                <a:spcPct val="91300"/>
              </a:lnSpc>
            </a:pPr>
            <a:r>
              <a:rPr lang="en-US" altLang="ko-KR" sz="2400"/>
              <a:t>Link Saver: A Chrome Extension</a:t>
            </a:r>
            <a:endParaRPr lang="en-US" sz="2200" b="0" i="0" u="none" strike="noStrike">
              <a:solidFill>
                <a:srgbClr val="0D366C"/>
              </a:solidFill>
              <a:latin typeface="Poppins SemiBold"/>
            </a:endParaRPr>
          </a:p>
        </p:txBody>
      </p:sp>
      <p:sp>
        <p:nvSpPr>
          <p:cNvPr id="16" name="TextBox 16"/>
          <p:cNvSpPr txBox="1"/>
          <p:nvPr/>
        </p:nvSpPr>
        <p:spPr>
          <a:xfrm>
            <a:off x="9601200" y="6692900"/>
            <a:ext cx="10185400" cy="1346200"/>
          </a:xfrm>
          <a:prstGeom prst="rect">
            <a:avLst/>
          </a:prstGeom>
        </p:spPr>
        <p:txBody>
          <a:bodyPr lIns="0" tIns="0" rIns="0" bIns="0" rtlCol="0" anchor="t"/>
          <a:lstStyle/>
          <a:p>
            <a:pPr lvl="0">
              <a:lnSpc>
                <a:spcPct val="107899"/>
              </a:lnSpc>
            </a:pPr>
            <a:r>
              <a:rPr lang="en-US" altLang="ko-KR" sz="2000" dirty="0"/>
              <a:t>An efficient tool for saving and organizing your web links</a:t>
            </a:r>
            <a:endParaRPr lang="en-US" sz="2000" b="0" i="0" u="none" strike="noStrike" dirty="0">
              <a:solidFill>
                <a:srgbClr val="0D366C">
                  <a:alpha val="50196"/>
                </a:srgbClr>
              </a:solidFill>
              <a:latin typeface="Poppins Regular"/>
            </a:endParaRPr>
          </a:p>
        </p:txBody>
      </p:sp>
      <p:pic>
        <p:nvPicPr>
          <p:cNvPr id="23" name="그림 22" descr="텍스트, 스크린샷, 폰트이(가) 표시된 사진&#10;&#10;AI 생성 콘텐츠는 정확하지 않을 수 있습니다.">
            <a:extLst>
              <a:ext uri="{FF2B5EF4-FFF2-40B4-BE49-F238E27FC236}">
                <a16:creationId xmlns:a16="http://schemas.microsoft.com/office/drawing/2014/main" id="{4E1FB47F-FAC8-428D-F577-72A199C945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172" y="5822822"/>
            <a:ext cx="7256193" cy="17590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5000"/>
          </a:blip>
          <a:stretch>
            <a:fillRect/>
          </a:stretch>
        </p:blipFill>
        <p:spPr>
          <a:xfrm>
            <a:off x="0" y="11663"/>
            <a:ext cx="18288000" cy="10287000"/>
          </a:xfrm>
          <a:prstGeom prst="rect">
            <a:avLst/>
          </a:prstGeom>
        </p:spPr>
      </p:pic>
      <p:pic>
        <p:nvPicPr>
          <p:cNvPr id="6" name="Picture 6"/>
          <p:cNvPicPr>
            <a:picLocks noChangeAspect="1"/>
          </p:cNvPicPr>
          <p:nvPr/>
        </p:nvPicPr>
        <p:blipFill>
          <a:blip r:embed="rId3"/>
          <a:stretch>
            <a:fillRect/>
          </a:stretch>
        </p:blipFill>
        <p:spPr>
          <a:xfrm rot="5400000">
            <a:off x="16357600" y="1041400"/>
            <a:ext cx="292100" cy="50800"/>
          </a:xfrm>
          <a:prstGeom prst="rect">
            <a:avLst/>
          </a:prstGeom>
        </p:spPr>
      </p:pic>
      <p:pic>
        <p:nvPicPr>
          <p:cNvPr id="7" name="Picture 7"/>
          <p:cNvPicPr>
            <a:picLocks noChangeAspect="1"/>
          </p:cNvPicPr>
          <p:nvPr/>
        </p:nvPicPr>
        <p:blipFill>
          <a:blip r:embed="rId4"/>
          <a:stretch>
            <a:fillRect/>
          </a:stretch>
        </p:blipFill>
        <p:spPr>
          <a:xfrm>
            <a:off x="1104900" y="6070600"/>
            <a:ext cx="7810500" cy="2247900"/>
          </a:xfrm>
          <a:prstGeom prst="rect">
            <a:avLst/>
          </a:prstGeom>
        </p:spPr>
      </p:pic>
      <p:pic>
        <p:nvPicPr>
          <p:cNvPr id="8" name="Picture 8"/>
          <p:cNvPicPr>
            <a:picLocks noChangeAspect="1"/>
          </p:cNvPicPr>
          <p:nvPr/>
        </p:nvPicPr>
        <p:blipFill>
          <a:blip r:embed="rId4"/>
          <a:stretch>
            <a:fillRect/>
          </a:stretch>
        </p:blipFill>
        <p:spPr>
          <a:xfrm>
            <a:off x="9207500" y="6070600"/>
            <a:ext cx="7810500" cy="2247900"/>
          </a:xfrm>
          <a:prstGeom prst="rect">
            <a:avLst/>
          </a:prstGeom>
        </p:spPr>
      </p:pic>
      <p:pic>
        <p:nvPicPr>
          <p:cNvPr id="9" name="Picture 9"/>
          <p:cNvPicPr>
            <a:picLocks noChangeAspect="1"/>
          </p:cNvPicPr>
          <p:nvPr/>
        </p:nvPicPr>
        <p:blipFill>
          <a:blip r:embed="rId4"/>
          <a:stretch>
            <a:fillRect/>
          </a:stretch>
        </p:blipFill>
        <p:spPr>
          <a:xfrm>
            <a:off x="1104900" y="3530600"/>
            <a:ext cx="7810500" cy="2247900"/>
          </a:xfrm>
          <a:prstGeom prst="rect">
            <a:avLst/>
          </a:prstGeom>
        </p:spPr>
      </p:pic>
      <p:pic>
        <p:nvPicPr>
          <p:cNvPr id="10" name="Picture 10"/>
          <p:cNvPicPr>
            <a:picLocks noChangeAspect="1"/>
          </p:cNvPicPr>
          <p:nvPr/>
        </p:nvPicPr>
        <p:blipFill>
          <a:blip r:embed="rId4"/>
          <a:stretch>
            <a:fillRect/>
          </a:stretch>
        </p:blipFill>
        <p:spPr>
          <a:xfrm>
            <a:off x="9207500" y="3530600"/>
            <a:ext cx="7810500" cy="2247900"/>
          </a:xfrm>
          <a:prstGeom prst="rect">
            <a:avLst/>
          </a:prstGeom>
        </p:spPr>
      </p:pic>
      <p:pic>
        <p:nvPicPr>
          <p:cNvPr id="11" name="Picture 11"/>
          <p:cNvPicPr>
            <a:picLocks noChangeAspect="1"/>
          </p:cNvPicPr>
          <p:nvPr/>
        </p:nvPicPr>
        <p:blipFill>
          <a:blip r:embed="rId5"/>
          <a:stretch>
            <a:fillRect/>
          </a:stretch>
        </p:blipFill>
        <p:spPr>
          <a:xfrm>
            <a:off x="8191500" y="3708400"/>
            <a:ext cx="546100" cy="546100"/>
          </a:xfrm>
          <a:prstGeom prst="rect">
            <a:avLst/>
          </a:prstGeom>
        </p:spPr>
      </p:pic>
      <p:pic>
        <p:nvPicPr>
          <p:cNvPr id="12" name="Picture 12"/>
          <p:cNvPicPr>
            <a:picLocks noChangeAspect="1"/>
          </p:cNvPicPr>
          <p:nvPr/>
        </p:nvPicPr>
        <p:blipFill>
          <a:blip r:embed="rId5"/>
          <a:stretch>
            <a:fillRect/>
          </a:stretch>
        </p:blipFill>
        <p:spPr>
          <a:xfrm>
            <a:off x="8191500" y="6223000"/>
            <a:ext cx="546100" cy="546100"/>
          </a:xfrm>
          <a:prstGeom prst="rect">
            <a:avLst/>
          </a:prstGeom>
        </p:spPr>
      </p:pic>
      <p:pic>
        <p:nvPicPr>
          <p:cNvPr id="13" name="Picture 13"/>
          <p:cNvPicPr>
            <a:picLocks noChangeAspect="1"/>
          </p:cNvPicPr>
          <p:nvPr/>
        </p:nvPicPr>
        <p:blipFill>
          <a:blip r:embed="rId5"/>
          <a:stretch>
            <a:fillRect/>
          </a:stretch>
        </p:blipFill>
        <p:spPr>
          <a:xfrm>
            <a:off x="16319500" y="6223000"/>
            <a:ext cx="546100" cy="546100"/>
          </a:xfrm>
          <a:prstGeom prst="rect">
            <a:avLst/>
          </a:prstGeom>
        </p:spPr>
      </p:pic>
      <p:pic>
        <p:nvPicPr>
          <p:cNvPr id="14" name="Picture 14"/>
          <p:cNvPicPr>
            <a:picLocks noChangeAspect="1"/>
          </p:cNvPicPr>
          <p:nvPr/>
        </p:nvPicPr>
        <p:blipFill>
          <a:blip r:embed="rId5"/>
          <a:stretch>
            <a:fillRect/>
          </a:stretch>
        </p:blipFill>
        <p:spPr>
          <a:xfrm>
            <a:off x="16319500" y="3708400"/>
            <a:ext cx="546100" cy="546100"/>
          </a:xfrm>
          <a:prstGeom prst="rect">
            <a:avLst/>
          </a:prstGeom>
        </p:spPr>
      </p:pic>
      <p:sp>
        <p:nvSpPr>
          <p:cNvPr id="17" name="TextBox 17"/>
          <p:cNvSpPr txBox="1"/>
          <p:nvPr/>
        </p:nvSpPr>
        <p:spPr>
          <a:xfrm>
            <a:off x="952500" y="2057400"/>
            <a:ext cx="8940800" cy="1244600"/>
          </a:xfrm>
          <a:prstGeom prst="rect">
            <a:avLst/>
          </a:prstGeom>
        </p:spPr>
        <p:txBody>
          <a:bodyPr lIns="0" tIns="0" rIns="0" bIns="0" rtlCol="0" anchor="t"/>
          <a:lstStyle/>
          <a:p>
            <a:pPr lvl="0">
              <a:lnSpc>
                <a:spcPct val="91300"/>
              </a:lnSpc>
            </a:pPr>
            <a:r>
              <a:rPr lang="en-US" altLang="ko-KR" sz="7200" b="1" dirty="0"/>
              <a:t>Core Features</a:t>
            </a:r>
            <a:endParaRPr lang="en-US" sz="7000" b="1" i="0" u="none" strike="noStrike" dirty="0">
              <a:solidFill>
                <a:srgbClr val="0D366C"/>
              </a:solidFill>
              <a:latin typeface="Poppins SemiBold"/>
            </a:endParaRPr>
          </a:p>
        </p:txBody>
      </p:sp>
      <p:sp>
        <p:nvSpPr>
          <p:cNvPr id="20" name="TextBox 20"/>
          <p:cNvSpPr txBox="1"/>
          <p:nvPr/>
        </p:nvSpPr>
        <p:spPr>
          <a:xfrm>
            <a:off x="16598900" y="901700"/>
            <a:ext cx="419100" cy="355600"/>
          </a:xfrm>
          <a:prstGeom prst="rect">
            <a:avLst/>
          </a:prstGeom>
        </p:spPr>
        <p:txBody>
          <a:bodyPr lIns="0" tIns="0" rIns="0" bIns="0" rtlCol="0" anchor="t"/>
          <a:lstStyle/>
          <a:p>
            <a:pPr lvl="0" algn="r">
              <a:lnSpc>
                <a:spcPct val="91300"/>
              </a:lnSpc>
            </a:pPr>
            <a:r>
              <a:rPr lang="en-US" sz="2000" b="0" i="0" u="none" strike="noStrike" dirty="0">
                <a:solidFill>
                  <a:srgbClr val="0D366C"/>
                </a:solidFill>
                <a:latin typeface="Poppins SemiBold"/>
              </a:rPr>
              <a:t>04</a:t>
            </a:r>
          </a:p>
        </p:txBody>
      </p:sp>
      <p:sp>
        <p:nvSpPr>
          <p:cNvPr id="21" name="TextBox 21"/>
          <p:cNvSpPr txBox="1"/>
          <p:nvPr/>
        </p:nvSpPr>
        <p:spPr>
          <a:xfrm>
            <a:off x="1384300" y="6654800"/>
            <a:ext cx="2971800" cy="393700"/>
          </a:xfrm>
          <a:prstGeom prst="rect">
            <a:avLst/>
          </a:prstGeom>
        </p:spPr>
        <p:txBody>
          <a:bodyPr lIns="0" tIns="0" rIns="0" bIns="0" rtlCol="0" anchor="t"/>
          <a:lstStyle/>
          <a:p>
            <a:pPr lvl="0">
              <a:lnSpc>
                <a:spcPct val="91300"/>
              </a:lnSpc>
            </a:pPr>
            <a:r>
              <a:rPr lang="en-US" altLang="ko-KR" sz="2400" dirty="0"/>
              <a:t>Manual Link Saving</a:t>
            </a:r>
            <a:endParaRPr lang="en-US" sz="2200" b="0" i="0" u="none" strike="noStrike" dirty="0">
              <a:solidFill>
                <a:srgbClr val="0D366C"/>
              </a:solidFill>
              <a:latin typeface="Poppins SemiBold"/>
            </a:endParaRPr>
          </a:p>
        </p:txBody>
      </p:sp>
      <p:sp>
        <p:nvSpPr>
          <p:cNvPr id="22" name="TextBox 22"/>
          <p:cNvSpPr txBox="1"/>
          <p:nvPr/>
        </p:nvSpPr>
        <p:spPr>
          <a:xfrm>
            <a:off x="1384300" y="7150100"/>
            <a:ext cx="7023100" cy="1016000"/>
          </a:xfrm>
          <a:prstGeom prst="rect">
            <a:avLst/>
          </a:prstGeom>
        </p:spPr>
        <p:txBody>
          <a:bodyPr lIns="0" tIns="0" rIns="0" bIns="0" rtlCol="0" anchor="t"/>
          <a:lstStyle/>
          <a:p>
            <a:pPr lvl="0">
              <a:lnSpc>
                <a:spcPct val="107899"/>
              </a:lnSpc>
            </a:pPr>
            <a:r>
              <a:rPr lang="en-US" altLang="ko-KR" sz="2000" dirty="0"/>
              <a:t>Users can manually input and save a URL and a custom name.</a:t>
            </a:r>
            <a:endParaRPr lang="en-US" sz="2000" b="0" i="0" u="none" strike="noStrike" dirty="0">
              <a:solidFill>
                <a:srgbClr val="0D366C">
                  <a:alpha val="50196"/>
                </a:srgbClr>
              </a:solidFill>
              <a:latin typeface="Poppins Regular"/>
            </a:endParaRPr>
          </a:p>
        </p:txBody>
      </p:sp>
      <p:sp>
        <p:nvSpPr>
          <p:cNvPr id="23" name="TextBox 23"/>
          <p:cNvSpPr txBox="1"/>
          <p:nvPr/>
        </p:nvSpPr>
        <p:spPr>
          <a:xfrm>
            <a:off x="9499600" y="6654800"/>
            <a:ext cx="2971800" cy="393700"/>
          </a:xfrm>
          <a:prstGeom prst="rect">
            <a:avLst/>
          </a:prstGeom>
        </p:spPr>
        <p:txBody>
          <a:bodyPr lIns="0" tIns="0" rIns="0" bIns="0" rtlCol="0" anchor="t"/>
          <a:lstStyle/>
          <a:p>
            <a:pPr lvl="0">
              <a:lnSpc>
                <a:spcPct val="91300"/>
              </a:lnSpc>
            </a:pPr>
            <a:r>
              <a:rPr lang="en-US" altLang="ko-KR" sz="2400" dirty="0"/>
              <a:t>Folder System</a:t>
            </a:r>
            <a:endParaRPr lang="en-US" sz="2200" b="0" i="0" u="none" strike="noStrike" dirty="0">
              <a:solidFill>
                <a:srgbClr val="0D366C"/>
              </a:solidFill>
              <a:latin typeface="Poppins SemiBold"/>
            </a:endParaRPr>
          </a:p>
        </p:txBody>
      </p:sp>
      <p:sp>
        <p:nvSpPr>
          <p:cNvPr id="24" name="TextBox 24"/>
          <p:cNvSpPr txBox="1"/>
          <p:nvPr/>
        </p:nvSpPr>
        <p:spPr>
          <a:xfrm>
            <a:off x="9499600" y="7150100"/>
            <a:ext cx="7023100" cy="1016000"/>
          </a:xfrm>
          <a:prstGeom prst="rect">
            <a:avLst/>
          </a:prstGeom>
        </p:spPr>
        <p:txBody>
          <a:bodyPr lIns="0" tIns="0" rIns="0" bIns="0" rtlCol="0" anchor="t"/>
          <a:lstStyle/>
          <a:p>
            <a:pPr lvl="0">
              <a:lnSpc>
                <a:spcPct val="107899"/>
              </a:lnSpc>
            </a:pPr>
            <a:r>
              <a:rPr lang="en-US" sz="1500" b="1" dirty="0">
                <a:solidFill>
                  <a:schemeClr val="tx1">
                    <a:alpha val="50196"/>
                  </a:schemeClr>
                </a:solidFill>
                <a:latin typeface="Poppins Regular"/>
              </a:rPr>
              <a:t>Create Folders: Users can create new folders to organize their links.</a:t>
            </a:r>
          </a:p>
          <a:p>
            <a:pPr lvl="0">
              <a:lnSpc>
                <a:spcPct val="107899"/>
              </a:lnSpc>
            </a:pPr>
            <a:r>
              <a:rPr lang="en-US" sz="1500" b="1" dirty="0">
                <a:solidFill>
                  <a:schemeClr val="tx1">
                    <a:alpha val="50196"/>
                  </a:schemeClr>
                </a:solidFill>
                <a:latin typeface="Poppins Regular"/>
              </a:rPr>
              <a:t>Move to Folder: Saved links can be moved into a specific folder.</a:t>
            </a:r>
          </a:p>
          <a:p>
            <a:pPr lvl="0">
              <a:lnSpc>
                <a:spcPct val="107899"/>
              </a:lnSpc>
            </a:pPr>
            <a:r>
              <a:rPr lang="en-US" sz="1500" b="1" dirty="0">
                <a:solidFill>
                  <a:schemeClr val="tx1">
                    <a:alpha val="50196"/>
                  </a:schemeClr>
                </a:solidFill>
                <a:latin typeface="Poppins Regular"/>
              </a:rPr>
              <a:t>Folder Management: Includes options to rename and delete folders.</a:t>
            </a:r>
          </a:p>
          <a:p>
            <a:pPr lvl="0">
              <a:lnSpc>
                <a:spcPct val="107899"/>
              </a:lnSpc>
            </a:pPr>
            <a:r>
              <a:rPr lang="en-US" sz="1500" b="1" dirty="0">
                <a:solidFill>
                  <a:schemeClr val="tx1">
                    <a:alpha val="50196"/>
                  </a:schemeClr>
                </a:solidFill>
                <a:latin typeface="Poppins Regular"/>
              </a:rPr>
              <a:t>Folder View: Clicking a folder displays only the links within it.</a:t>
            </a:r>
            <a:endParaRPr lang="en-US" sz="1500" b="1" i="0" u="none" strike="noStrike" dirty="0">
              <a:solidFill>
                <a:schemeClr val="tx1">
                  <a:alpha val="50196"/>
                </a:schemeClr>
              </a:solidFill>
              <a:latin typeface="Poppins Regular"/>
            </a:endParaRPr>
          </a:p>
        </p:txBody>
      </p:sp>
      <p:sp>
        <p:nvSpPr>
          <p:cNvPr id="25" name="TextBox 25"/>
          <p:cNvSpPr txBox="1"/>
          <p:nvPr/>
        </p:nvSpPr>
        <p:spPr>
          <a:xfrm>
            <a:off x="9499600" y="4127500"/>
            <a:ext cx="2971800" cy="393700"/>
          </a:xfrm>
          <a:prstGeom prst="rect">
            <a:avLst/>
          </a:prstGeom>
        </p:spPr>
        <p:txBody>
          <a:bodyPr lIns="0" tIns="0" rIns="0" bIns="0" rtlCol="0" anchor="t"/>
          <a:lstStyle/>
          <a:p>
            <a:pPr lvl="0">
              <a:lnSpc>
                <a:spcPct val="91300"/>
              </a:lnSpc>
            </a:pPr>
            <a:r>
              <a:rPr lang="en-US" altLang="ko-KR" sz="2400" dirty="0"/>
              <a:t>Link Management</a:t>
            </a:r>
            <a:endParaRPr lang="en-US" sz="2200" b="0" i="0" u="none" strike="noStrike" dirty="0">
              <a:solidFill>
                <a:srgbClr val="0D366C"/>
              </a:solidFill>
              <a:latin typeface="Poppins SemiBold"/>
            </a:endParaRPr>
          </a:p>
        </p:txBody>
      </p:sp>
      <p:sp>
        <p:nvSpPr>
          <p:cNvPr id="26" name="TextBox 26"/>
          <p:cNvSpPr txBox="1"/>
          <p:nvPr/>
        </p:nvSpPr>
        <p:spPr>
          <a:xfrm>
            <a:off x="9499600" y="4622800"/>
            <a:ext cx="7023100" cy="1016000"/>
          </a:xfrm>
          <a:prstGeom prst="rect">
            <a:avLst/>
          </a:prstGeom>
        </p:spPr>
        <p:txBody>
          <a:bodyPr lIns="0" tIns="0" rIns="0" bIns="0" rtlCol="0" anchor="t"/>
          <a:lstStyle/>
          <a:p>
            <a:pPr lvl="0">
              <a:lnSpc>
                <a:spcPct val="107899"/>
              </a:lnSpc>
            </a:pPr>
            <a:r>
              <a:rPr lang="en-US" sz="1500" b="1" dirty="0">
                <a:solidFill>
                  <a:schemeClr val="tx1">
                    <a:alpha val="50196"/>
                  </a:schemeClr>
                </a:solidFill>
                <a:latin typeface="Poppins Regular"/>
              </a:rPr>
              <a:t>View Links: Displays all saved links.</a:t>
            </a:r>
          </a:p>
          <a:p>
            <a:pPr lvl="0">
              <a:lnSpc>
                <a:spcPct val="107899"/>
              </a:lnSpc>
            </a:pPr>
            <a:r>
              <a:rPr lang="en-US" sz="1500" b="1" dirty="0">
                <a:solidFill>
                  <a:schemeClr val="tx1">
                    <a:alpha val="50196"/>
                  </a:schemeClr>
                </a:solidFill>
                <a:latin typeface="Poppins Regular"/>
              </a:rPr>
              <a:t>Rename: Change the title of a saved link.</a:t>
            </a:r>
          </a:p>
          <a:p>
            <a:pPr lvl="0">
              <a:lnSpc>
                <a:spcPct val="107899"/>
              </a:lnSpc>
            </a:pPr>
            <a:r>
              <a:rPr lang="en-US" sz="1500" b="1" dirty="0">
                <a:solidFill>
                  <a:schemeClr val="tx1">
                    <a:alpha val="50196"/>
                  </a:schemeClr>
                </a:solidFill>
                <a:latin typeface="Poppins Regular"/>
              </a:rPr>
              <a:t>Delete: Remove links permanently from the saved collection.</a:t>
            </a:r>
          </a:p>
          <a:p>
            <a:pPr lvl="0">
              <a:lnSpc>
                <a:spcPct val="107899"/>
              </a:lnSpc>
            </a:pPr>
            <a:r>
              <a:rPr lang="en-US" sz="1500" b="1" dirty="0">
                <a:solidFill>
                  <a:schemeClr val="tx1">
                    <a:alpha val="50196"/>
                  </a:schemeClr>
                </a:solidFill>
                <a:latin typeface="Poppins Regular"/>
              </a:rPr>
              <a:t>Search: A search bar is available to quickly find links by name or tags.</a:t>
            </a:r>
            <a:endParaRPr lang="en-US" sz="1500" b="1" i="0" u="none" strike="noStrike" dirty="0">
              <a:solidFill>
                <a:schemeClr val="tx1">
                  <a:alpha val="50196"/>
                </a:schemeClr>
              </a:solidFill>
              <a:latin typeface="Poppins Regular"/>
            </a:endParaRPr>
          </a:p>
        </p:txBody>
      </p:sp>
      <p:sp>
        <p:nvSpPr>
          <p:cNvPr id="27" name="TextBox 27"/>
          <p:cNvSpPr txBox="1"/>
          <p:nvPr/>
        </p:nvSpPr>
        <p:spPr>
          <a:xfrm>
            <a:off x="1422400" y="4114800"/>
            <a:ext cx="2971800" cy="393700"/>
          </a:xfrm>
          <a:prstGeom prst="rect">
            <a:avLst/>
          </a:prstGeom>
        </p:spPr>
        <p:txBody>
          <a:bodyPr lIns="0" tIns="0" rIns="0" bIns="0" rtlCol="0" anchor="t"/>
          <a:lstStyle/>
          <a:p>
            <a:pPr lvl="0">
              <a:lnSpc>
                <a:spcPct val="91300"/>
              </a:lnSpc>
            </a:pPr>
            <a:r>
              <a:rPr lang="en-US" altLang="ko-KR" sz="2400" dirty="0"/>
              <a:t>Save All Tabs</a:t>
            </a:r>
            <a:endParaRPr lang="en-US" sz="2200" b="0" i="0" u="none" strike="noStrike" dirty="0">
              <a:solidFill>
                <a:srgbClr val="0D366C"/>
              </a:solidFill>
              <a:latin typeface="Poppins SemiBold"/>
            </a:endParaRPr>
          </a:p>
        </p:txBody>
      </p:sp>
      <p:sp>
        <p:nvSpPr>
          <p:cNvPr id="28" name="TextBox 28"/>
          <p:cNvSpPr txBox="1"/>
          <p:nvPr/>
        </p:nvSpPr>
        <p:spPr>
          <a:xfrm>
            <a:off x="1422400" y="4597400"/>
            <a:ext cx="7023100" cy="1016000"/>
          </a:xfrm>
          <a:prstGeom prst="rect">
            <a:avLst/>
          </a:prstGeom>
        </p:spPr>
        <p:txBody>
          <a:bodyPr lIns="0" tIns="0" rIns="0" bIns="0" rtlCol="0" anchor="t"/>
          <a:lstStyle/>
          <a:p>
            <a:pPr lvl="0">
              <a:lnSpc>
                <a:spcPct val="107899"/>
              </a:lnSpc>
            </a:pPr>
            <a:r>
              <a:rPr lang="en-US" altLang="ko-KR" sz="2000" dirty="0"/>
              <a:t>This feature allows users to save the URL and title of all currently open, savable tabs.</a:t>
            </a:r>
            <a:endParaRPr lang="en-US" sz="2000" b="0" i="0" u="none" strike="noStrike" dirty="0">
              <a:solidFill>
                <a:srgbClr val="0D366C">
                  <a:alpha val="50196"/>
                </a:srgbClr>
              </a:solidFill>
              <a:latin typeface="Poppins Regular"/>
            </a:endParaRPr>
          </a:p>
        </p:txBody>
      </p:sp>
      <p:sp>
        <p:nvSpPr>
          <p:cNvPr id="29" name="TextBox 29"/>
          <p:cNvSpPr txBox="1"/>
          <p:nvPr/>
        </p:nvSpPr>
        <p:spPr>
          <a:xfrm>
            <a:off x="8229600" y="3810000"/>
            <a:ext cx="482600" cy="355600"/>
          </a:xfrm>
          <a:prstGeom prst="rect">
            <a:avLst/>
          </a:prstGeom>
        </p:spPr>
        <p:txBody>
          <a:bodyPr lIns="0" tIns="0" rIns="0" bIns="0" rtlCol="0" anchor="t"/>
          <a:lstStyle/>
          <a:p>
            <a:pPr lvl="0" algn="ctr">
              <a:lnSpc>
                <a:spcPct val="91300"/>
              </a:lnSpc>
            </a:pPr>
            <a:r>
              <a:rPr lang="en-US" sz="2000" b="0" i="0" u="none" strike="noStrike">
                <a:solidFill>
                  <a:srgbClr val="FFFFFF"/>
                </a:solidFill>
                <a:latin typeface="Poppins SemiBold"/>
              </a:rPr>
              <a:t>01</a:t>
            </a:r>
          </a:p>
        </p:txBody>
      </p:sp>
      <p:sp>
        <p:nvSpPr>
          <p:cNvPr id="30" name="TextBox 30"/>
          <p:cNvSpPr txBox="1"/>
          <p:nvPr/>
        </p:nvSpPr>
        <p:spPr>
          <a:xfrm>
            <a:off x="8229600" y="6337300"/>
            <a:ext cx="482600" cy="355600"/>
          </a:xfrm>
          <a:prstGeom prst="rect">
            <a:avLst/>
          </a:prstGeom>
        </p:spPr>
        <p:txBody>
          <a:bodyPr lIns="0" tIns="0" rIns="0" bIns="0" rtlCol="0" anchor="t"/>
          <a:lstStyle/>
          <a:p>
            <a:pPr lvl="0" algn="ctr">
              <a:lnSpc>
                <a:spcPct val="91300"/>
              </a:lnSpc>
            </a:pPr>
            <a:r>
              <a:rPr lang="en-US" sz="2000" b="0" i="0" u="none" strike="noStrike">
                <a:solidFill>
                  <a:srgbClr val="FFFFFF"/>
                </a:solidFill>
                <a:latin typeface="Poppins SemiBold"/>
              </a:rPr>
              <a:t>02</a:t>
            </a:r>
          </a:p>
        </p:txBody>
      </p:sp>
      <p:sp>
        <p:nvSpPr>
          <p:cNvPr id="31" name="TextBox 31"/>
          <p:cNvSpPr txBox="1"/>
          <p:nvPr/>
        </p:nvSpPr>
        <p:spPr>
          <a:xfrm>
            <a:off x="16357600" y="6337300"/>
            <a:ext cx="482600" cy="355600"/>
          </a:xfrm>
          <a:prstGeom prst="rect">
            <a:avLst/>
          </a:prstGeom>
        </p:spPr>
        <p:txBody>
          <a:bodyPr lIns="0" tIns="0" rIns="0" bIns="0" rtlCol="0" anchor="t"/>
          <a:lstStyle/>
          <a:p>
            <a:pPr lvl="0" algn="ctr">
              <a:lnSpc>
                <a:spcPct val="91300"/>
              </a:lnSpc>
            </a:pPr>
            <a:r>
              <a:rPr lang="en-US" sz="2000" b="0" i="0" u="none" strike="noStrike">
                <a:solidFill>
                  <a:srgbClr val="FFFFFF"/>
                </a:solidFill>
                <a:latin typeface="Poppins SemiBold"/>
              </a:rPr>
              <a:t>04</a:t>
            </a:r>
          </a:p>
        </p:txBody>
      </p:sp>
      <p:sp>
        <p:nvSpPr>
          <p:cNvPr id="32" name="TextBox 32"/>
          <p:cNvSpPr txBox="1"/>
          <p:nvPr/>
        </p:nvSpPr>
        <p:spPr>
          <a:xfrm>
            <a:off x="16357600" y="3810000"/>
            <a:ext cx="482600" cy="355600"/>
          </a:xfrm>
          <a:prstGeom prst="rect">
            <a:avLst/>
          </a:prstGeom>
        </p:spPr>
        <p:txBody>
          <a:bodyPr lIns="0" tIns="0" rIns="0" bIns="0" rtlCol="0" anchor="t"/>
          <a:lstStyle/>
          <a:p>
            <a:pPr lvl="0" algn="ctr">
              <a:lnSpc>
                <a:spcPct val="91300"/>
              </a:lnSpc>
            </a:pPr>
            <a:r>
              <a:rPr lang="en-US" sz="2000" b="0" i="0" u="none" strike="noStrike">
                <a:solidFill>
                  <a:srgbClr val="FFFFFF"/>
                </a:solidFill>
                <a:latin typeface="Poppins SemiBold"/>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5000"/>
          </a:blip>
          <a:stretch>
            <a:fillRect/>
          </a:stretch>
        </p:blipFill>
        <p:spPr>
          <a:xfrm>
            <a:off x="0" y="0"/>
            <a:ext cx="18288000" cy="10287000"/>
          </a:xfrm>
          <a:prstGeom prst="rect">
            <a:avLst/>
          </a:prstGeom>
        </p:spPr>
      </p:pic>
      <p:pic>
        <p:nvPicPr>
          <p:cNvPr id="3" name="Picture 3"/>
          <p:cNvPicPr>
            <a:picLocks noChangeAspect="1"/>
          </p:cNvPicPr>
          <p:nvPr/>
        </p:nvPicPr>
        <p:blipFill>
          <a:blip r:embed="rId3"/>
          <a:stretch>
            <a:fillRect/>
          </a:stretch>
        </p:blipFill>
        <p:spPr>
          <a:xfrm rot="5400000">
            <a:off x="16522700" y="1041400"/>
            <a:ext cx="292100" cy="50800"/>
          </a:xfrm>
          <a:prstGeom prst="rect">
            <a:avLst/>
          </a:prstGeom>
        </p:spPr>
      </p:pic>
      <p:pic>
        <p:nvPicPr>
          <p:cNvPr id="7" name="Picture 7"/>
          <p:cNvPicPr>
            <a:picLocks noChangeAspect="1"/>
          </p:cNvPicPr>
          <p:nvPr/>
        </p:nvPicPr>
        <p:blipFill>
          <a:blip r:embed="rId4"/>
          <a:stretch>
            <a:fillRect/>
          </a:stretch>
        </p:blipFill>
        <p:spPr>
          <a:xfrm>
            <a:off x="1104900" y="3302000"/>
            <a:ext cx="3860800" cy="5016500"/>
          </a:xfrm>
          <a:prstGeom prst="rect">
            <a:avLst/>
          </a:prstGeom>
        </p:spPr>
      </p:pic>
      <p:pic>
        <p:nvPicPr>
          <p:cNvPr id="9" name="Picture 9"/>
          <p:cNvPicPr>
            <a:picLocks noChangeAspect="1"/>
          </p:cNvPicPr>
          <p:nvPr/>
        </p:nvPicPr>
        <p:blipFill>
          <a:blip r:embed="rId5"/>
          <a:stretch>
            <a:fillRect/>
          </a:stretch>
        </p:blipFill>
        <p:spPr>
          <a:xfrm>
            <a:off x="5143500" y="3302000"/>
            <a:ext cx="3860800" cy="5016500"/>
          </a:xfrm>
          <a:prstGeom prst="rect">
            <a:avLst/>
          </a:prstGeom>
        </p:spPr>
      </p:pic>
      <p:pic>
        <p:nvPicPr>
          <p:cNvPr id="11" name="Picture 11"/>
          <p:cNvPicPr>
            <a:picLocks noChangeAspect="1"/>
          </p:cNvPicPr>
          <p:nvPr/>
        </p:nvPicPr>
        <p:blipFill>
          <a:blip r:embed="rId4"/>
          <a:stretch>
            <a:fillRect/>
          </a:stretch>
        </p:blipFill>
        <p:spPr>
          <a:xfrm>
            <a:off x="9283700" y="3302000"/>
            <a:ext cx="3860800" cy="5016500"/>
          </a:xfrm>
          <a:prstGeom prst="rect">
            <a:avLst/>
          </a:prstGeom>
        </p:spPr>
      </p:pic>
      <p:pic>
        <p:nvPicPr>
          <p:cNvPr id="13" name="Picture 13"/>
          <p:cNvPicPr>
            <a:picLocks noChangeAspect="1"/>
          </p:cNvPicPr>
          <p:nvPr/>
        </p:nvPicPr>
        <p:blipFill>
          <a:blip r:embed="rId5"/>
          <a:stretch>
            <a:fillRect/>
          </a:stretch>
        </p:blipFill>
        <p:spPr>
          <a:xfrm>
            <a:off x="13322300" y="3302000"/>
            <a:ext cx="3860800" cy="5016500"/>
          </a:xfrm>
          <a:prstGeom prst="rect">
            <a:avLst/>
          </a:prstGeom>
        </p:spPr>
      </p:pic>
      <p:pic>
        <p:nvPicPr>
          <p:cNvPr id="15" name="Picture 15"/>
          <p:cNvPicPr>
            <a:picLocks noChangeAspect="1"/>
          </p:cNvPicPr>
          <p:nvPr/>
        </p:nvPicPr>
        <p:blipFill>
          <a:blip r:embed="rId6"/>
          <a:stretch>
            <a:fillRect/>
          </a:stretch>
        </p:blipFill>
        <p:spPr>
          <a:xfrm>
            <a:off x="4229100" y="7607300"/>
            <a:ext cx="533400" cy="533400"/>
          </a:xfrm>
          <a:prstGeom prst="rect">
            <a:avLst/>
          </a:prstGeom>
        </p:spPr>
      </p:pic>
      <p:pic>
        <p:nvPicPr>
          <p:cNvPr id="16" name="Picture 16"/>
          <p:cNvPicPr>
            <a:picLocks noChangeAspect="1"/>
          </p:cNvPicPr>
          <p:nvPr/>
        </p:nvPicPr>
        <p:blipFill>
          <a:blip r:embed="rId7"/>
          <a:stretch>
            <a:fillRect/>
          </a:stretch>
        </p:blipFill>
        <p:spPr>
          <a:xfrm>
            <a:off x="12407900" y="7607300"/>
            <a:ext cx="533400" cy="533400"/>
          </a:xfrm>
          <a:prstGeom prst="rect">
            <a:avLst/>
          </a:prstGeom>
        </p:spPr>
      </p:pic>
      <p:pic>
        <p:nvPicPr>
          <p:cNvPr id="17" name="Picture 17"/>
          <p:cNvPicPr>
            <a:picLocks noChangeAspect="1"/>
          </p:cNvPicPr>
          <p:nvPr/>
        </p:nvPicPr>
        <p:blipFill>
          <a:blip r:embed="rId8"/>
          <a:stretch>
            <a:fillRect/>
          </a:stretch>
        </p:blipFill>
        <p:spPr>
          <a:xfrm>
            <a:off x="16446500" y="7607300"/>
            <a:ext cx="533400" cy="533400"/>
          </a:xfrm>
          <a:prstGeom prst="rect">
            <a:avLst/>
          </a:prstGeom>
        </p:spPr>
      </p:pic>
      <p:pic>
        <p:nvPicPr>
          <p:cNvPr id="18" name="Picture 18"/>
          <p:cNvPicPr>
            <a:picLocks noChangeAspect="1"/>
          </p:cNvPicPr>
          <p:nvPr/>
        </p:nvPicPr>
        <p:blipFill>
          <a:blip r:embed="rId9"/>
          <a:stretch>
            <a:fillRect/>
          </a:stretch>
        </p:blipFill>
        <p:spPr>
          <a:xfrm>
            <a:off x="8267700" y="7607300"/>
            <a:ext cx="533400" cy="533400"/>
          </a:xfrm>
          <a:prstGeom prst="rect">
            <a:avLst/>
          </a:prstGeom>
        </p:spPr>
      </p:pic>
      <p:sp>
        <p:nvSpPr>
          <p:cNvPr id="19" name="TextBox 19"/>
          <p:cNvSpPr txBox="1"/>
          <p:nvPr/>
        </p:nvSpPr>
        <p:spPr>
          <a:xfrm>
            <a:off x="1104900" y="1629488"/>
            <a:ext cx="10858500" cy="1244600"/>
          </a:xfrm>
          <a:prstGeom prst="rect">
            <a:avLst/>
          </a:prstGeom>
        </p:spPr>
        <p:txBody>
          <a:bodyPr lIns="0" tIns="0" rIns="0" bIns="0" rtlCol="0" anchor="t"/>
          <a:lstStyle/>
          <a:p>
            <a:pPr lvl="0">
              <a:lnSpc>
                <a:spcPct val="91300"/>
              </a:lnSpc>
            </a:pPr>
            <a:r>
              <a:rPr lang="en-US" altLang="ko-KR" sz="7200" b="1" dirty="0"/>
              <a:t>Technical Overview</a:t>
            </a:r>
            <a:endParaRPr lang="en-US" sz="7000" b="1" i="0" u="none" strike="noStrike" dirty="0">
              <a:solidFill>
                <a:srgbClr val="0D366C"/>
              </a:solidFill>
              <a:latin typeface="Poppins SemiBold"/>
            </a:endParaRPr>
          </a:p>
        </p:txBody>
      </p:sp>
      <p:sp>
        <p:nvSpPr>
          <p:cNvPr id="21" name="TextBox 21"/>
          <p:cNvSpPr txBox="1"/>
          <p:nvPr/>
        </p:nvSpPr>
        <p:spPr>
          <a:xfrm>
            <a:off x="16764000" y="901700"/>
            <a:ext cx="419100" cy="355600"/>
          </a:xfrm>
          <a:prstGeom prst="rect">
            <a:avLst/>
          </a:prstGeom>
        </p:spPr>
        <p:txBody>
          <a:bodyPr lIns="0" tIns="0" rIns="0" bIns="0" rtlCol="0" anchor="t"/>
          <a:lstStyle/>
          <a:p>
            <a:pPr lvl="0" algn="r">
              <a:lnSpc>
                <a:spcPct val="91300"/>
              </a:lnSpc>
            </a:pPr>
            <a:r>
              <a:rPr lang="en-US" sz="2000" dirty="0">
                <a:solidFill>
                  <a:srgbClr val="0D366C"/>
                </a:solidFill>
                <a:latin typeface="Poppins SemiBold"/>
              </a:rPr>
              <a:t>05</a:t>
            </a:r>
            <a:endParaRPr lang="en-US" sz="2000" b="0" i="0" u="none" strike="noStrike" dirty="0">
              <a:solidFill>
                <a:srgbClr val="0D366C"/>
              </a:solidFill>
              <a:latin typeface="Poppins SemiBold"/>
            </a:endParaRPr>
          </a:p>
        </p:txBody>
      </p:sp>
      <p:sp>
        <p:nvSpPr>
          <p:cNvPr id="23" name="TextBox 23"/>
          <p:cNvSpPr txBox="1"/>
          <p:nvPr/>
        </p:nvSpPr>
        <p:spPr>
          <a:xfrm>
            <a:off x="1500027" y="3524250"/>
            <a:ext cx="2971800" cy="393700"/>
          </a:xfrm>
          <a:prstGeom prst="rect">
            <a:avLst/>
          </a:prstGeom>
        </p:spPr>
        <p:txBody>
          <a:bodyPr lIns="0" tIns="0" rIns="0" bIns="0" rtlCol="0" anchor="t"/>
          <a:lstStyle/>
          <a:p>
            <a:pPr lvl="0" algn="ctr">
              <a:lnSpc>
                <a:spcPct val="91300"/>
              </a:lnSpc>
            </a:pPr>
            <a:r>
              <a:rPr lang="en-US" sz="2200" dirty="0">
                <a:solidFill>
                  <a:srgbClr val="0D366C"/>
                </a:solidFill>
                <a:latin typeface="Poppins SemiBold"/>
              </a:rPr>
              <a:t>Manifest File (</a:t>
            </a:r>
            <a:r>
              <a:rPr lang="en-US" sz="2200" dirty="0" err="1">
                <a:solidFill>
                  <a:srgbClr val="0D366C"/>
                </a:solidFill>
                <a:latin typeface="Poppins SemiBold"/>
              </a:rPr>
              <a:t>manifest.json</a:t>
            </a:r>
            <a:r>
              <a:rPr lang="en-US" sz="2200" dirty="0">
                <a:solidFill>
                  <a:srgbClr val="0D366C"/>
                </a:solidFill>
                <a:latin typeface="Poppins SemiBold"/>
              </a:rPr>
              <a:t>):</a:t>
            </a:r>
            <a:endParaRPr lang="en-US" sz="2200" b="0" i="0" u="none" strike="noStrike" dirty="0">
              <a:solidFill>
                <a:srgbClr val="0D366C"/>
              </a:solidFill>
              <a:latin typeface="Poppins SemiBold"/>
            </a:endParaRPr>
          </a:p>
        </p:txBody>
      </p:sp>
      <p:sp>
        <p:nvSpPr>
          <p:cNvPr id="24" name="TextBox 24"/>
          <p:cNvSpPr txBox="1"/>
          <p:nvPr/>
        </p:nvSpPr>
        <p:spPr>
          <a:xfrm>
            <a:off x="1384300" y="4381500"/>
            <a:ext cx="2959100" cy="3162300"/>
          </a:xfrm>
          <a:prstGeom prst="rect">
            <a:avLst/>
          </a:prstGeom>
        </p:spPr>
        <p:txBody>
          <a:bodyPr lIns="0" tIns="0" rIns="0" bIns="0" rtlCol="0" anchor="t"/>
          <a:lstStyle/>
          <a:p>
            <a:pPr lvl="0">
              <a:lnSpc>
                <a:spcPct val="107899"/>
              </a:lnSpc>
            </a:pPr>
            <a:r>
              <a:rPr lang="en-US" sz="1500" dirty="0">
                <a:solidFill>
                  <a:srgbClr val="0D366C">
                    <a:alpha val="50196"/>
                  </a:srgbClr>
                </a:solidFill>
                <a:latin typeface="Poppins Regular"/>
              </a:rPr>
              <a:t>Specifies the extension's name, version, and description.</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Includes necessary permissions like tabs to access open tabs and storage to save data.</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Defines the popup (popup.html) and icons.</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Sets background.js as the </a:t>
            </a:r>
            <a:r>
              <a:rPr lang="en-US" sz="1500" dirty="0" err="1">
                <a:solidFill>
                  <a:srgbClr val="0D366C">
                    <a:alpha val="50196"/>
                  </a:srgbClr>
                </a:solidFill>
                <a:latin typeface="Poppins Regular"/>
              </a:rPr>
              <a:t>service_worker</a:t>
            </a:r>
            <a:r>
              <a:rPr lang="en-US" sz="1500" dirty="0">
                <a:solidFill>
                  <a:srgbClr val="0D366C">
                    <a:alpha val="50196"/>
                  </a:srgbClr>
                </a:solidFill>
                <a:latin typeface="Poppins Regular"/>
              </a:rPr>
              <a:t>.</a:t>
            </a:r>
            <a:endParaRPr lang="en-US" sz="1500" b="0" i="0" u="none" strike="noStrike" dirty="0">
              <a:solidFill>
                <a:srgbClr val="0D366C">
                  <a:alpha val="50196"/>
                </a:srgbClr>
              </a:solidFill>
              <a:latin typeface="Poppins Regular"/>
            </a:endParaRPr>
          </a:p>
        </p:txBody>
      </p:sp>
      <p:sp>
        <p:nvSpPr>
          <p:cNvPr id="25" name="TextBox 25"/>
          <p:cNvSpPr txBox="1"/>
          <p:nvPr/>
        </p:nvSpPr>
        <p:spPr>
          <a:xfrm>
            <a:off x="5538627" y="3524250"/>
            <a:ext cx="2971800" cy="393700"/>
          </a:xfrm>
          <a:prstGeom prst="rect">
            <a:avLst/>
          </a:prstGeom>
        </p:spPr>
        <p:txBody>
          <a:bodyPr lIns="0" tIns="0" rIns="0" bIns="0" rtlCol="0" anchor="t"/>
          <a:lstStyle/>
          <a:p>
            <a:pPr lvl="0" algn="ctr">
              <a:lnSpc>
                <a:spcPct val="91300"/>
              </a:lnSpc>
            </a:pPr>
            <a:r>
              <a:rPr lang="en-US" sz="2200" dirty="0">
                <a:solidFill>
                  <a:srgbClr val="0D366C"/>
                </a:solidFill>
                <a:latin typeface="Poppins SemiBold"/>
              </a:rPr>
              <a:t>User Interface (popup.html):</a:t>
            </a:r>
            <a:endParaRPr lang="en-US" sz="2200" b="0" i="0" u="none" strike="noStrike" dirty="0">
              <a:solidFill>
                <a:srgbClr val="0D366C"/>
              </a:solidFill>
              <a:latin typeface="Poppins SemiBold"/>
            </a:endParaRPr>
          </a:p>
        </p:txBody>
      </p:sp>
      <p:sp>
        <p:nvSpPr>
          <p:cNvPr id="26" name="TextBox 26"/>
          <p:cNvSpPr txBox="1"/>
          <p:nvPr/>
        </p:nvSpPr>
        <p:spPr>
          <a:xfrm>
            <a:off x="5422900" y="4381500"/>
            <a:ext cx="2959100" cy="3162300"/>
          </a:xfrm>
          <a:prstGeom prst="rect">
            <a:avLst/>
          </a:prstGeom>
        </p:spPr>
        <p:txBody>
          <a:bodyPr lIns="0" tIns="0" rIns="0" bIns="0" rtlCol="0" anchor="t"/>
          <a:lstStyle/>
          <a:p>
            <a:pPr lvl="0">
              <a:lnSpc>
                <a:spcPct val="107899"/>
              </a:lnSpc>
            </a:pPr>
            <a:r>
              <a:rPr lang="en-US" sz="1500" dirty="0">
                <a:solidFill>
                  <a:srgbClr val="0D366C">
                    <a:alpha val="50196"/>
                  </a:srgbClr>
                </a:solidFill>
                <a:latin typeface="Poppins Regular"/>
              </a:rPr>
              <a:t>The extension's interface is a single-page application.</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It includes a main content area, a folder menu, and a modal for moving links.</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The layout is defined using CSS.</a:t>
            </a:r>
            <a:endParaRPr lang="en-US" sz="1500" b="0" i="0" u="none" strike="noStrike" dirty="0">
              <a:solidFill>
                <a:srgbClr val="0D366C">
                  <a:alpha val="50196"/>
                </a:srgbClr>
              </a:solidFill>
              <a:latin typeface="Poppins Regular"/>
            </a:endParaRPr>
          </a:p>
        </p:txBody>
      </p:sp>
      <p:sp>
        <p:nvSpPr>
          <p:cNvPr id="27" name="TextBox 27"/>
          <p:cNvSpPr txBox="1"/>
          <p:nvPr/>
        </p:nvSpPr>
        <p:spPr>
          <a:xfrm>
            <a:off x="9716927" y="3524250"/>
            <a:ext cx="2971800" cy="393700"/>
          </a:xfrm>
          <a:prstGeom prst="rect">
            <a:avLst/>
          </a:prstGeom>
        </p:spPr>
        <p:txBody>
          <a:bodyPr lIns="0" tIns="0" rIns="0" bIns="0" rtlCol="0" anchor="t"/>
          <a:lstStyle/>
          <a:p>
            <a:pPr lvl="0" algn="ctr">
              <a:lnSpc>
                <a:spcPct val="91300"/>
              </a:lnSpc>
            </a:pPr>
            <a:r>
              <a:rPr lang="en-US" sz="2200" dirty="0">
                <a:solidFill>
                  <a:srgbClr val="0D366C"/>
                </a:solidFill>
                <a:latin typeface="Poppins SemiBold"/>
              </a:rPr>
              <a:t>Functionality (popup.js):</a:t>
            </a:r>
            <a:endParaRPr lang="en-US" sz="2200" b="0" i="0" u="none" strike="noStrike" dirty="0">
              <a:solidFill>
                <a:srgbClr val="0D366C"/>
              </a:solidFill>
              <a:latin typeface="Poppins SemiBold"/>
            </a:endParaRPr>
          </a:p>
        </p:txBody>
      </p:sp>
      <p:sp>
        <p:nvSpPr>
          <p:cNvPr id="28" name="TextBox 28"/>
          <p:cNvSpPr txBox="1"/>
          <p:nvPr/>
        </p:nvSpPr>
        <p:spPr>
          <a:xfrm>
            <a:off x="9601200" y="4381500"/>
            <a:ext cx="2959100" cy="3162300"/>
          </a:xfrm>
          <a:prstGeom prst="rect">
            <a:avLst/>
          </a:prstGeom>
        </p:spPr>
        <p:txBody>
          <a:bodyPr lIns="0" tIns="0" rIns="0" bIns="0" rtlCol="0" anchor="t"/>
          <a:lstStyle/>
          <a:p>
            <a:pPr lvl="0">
              <a:lnSpc>
                <a:spcPct val="107899"/>
              </a:lnSpc>
            </a:pPr>
            <a:r>
              <a:rPr lang="en-US" sz="1500" dirty="0">
                <a:solidFill>
                  <a:srgbClr val="0D366C">
                    <a:alpha val="50196"/>
                  </a:srgbClr>
                </a:solidFill>
                <a:latin typeface="Poppins Regular"/>
              </a:rPr>
              <a:t>Manages the UI's state, including the current view and folder.</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Uses </a:t>
            </a:r>
            <a:r>
              <a:rPr lang="en-US" sz="1500" dirty="0" err="1">
                <a:solidFill>
                  <a:srgbClr val="0D366C">
                    <a:alpha val="50196"/>
                  </a:srgbClr>
                </a:solidFill>
                <a:latin typeface="Poppins Regular"/>
              </a:rPr>
              <a:t>chrome.storage.local</a:t>
            </a:r>
            <a:r>
              <a:rPr lang="en-US" sz="1500" dirty="0">
                <a:solidFill>
                  <a:srgbClr val="0D366C">
                    <a:alpha val="50196"/>
                  </a:srgbClr>
                </a:solidFill>
                <a:latin typeface="Poppins Regular"/>
              </a:rPr>
              <a:t> to store links and folders.</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Handles all user interactions, such as button clicks and input changes.</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Provides custom modal prompts for user alerts and input.</a:t>
            </a:r>
            <a:endParaRPr lang="en-US" sz="1500" b="0" i="0" u="none" strike="noStrike" dirty="0">
              <a:solidFill>
                <a:srgbClr val="0D366C">
                  <a:alpha val="50196"/>
                </a:srgbClr>
              </a:solidFill>
              <a:latin typeface="Poppins Regular"/>
            </a:endParaRPr>
          </a:p>
        </p:txBody>
      </p:sp>
      <p:sp>
        <p:nvSpPr>
          <p:cNvPr id="29" name="TextBox 29"/>
          <p:cNvSpPr txBox="1"/>
          <p:nvPr/>
        </p:nvSpPr>
        <p:spPr>
          <a:xfrm>
            <a:off x="13730127" y="3524250"/>
            <a:ext cx="2971800" cy="393700"/>
          </a:xfrm>
          <a:prstGeom prst="rect">
            <a:avLst/>
          </a:prstGeom>
        </p:spPr>
        <p:txBody>
          <a:bodyPr lIns="0" tIns="0" rIns="0" bIns="0" rtlCol="0" anchor="t"/>
          <a:lstStyle/>
          <a:p>
            <a:pPr lvl="0" algn="ctr">
              <a:lnSpc>
                <a:spcPct val="91300"/>
              </a:lnSpc>
            </a:pPr>
            <a:r>
              <a:rPr lang="en-US" sz="2200" dirty="0">
                <a:solidFill>
                  <a:srgbClr val="0D366C"/>
                </a:solidFill>
                <a:latin typeface="Poppins SemiBold"/>
              </a:rPr>
              <a:t>Background Script (background.js):</a:t>
            </a:r>
            <a:endParaRPr lang="en-US" sz="2200" b="0" i="0" u="none" strike="noStrike" dirty="0">
              <a:solidFill>
                <a:srgbClr val="0D366C"/>
              </a:solidFill>
              <a:latin typeface="Poppins SemiBold"/>
            </a:endParaRPr>
          </a:p>
        </p:txBody>
      </p:sp>
      <p:sp>
        <p:nvSpPr>
          <p:cNvPr id="30" name="TextBox 30"/>
          <p:cNvSpPr txBox="1"/>
          <p:nvPr/>
        </p:nvSpPr>
        <p:spPr>
          <a:xfrm>
            <a:off x="13614400" y="4381500"/>
            <a:ext cx="2959100" cy="3162300"/>
          </a:xfrm>
          <a:prstGeom prst="rect">
            <a:avLst/>
          </a:prstGeom>
        </p:spPr>
        <p:txBody>
          <a:bodyPr lIns="0" tIns="0" rIns="0" bIns="0" rtlCol="0" anchor="t"/>
          <a:lstStyle/>
          <a:p>
            <a:pPr lvl="0">
              <a:lnSpc>
                <a:spcPct val="107899"/>
              </a:lnSpc>
            </a:pPr>
            <a:r>
              <a:rPr lang="en-US" sz="1500" dirty="0">
                <a:solidFill>
                  <a:srgbClr val="0D366C">
                    <a:alpha val="50196"/>
                  </a:srgbClr>
                </a:solidFill>
                <a:latin typeface="Poppins Regular"/>
              </a:rPr>
              <a:t>A message listener handles requests from the popup script.</a:t>
            </a:r>
          </a:p>
          <a:p>
            <a:pPr lvl="0">
              <a:lnSpc>
                <a:spcPct val="107899"/>
              </a:lnSpc>
            </a:pPr>
            <a:endParaRPr lang="en-US" sz="1500" dirty="0">
              <a:solidFill>
                <a:srgbClr val="0D366C">
                  <a:alpha val="50196"/>
                </a:srgbClr>
              </a:solidFill>
              <a:latin typeface="Poppins Regular"/>
            </a:endParaRPr>
          </a:p>
          <a:p>
            <a:pPr lvl="0">
              <a:lnSpc>
                <a:spcPct val="107899"/>
              </a:lnSpc>
            </a:pPr>
            <a:r>
              <a:rPr lang="en-US" sz="1500" dirty="0">
                <a:solidFill>
                  <a:srgbClr val="0D366C">
                    <a:alpha val="50196"/>
                  </a:srgbClr>
                </a:solidFill>
                <a:latin typeface="Poppins Regular"/>
              </a:rPr>
              <a:t>Executes the </a:t>
            </a:r>
            <a:r>
              <a:rPr lang="en-US" sz="1500" dirty="0" err="1">
                <a:solidFill>
                  <a:srgbClr val="0D366C">
                    <a:alpha val="50196"/>
                  </a:srgbClr>
                </a:solidFill>
                <a:latin typeface="Poppins Regular"/>
              </a:rPr>
              <a:t>save_all_tabs</a:t>
            </a:r>
            <a:r>
              <a:rPr lang="en-US" sz="1500" dirty="0">
                <a:solidFill>
                  <a:srgbClr val="0D366C">
                    <a:alpha val="50196"/>
                  </a:srgbClr>
                </a:solidFill>
                <a:latin typeface="Poppins Regular"/>
              </a:rPr>
              <a:t> action.</a:t>
            </a:r>
            <a:endParaRPr lang="en-US" sz="1500" b="0" i="0" u="none" strike="noStrike" dirty="0">
              <a:solidFill>
                <a:srgbClr val="0D366C">
                  <a:alpha val="50196"/>
                </a:srgbClr>
              </a:solidFill>
              <a:latin typeface="Poppins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5000"/>
          </a:blip>
          <a:stretch>
            <a:fillRect/>
          </a:stretch>
        </p:blipFill>
        <p:spPr>
          <a:xfrm>
            <a:off x="0" y="0"/>
            <a:ext cx="18288000" cy="10287000"/>
          </a:xfrm>
          <a:prstGeom prst="rect">
            <a:avLst/>
          </a:prstGeom>
        </p:spPr>
      </p:pic>
      <p:pic>
        <p:nvPicPr>
          <p:cNvPr id="3" name="Picture 3"/>
          <p:cNvPicPr>
            <a:picLocks noChangeAspect="1"/>
          </p:cNvPicPr>
          <p:nvPr/>
        </p:nvPicPr>
        <p:blipFill>
          <a:blip r:embed="rId3"/>
          <a:stretch>
            <a:fillRect/>
          </a:stretch>
        </p:blipFill>
        <p:spPr>
          <a:xfrm rot="5400000">
            <a:off x="16370300" y="1041400"/>
            <a:ext cx="292100" cy="50800"/>
          </a:xfrm>
          <a:prstGeom prst="rect">
            <a:avLst/>
          </a:prstGeom>
        </p:spPr>
      </p:pic>
      <p:pic>
        <p:nvPicPr>
          <p:cNvPr id="7" name="Picture 7"/>
          <p:cNvPicPr>
            <a:picLocks noChangeAspect="1"/>
          </p:cNvPicPr>
          <p:nvPr/>
        </p:nvPicPr>
        <p:blipFill>
          <a:blip r:embed="rId4"/>
          <a:stretch>
            <a:fillRect/>
          </a:stretch>
        </p:blipFill>
        <p:spPr>
          <a:xfrm>
            <a:off x="6350000" y="2247900"/>
            <a:ext cx="10680700" cy="7620000"/>
          </a:xfrm>
          <a:prstGeom prst="rect">
            <a:avLst/>
          </a:prstGeom>
        </p:spPr>
      </p:pic>
      <p:pic>
        <p:nvPicPr>
          <p:cNvPr id="8" name="Picture 8"/>
          <p:cNvPicPr>
            <a:picLocks noChangeAspect="1"/>
          </p:cNvPicPr>
          <p:nvPr/>
        </p:nvPicPr>
        <p:blipFill>
          <a:blip r:embed="rId5"/>
          <a:stretch>
            <a:fillRect/>
          </a:stretch>
        </p:blipFill>
        <p:spPr>
          <a:xfrm>
            <a:off x="9664700" y="2766915"/>
            <a:ext cx="279400" cy="292100"/>
          </a:xfrm>
          <a:prstGeom prst="rect">
            <a:avLst/>
          </a:prstGeom>
        </p:spPr>
      </p:pic>
      <p:pic>
        <p:nvPicPr>
          <p:cNvPr id="9" name="Picture 9"/>
          <p:cNvPicPr>
            <a:picLocks noChangeAspect="1"/>
          </p:cNvPicPr>
          <p:nvPr/>
        </p:nvPicPr>
        <p:blipFill>
          <a:blip r:embed="rId6"/>
          <a:stretch>
            <a:fillRect/>
          </a:stretch>
        </p:blipFill>
        <p:spPr>
          <a:xfrm>
            <a:off x="9664700" y="3694226"/>
            <a:ext cx="279400" cy="292100"/>
          </a:xfrm>
          <a:prstGeom prst="rect">
            <a:avLst/>
          </a:prstGeom>
        </p:spPr>
      </p:pic>
      <p:pic>
        <p:nvPicPr>
          <p:cNvPr id="10" name="Picture 10"/>
          <p:cNvPicPr>
            <a:picLocks noChangeAspect="1"/>
          </p:cNvPicPr>
          <p:nvPr/>
        </p:nvPicPr>
        <p:blipFill>
          <a:blip r:embed="rId7"/>
          <a:stretch>
            <a:fillRect/>
          </a:stretch>
        </p:blipFill>
        <p:spPr>
          <a:xfrm>
            <a:off x="9664700" y="4667670"/>
            <a:ext cx="279400" cy="292100"/>
          </a:xfrm>
          <a:prstGeom prst="rect">
            <a:avLst/>
          </a:prstGeom>
        </p:spPr>
      </p:pic>
      <p:sp>
        <p:nvSpPr>
          <p:cNvPr id="18" name="TextBox 18"/>
          <p:cNvSpPr txBox="1"/>
          <p:nvPr/>
        </p:nvSpPr>
        <p:spPr>
          <a:xfrm>
            <a:off x="16611600" y="901700"/>
            <a:ext cx="419100" cy="355600"/>
          </a:xfrm>
          <a:prstGeom prst="rect">
            <a:avLst/>
          </a:prstGeom>
        </p:spPr>
        <p:txBody>
          <a:bodyPr lIns="0" tIns="0" rIns="0" bIns="0" rtlCol="0" anchor="t"/>
          <a:lstStyle/>
          <a:p>
            <a:pPr lvl="0" algn="r">
              <a:lnSpc>
                <a:spcPct val="91300"/>
              </a:lnSpc>
            </a:pPr>
            <a:r>
              <a:rPr lang="en-US" sz="2000" dirty="0">
                <a:solidFill>
                  <a:srgbClr val="0D366C"/>
                </a:solidFill>
                <a:latin typeface="Poppins SemiBold"/>
              </a:rPr>
              <a:t>06</a:t>
            </a:r>
            <a:endParaRPr lang="en-US" sz="2000" b="0" i="0" u="none" strike="noStrike" dirty="0">
              <a:solidFill>
                <a:srgbClr val="0D366C"/>
              </a:solidFill>
              <a:latin typeface="Poppins SemiBold"/>
            </a:endParaRPr>
          </a:p>
        </p:txBody>
      </p:sp>
      <p:sp>
        <p:nvSpPr>
          <p:cNvPr id="19" name="TextBox 19"/>
          <p:cNvSpPr txBox="1"/>
          <p:nvPr/>
        </p:nvSpPr>
        <p:spPr>
          <a:xfrm>
            <a:off x="952500" y="2057400"/>
            <a:ext cx="5194300" cy="2222500"/>
          </a:xfrm>
          <a:prstGeom prst="rect">
            <a:avLst/>
          </a:prstGeom>
        </p:spPr>
        <p:txBody>
          <a:bodyPr lIns="0" tIns="0" rIns="0" bIns="0" rtlCol="0" anchor="t"/>
          <a:lstStyle/>
          <a:p>
            <a:pPr lvl="0">
              <a:lnSpc>
                <a:spcPct val="91300"/>
              </a:lnSpc>
            </a:pPr>
            <a:r>
              <a:rPr lang="en-US" altLang="ko-KR" sz="7200" b="1" dirty="0"/>
              <a:t>How It Works: Data Flow</a:t>
            </a:r>
            <a:endParaRPr lang="en-US" sz="7000" b="1" i="0" u="none" strike="noStrike" dirty="0">
              <a:solidFill>
                <a:srgbClr val="0D366C"/>
              </a:solidFill>
              <a:latin typeface="Poppins SemiBold"/>
            </a:endParaRPr>
          </a:p>
        </p:txBody>
      </p:sp>
      <p:sp>
        <p:nvSpPr>
          <p:cNvPr id="23" name="TextBox 23"/>
          <p:cNvSpPr txBox="1"/>
          <p:nvPr/>
        </p:nvSpPr>
        <p:spPr>
          <a:xfrm>
            <a:off x="6934200" y="2741515"/>
            <a:ext cx="2971800" cy="393700"/>
          </a:xfrm>
          <a:prstGeom prst="rect">
            <a:avLst/>
          </a:prstGeom>
        </p:spPr>
        <p:txBody>
          <a:bodyPr lIns="0" tIns="0" rIns="0" bIns="0" rtlCol="0" anchor="t"/>
          <a:lstStyle/>
          <a:p>
            <a:pPr lvl="0">
              <a:lnSpc>
                <a:spcPct val="91300"/>
              </a:lnSpc>
            </a:pPr>
            <a:r>
              <a:rPr lang="en-US" sz="2200" dirty="0">
                <a:solidFill>
                  <a:srgbClr val="0D366C"/>
                </a:solidFill>
                <a:latin typeface="Poppins SemiBold"/>
              </a:rPr>
              <a:t>User Action</a:t>
            </a:r>
            <a:endParaRPr lang="en-US" sz="2200" b="0" i="0" u="none" strike="noStrike" dirty="0">
              <a:solidFill>
                <a:srgbClr val="0D366C"/>
              </a:solidFill>
              <a:latin typeface="Poppins SemiBold"/>
            </a:endParaRPr>
          </a:p>
        </p:txBody>
      </p:sp>
      <p:sp>
        <p:nvSpPr>
          <p:cNvPr id="25" name="TextBox 25"/>
          <p:cNvSpPr txBox="1"/>
          <p:nvPr/>
        </p:nvSpPr>
        <p:spPr>
          <a:xfrm>
            <a:off x="10109200" y="2741515"/>
            <a:ext cx="3962400" cy="355600"/>
          </a:xfrm>
          <a:prstGeom prst="rect">
            <a:avLst/>
          </a:prstGeom>
        </p:spPr>
        <p:txBody>
          <a:bodyPr lIns="0" tIns="0" rIns="0" bIns="0" rtlCol="0" anchor="t"/>
          <a:lstStyle/>
          <a:p>
            <a:pPr lvl="0">
              <a:lnSpc>
                <a:spcPct val="91300"/>
              </a:lnSpc>
            </a:pPr>
            <a:r>
              <a:rPr lang="en-US" sz="2000" dirty="0">
                <a:solidFill>
                  <a:srgbClr val="0D366C">
                    <a:alpha val="50196"/>
                  </a:srgbClr>
                </a:solidFill>
                <a:latin typeface="Poppins Regular"/>
              </a:rPr>
              <a:t>A user clicks on a button in the popup, such as 'Save All Tabs'.</a:t>
            </a:r>
          </a:p>
        </p:txBody>
      </p:sp>
      <p:sp>
        <p:nvSpPr>
          <p:cNvPr id="26" name="TextBox 26"/>
          <p:cNvSpPr txBox="1"/>
          <p:nvPr/>
        </p:nvSpPr>
        <p:spPr>
          <a:xfrm>
            <a:off x="10109200" y="3681526"/>
            <a:ext cx="3962400" cy="355600"/>
          </a:xfrm>
          <a:prstGeom prst="rect">
            <a:avLst/>
          </a:prstGeom>
        </p:spPr>
        <p:txBody>
          <a:bodyPr lIns="0" tIns="0" rIns="0" bIns="0" rtlCol="0" anchor="t"/>
          <a:lstStyle/>
          <a:p>
            <a:pPr lvl="0">
              <a:lnSpc>
                <a:spcPct val="91300"/>
              </a:lnSpc>
            </a:pPr>
            <a:r>
              <a:rPr lang="en-US" sz="2000" dirty="0">
                <a:solidFill>
                  <a:srgbClr val="0D366C">
                    <a:alpha val="50196"/>
                  </a:srgbClr>
                </a:solidFill>
                <a:latin typeface="Poppins Regular"/>
              </a:rPr>
              <a:t>popup.js detects the click and executes the corresponding function.</a:t>
            </a:r>
            <a:endParaRPr lang="en-US" sz="2000" b="0" i="0" u="none" strike="noStrike" dirty="0">
              <a:solidFill>
                <a:srgbClr val="0D366C">
                  <a:alpha val="50196"/>
                </a:srgbClr>
              </a:solidFill>
              <a:latin typeface="Poppins Regular"/>
            </a:endParaRPr>
          </a:p>
        </p:txBody>
      </p:sp>
      <p:sp>
        <p:nvSpPr>
          <p:cNvPr id="27" name="TextBox 27"/>
          <p:cNvSpPr txBox="1"/>
          <p:nvPr/>
        </p:nvSpPr>
        <p:spPr>
          <a:xfrm>
            <a:off x="10109200" y="4654970"/>
            <a:ext cx="4000500" cy="355600"/>
          </a:xfrm>
          <a:prstGeom prst="rect">
            <a:avLst/>
          </a:prstGeom>
        </p:spPr>
        <p:txBody>
          <a:bodyPr lIns="0" tIns="0" rIns="0" bIns="0" rtlCol="0" anchor="t"/>
          <a:lstStyle/>
          <a:p>
            <a:pPr lvl="0">
              <a:lnSpc>
                <a:spcPct val="91300"/>
              </a:lnSpc>
            </a:pPr>
            <a:r>
              <a:rPr lang="en-US" sz="2000" dirty="0">
                <a:solidFill>
                  <a:srgbClr val="0D366C">
                    <a:alpha val="50196"/>
                  </a:srgbClr>
                </a:solidFill>
                <a:latin typeface="Poppins Regular"/>
              </a:rPr>
              <a:t>The script uses </a:t>
            </a:r>
            <a:r>
              <a:rPr lang="en-US" sz="2000" dirty="0" err="1">
                <a:solidFill>
                  <a:srgbClr val="0D366C">
                    <a:alpha val="50196"/>
                  </a:srgbClr>
                </a:solidFill>
                <a:latin typeface="Poppins Regular"/>
              </a:rPr>
              <a:t>chrome.tabs.query</a:t>
            </a:r>
            <a:r>
              <a:rPr lang="en-US" sz="2000" dirty="0">
                <a:solidFill>
                  <a:srgbClr val="0D366C">
                    <a:alpha val="50196"/>
                  </a:srgbClr>
                </a:solidFill>
                <a:latin typeface="Poppins Regular"/>
              </a:rPr>
              <a:t> to get information about open tabs.</a:t>
            </a:r>
            <a:endParaRPr lang="en-US" sz="2000" b="0" i="0" u="none" strike="noStrike" dirty="0">
              <a:solidFill>
                <a:srgbClr val="0D366C">
                  <a:alpha val="50196"/>
                </a:srgbClr>
              </a:solidFill>
              <a:latin typeface="Poppins Regular"/>
            </a:endParaRPr>
          </a:p>
        </p:txBody>
      </p:sp>
      <p:sp>
        <p:nvSpPr>
          <p:cNvPr id="36" name="TextBox 23">
            <a:extLst>
              <a:ext uri="{FF2B5EF4-FFF2-40B4-BE49-F238E27FC236}">
                <a16:creationId xmlns:a16="http://schemas.microsoft.com/office/drawing/2014/main" id="{9D573242-CE38-007D-5C26-C9C276D307C3}"/>
              </a:ext>
            </a:extLst>
          </p:cNvPr>
          <p:cNvSpPr txBox="1"/>
          <p:nvPr/>
        </p:nvSpPr>
        <p:spPr>
          <a:xfrm>
            <a:off x="6972300" y="3719496"/>
            <a:ext cx="2971800" cy="393700"/>
          </a:xfrm>
          <a:prstGeom prst="rect">
            <a:avLst/>
          </a:prstGeom>
        </p:spPr>
        <p:txBody>
          <a:bodyPr lIns="0" tIns="0" rIns="0" bIns="0" rtlCol="0" anchor="t"/>
          <a:lstStyle/>
          <a:p>
            <a:pPr lvl="0">
              <a:lnSpc>
                <a:spcPct val="91300"/>
              </a:lnSpc>
            </a:pPr>
            <a:r>
              <a:rPr lang="en-US" sz="2200" dirty="0">
                <a:solidFill>
                  <a:srgbClr val="0D366C"/>
                </a:solidFill>
                <a:latin typeface="Poppins SemiBold"/>
              </a:rPr>
              <a:t>Popup Script</a:t>
            </a:r>
            <a:endParaRPr lang="en-US" sz="2200" b="0" i="0" u="none" strike="noStrike" dirty="0">
              <a:solidFill>
                <a:srgbClr val="0D366C"/>
              </a:solidFill>
              <a:latin typeface="Poppins SemiBold"/>
            </a:endParaRPr>
          </a:p>
        </p:txBody>
      </p:sp>
      <p:sp>
        <p:nvSpPr>
          <p:cNvPr id="37" name="TextBox 23">
            <a:extLst>
              <a:ext uri="{FF2B5EF4-FFF2-40B4-BE49-F238E27FC236}">
                <a16:creationId xmlns:a16="http://schemas.microsoft.com/office/drawing/2014/main" id="{F5402BB7-CCBA-FA6C-63DE-F2A29088D33C}"/>
              </a:ext>
            </a:extLst>
          </p:cNvPr>
          <p:cNvSpPr txBox="1"/>
          <p:nvPr/>
        </p:nvSpPr>
        <p:spPr>
          <a:xfrm>
            <a:off x="6972300" y="4762920"/>
            <a:ext cx="2971800" cy="393700"/>
          </a:xfrm>
          <a:prstGeom prst="rect">
            <a:avLst/>
          </a:prstGeom>
        </p:spPr>
        <p:txBody>
          <a:bodyPr lIns="0" tIns="0" rIns="0" bIns="0" rtlCol="0" anchor="t"/>
          <a:lstStyle/>
          <a:p>
            <a:pPr lvl="0">
              <a:lnSpc>
                <a:spcPct val="91300"/>
              </a:lnSpc>
            </a:pPr>
            <a:r>
              <a:rPr lang="en-US" sz="2200" dirty="0">
                <a:solidFill>
                  <a:srgbClr val="0D366C"/>
                </a:solidFill>
                <a:latin typeface="Poppins SemiBold"/>
              </a:rPr>
              <a:t>API Call</a:t>
            </a:r>
            <a:endParaRPr lang="en-US" sz="2200" b="0" i="0" u="none" strike="noStrike" dirty="0">
              <a:solidFill>
                <a:srgbClr val="0D366C"/>
              </a:solidFill>
              <a:latin typeface="Poppins SemiBold"/>
            </a:endParaRPr>
          </a:p>
        </p:txBody>
      </p:sp>
      <p:pic>
        <p:nvPicPr>
          <p:cNvPr id="38" name="Picture 8">
            <a:extLst>
              <a:ext uri="{FF2B5EF4-FFF2-40B4-BE49-F238E27FC236}">
                <a16:creationId xmlns:a16="http://schemas.microsoft.com/office/drawing/2014/main" id="{C0B6D88B-8C3E-6727-31EB-9D8E9B1FADDC}"/>
              </a:ext>
            </a:extLst>
          </p:cNvPr>
          <p:cNvPicPr>
            <a:picLocks noChangeAspect="1"/>
          </p:cNvPicPr>
          <p:nvPr/>
        </p:nvPicPr>
        <p:blipFill>
          <a:blip r:embed="rId5"/>
          <a:stretch>
            <a:fillRect/>
          </a:stretch>
        </p:blipFill>
        <p:spPr>
          <a:xfrm>
            <a:off x="9658868" y="5827292"/>
            <a:ext cx="279400" cy="292100"/>
          </a:xfrm>
          <a:prstGeom prst="rect">
            <a:avLst/>
          </a:prstGeom>
        </p:spPr>
      </p:pic>
      <p:pic>
        <p:nvPicPr>
          <p:cNvPr id="39" name="Picture 9">
            <a:extLst>
              <a:ext uri="{FF2B5EF4-FFF2-40B4-BE49-F238E27FC236}">
                <a16:creationId xmlns:a16="http://schemas.microsoft.com/office/drawing/2014/main" id="{60A43449-BDBA-8808-3540-54F0911341EB}"/>
              </a:ext>
            </a:extLst>
          </p:cNvPr>
          <p:cNvPicPr>
            <a:picLocks noChangeAspect="1"/>
          </p:cNvPicPr>
          <p:nvPr/>
        </p:nvPicPr>
        <p:blipFill>
          <a:blip r:embed="rId6"/>
          <a:stretch>
            <a:fillRect/>
          </a:stretch>
        </p:blipFill>
        <p:spPr>
          <a:xfrm>
            <a:off x="9664700" y="7118965"/>
            <a:ext cx="279400" cy="292100"/>
          </a:xfrm>
          <a:prstGeom prst="rect">
            <a:avLst/>
          </a:prstGeom>
        </p:spPr>
      </p:pic>
      <p:pic>
        <p:nvPicPr>
          <p:cNvPr id="40" name="Picture 10">
            <a:extLst>
              <a:ext uri="{FF2B5EF4-FFF2-40B4-BE49-F238E27FC236}">
                <a16:creationId xmlns:a16="http://schemas.microsoft.com/office/drawing/2014/main" id="{2AF1D0DE-048D-4859-B9B0-7E9F335AD7B8}"/>
              </a:ext>
            </a:extLst>
          </p:cNvPr>
          <p:cNvPicPr>
            <a:picLocks noChangeAspect="1"/>
          </p:cNvPicPr>
          <p:nvPr/>
        </p:nvPicPr>
        <p:blipFill>
          <a:blip r:embed="rId7"/>
          <a:stretch>
            <a:fillRect/>
          </a:stretch>
        </p:blipFill>
        <p:spPr>
          <a:xfrm>
            <a:off x="9664700" y="8331815"/>
            <a:ext cx="279400" cy="292100"/>
          </a:xfrm>
          <a:prstGeom prst="rect">
            <a:avLst/>
          </a:prstGeom>
        </p:spPr>
      </p:pic>
      <p:sp>
        <p:nvSpPr>
          <p:cNvPr id="41" name="TextBox 23">
            <a:extLst>
              <a:ext uri="{FF2B5EF4-FFF2-40B4-BE49-F238E27FC236}">
                <a16:creationId xmlns:a16="http://schemas.microsoft.com/office/drawing/2014/main" id="{59BDE839-15B0-33CB-9101-5DFAD1599D01}"/>
              </a:ext>
            </a:extLst>
          </p:cNvPr>
          <p:cNvSpPr txBox="1"/>
          <p:nvPr/>
        </p:nvSpPr>
        <p:spPr>
          <a:xfrm>
            <a:off x="6928368" y="5801892"/>
            <a:ext cx="2971800" cy="393700"/>
          </a:xfrm>
          <a:prstGeom prst="rect">
            <a:avLst/>
          </a:prstGeom>
        </p:spPr>
        <p:txBody>
          <a:bodyPr lIns="0" tIns="0" rIns="0" bIns="0" rtlCol="0" anchor="t"/>
          <a:lstStyle/>
          <a:p>
            <a:pPr lvl="0">
              <a:lnSpc>
                <a:spcPct val="91300"/>
              </a:lnSpc>
            </a:pPr>
            <a:r>
              <a:rPr lang="en-US" sz="2200" dirty="0">
                <a:solidFill>
                  <a:srgbClr val="0D366C"/>
                </a:solidFill>
                <a:latin typeface="Poppins SemiBold"/>
              </a:rPr>
              <a:t>Data Storage</a:t>
            </a:r>
            <a:endParaRPr lang="en-US" sz="2200" b="0" i="0" u="none" strike="noStrike" dirty="0">
              <a:solidFill>
                <a:srgbClr val="0D366C"/>
              </a:solidFill>
              <a:latin typeface="Poppins SemiBold"/>
            </a:endParaRPr>
          </a:p>
        </p:txBody>
      </p:sp>
      <p:sp>
        <p:nvSpPr>
          <p:cNvPr id="42" name="TextBox 25">
            <a:extLst>
              <a:ext uri="{FF2B5EF4-FFF2-40B4-BE49-F238E27FC236}">
                <a16:creationId xmlns:a16="http://schemas.microsoft.com/office/drawing/2014/main" id="{5FBC68E2-1F2F-F30E-9BA8-F41E64831F6D}"/>
              </a:ext>
            </a:extLst>
          </p:cNvPr>
          <p:cNvSpPr txBox="1"/>
          <p:nvPr/>
        </p:nvSpPr>
        <p:spPr>
          <a:xfrm>
            <a:off x="10103368" y="5801892"/>
            <a:ext cx="3962400" cy="355600"/>
          </a:xfrm>
          <a:prstGeom prst="rect">
            <a:avLst/>
          </a:prstGeom>
        </p:spPr>
        <p:txBody>
          <a:bodyPr lIns="0" tIns="0" rIns="0" bIns="0" rtlCol="0" anchor="t"/>
          <a:lstStyle/>
          <a:p>
            <a:pPr lvl="0">
              <a:lnSpc>
                <a:spcPct val="91300"/>
              </a:lnSpc>
            </a:pPr>
            <a:r>
              <a:rPr lang="en-US" sz="2000" dirty="0">
                <a:solidFill>
                  <a:srgbClr val="0D366C">
                    <a:alpha val="50196"/>
                  </a:srgbClr>
                </a:solidFill>
                <a:latin typeface="Poppins Regular"/>
              </a:rPr>
              <a:t>The script interacts with </a:t>
            </a:r>
            <a:r>
              <a:rPr lang="en-US" sz="2000" dirty="0" err="1">
                <a:solidFill>
                  <a:srgbClr val="0D366C">
                    <a:alpha val="50196"/>
                  </a:srgbClr>
                </a:solidFill>
                <a:latin typeface="Poppins Regular"/>
              </a:rPr>
              <a:t>chrome.storage.local</a:t>
            </a:r>
            <a:r>
              <a:rPr lang="en-US" sz="2000" dirty="0">
                <a:solidFill>
                  <a:srgbClr val="0D366C">
                    <a:alpha val="50196"/>
                  </a:srgbClr>
                </a:solidFill>
                <a:latin typeface="Poppins Regular"/>
              </a:rPr>
              <a:t> to get and update the </a:t>
            </a:r>
            <a:r>
              <a:rPr lang="en-US" sz="2000" dirty="0" err="1">
                <a:solidFill>
                  <a:srgbClr val="0D366C">
                    <a:alpha val="50196"/>
                  </a:srgbClr>
                </a:solidFill>
                <a:latin typeface="Poppins Regular"/>
              </a:rPr>
              <a:t>savedLinks</a:t>
            </a:r>
            <a:r>
              <a:rPr lang="en-US" sz="2000" dirty="0">
                <a:solidFill>
                  <a:srgbClr val="0D366C">
                    <a:alpha val="50196"/>
                  </a:srgbClr>
                </a:solidFill>
                <a:latin typeface="Poppins Regular"/>
              </a:rPr>
              <a:t> or folders data.</a:t>
            </a:r>
            <a:endParaRPr lang="en-US" sz="2000" b="0" i="0" u="none" strike="noStrike" dirty="0">
              <a:solidFill>
                <a:srgbClr val="0D366C">
                  <a:alpha val="50196"/>
                </a:srgbClr>
              </a:solidFill>
              <a:latin typeface="Poppins Regular"/>
            </a:endParaRPr>
          </a:p>
        </p:txBody>
      </p:sp>
      <p:sp>
        <p:nvSpPr>
          <p:cNvPr id="43" name="TextBox 26">
            <a:extLst>
              <a:ext uri="{FF2B5EF4-FFF2-40B4-BE49-F238E27FC236}">
                <a16:creationId xmlns:a16="http://schemas.microsoft.com/office/drawing/2014/main" id="{C3DEA718-E921-FD5E-F49A-574818C34328}"/>
              </a:ext>
            </a:extLst>
          </p:cNvPr>
          <p:cNvSpPr txBox="1"/>
          <p:nvPr/>
        </p:nvSpPr>
        <p:spPr>
          <a:xfrm>
            <a:off x="10109200" y="7106265"/>
            <a:ext cx="3962400" cy="355600"/>
          </a:xfrm>
          <a:prstGeom prst="rect">
            <a:avLst/>
          </a:prstGeom>
        </p:spPr>
        <p:txBody>
          <a:bodyPr lIns="0" tIns="0" rIns="0" bIns="0" rtlCol="0" anchor="t"/>
          <a:lstStyle/>
          <a:p>
            <a:pPr lvl="0">
              <a:lnSpc>
                <a:spcPct val="91300"/>
              </a:lnSpc>
            </a:pPr>
            <a:r>
              <a:rPr lang="en-US" sz="2000" dirty="0">
                <a:solidFill>
                  <a:srgbClr val="0D366C">
                    <a:alpha val="50196"/>
                  </a:srgbClr>
                </a:solidFill>
                <a:latin typeface="Poppins Regular"/>
              </a:rPr>
              <a:t>After the data is saved, the script dynamically re-renders the displayed links to show the changes.</a:t>
            </a:r>
            <a:endParaRPr lang="en-US" sz="2000" b="0" i="0" u="none" strike="noStrike" dirty="0">
              <a:solidFill>
                <a:srgbClr val="0D366C">
                  <a:alpha val="50196"/>
                </a:srgbClr>
              </a:solidFill>
              <a:latin typeface="Poppins Regular"/>
            </a:endParaRPr>
          </a:p>
        </p:txBody>
      </p:sp>
      <p:sp>
        <p:nvSpPr>
          <p:cNvPr id="44" name="TextBox 27">
            <a:extLst>
              <a:ext uri="{FF2B5EF4-FFF2-40B4-BE49-F238E27FC236}">
                <a16:creationId xmlns:a16="http://schemas.microsoft.com/office/drawing/2014/main" id="{DBCC47B0-0E47-1F80-7AEE-F0B4F08CA998}"/>
              </a:ext>
            </a:extLst>
          </p:cNvPr>
          <p:cNvSpPr txBox="1"/>
          <p:nvPr/>
        </p:nvSpPr>
        <p:spPr>
          <a:xfrm>
            <a:off x="10109200" y="8319115"/>
            <a:ext cx="4000500" cy="355600"/>
          </a:xfrm>
          <a:prstGeom prst="rect">
            <a:avLst/>
          </a:prstGeom>
        </p:spPr>
        <p:txBody>
          <a:bodyPr lIns="0" tIns="0" rIns="0" bIns="0" rtlCol="0" anchor="t"/>
          <a:lstStyle/>
          <a:p>
            <a:pPr lvl="0">
              <a:lnSpc>
                <a:spcPct val="91300"/>
              </a:lnSpc>
            </a:pPr>
            <a:r>
              <a:rPr lang="en-US" dirty="0">
                <a:solidFill>
                  <a:srgbClr val="0D366C">
                    <a:alpha val="50196"/>
                  </a:srgbClr>
                </a:solidFill>
                <a:latin typeface="Poppins Regular"/>
              </a:rPr>
              <a:t>The extension cannot save secure URLs that start with chrome:// or chrome-extension:// due to browser security restrictions.</a:t>
            </a:r>
            <a:endParaRPr lang="en-US" b="0" i="0" u="none" strike="noStrike" dirty="0">
              <a:solidFill>
                <a:srgbClr val="0D366C">
                  <a:alpha val="50196"/>
                </a:srgbClr>
              </a:solidFill>
              <a:latin typeface="Poppins Regular"/>
            </a:endParaRPr>
          </a:p>
        </p:txBody>
      </p:sp>
      <p:sp>
        <p:nvSpPr>
          <p:cNvPr id="45" name="TextBox 23">
            <a:extLst>
              <a:ext uri="{FF2B5EF4-FFF2-40B4-BE49-F238E27FC236}">
                <a16:creationId xmlns:a16="http://schemas.microsoft.com/office/drawing/2014/main" id="{1ACC1867-FB6D-EBAC-A096-383468916973}"/>
              </a:ext>
            </a:extLst>
          </p:cNvPr>
          <p:cNvSpPr txBox="1"/>
          <p:nvPr/>
        </p:nvSpPr>
        <p:spPr>
          <a:xfrm>
            <a:off x="6972300" y="7144235"/>
            <a:ext cx="2971800" cy="393700"/>
          </a:xfrm>
          <a:prstGeom prst="rect">
            <a:avLst/>
          </a:prstGeom>
        </p:spPr>
        <p:txBody>
          <a:bodyPr lIns="0" tIns="0" rIns="0" bIns="0" rtlCol="0" anchor="t"/>
          <a:lstStyle/>
          <a:p>
            <a:pPr lvl="0">
              <a:lnSpc>
                <a:spcPct val="91300"/>
              </a:lnSpc>
            </a:pPr>
            <a:r>
              <a:rPr lang="en-US" sz="2200" dirty="0">
                <a:solidFill>
                  <a:srgbClr val="0D366C"/>
                </a:solidFill>
                <a:latin typeface="Poppins SemiBold"/>
              </a:rPr>
              <a:t>UI Update</a:t>
            </a:r>
            <a:endParaRPr lang="en-US" sz="2200" b="0" i="0" u="none" strike="noStrike" dirty="0">
              <a:solidFill>
                <a:srgbClr val="0D366C"/>
              </a:solidFill>
              <a:latin typeface="Poppins SemiBold"/>
            </a:endParaRPr>
          </a:p>
        </p:txBody>
      </p:sp>
      <p:sp>
        <p:nvSpPr>
          <p:cNvPr id="46" name="TextBox 23">
            <a:extLst>
              <a:ext uri="{FF2B5EF4-FFF2-40B4-BE49-F238E27FC236}">
                <a16:creationId xmlns:a16="http://schemas.microsoft.com/office/drawing/2014/main" id="{37799998-ADA3-0C82-DA45-2903F80CC5A4}"/>
              </a:ext>
            </a:extLst>
          </p:cNvPr>
          <p:cNvSpPr txBox="1"/>
          <p:nvPr/>
        </p:nvSpPr>
        <p:spPr>
          <a:xfrm>
            <a:off x="6972300" y="8427065"/>
            <a:ext cx="2971800" cy="393700"/>
          </a:xfrm>
          <a:prstGeom prst="rect">
            <a:avLst/>
          </a:prstGeom>
        </p:spPr>
        <p:txBody>
          <a:bodyPr lIns="0" tIns="0" rIns="0" bIns="0" rtlCol="0" anchor="t"/>
          <a:lstStyle/>
          <a:p>
            <a:pPr lvl="0">
              <a:lnSpc>
                <a:spcPct val="91300"/>
              </a:lnSpc>
            </a:pPr>
            <a:r>
              <a:rPr lang="en-US" sz="2200" dirty="0">
                <a:solidFill>
                  <a:srgbClr val="0D366C"/>
                </a:solidFill>
                <a:latin typeface="Poppins SemiBold"/>
              </a:rPr>
              <a:t>Security Note</a:t>
            </a:r>
            <a:endParaRPr lang="en-US" sz="2200" b="0" i="0" u="none" strike="noStrike" dirty="0">
              <a:solidFill>
                <a:srgbClr val="0D366C"/>
              </a:solidFill>
              <a:latin typeface="Poppi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5000"/>
          </a:blip>
          <a:stretch>
            <a:fillRect/>
          </a:stretch>
        </p:blipFill>
        <p:spPr>
          <a:xfrm>
            <a:off x="0" y="0"/>
            <a:ext cx="18288000" cy="10287000"/>
          </a:xfrm>
          <a:prstGeom prst="rect">
            <a:avLst/>
          </a:prstGeom>
        </p:spPr>
      </p:pic>
      <p:pic>
        <p:nvPicPr>
          <p:cNvPr id="3" name="Picture 3"/>
          <p:cNvPicPr>
            <a:picLocks noChangeAspect="1"/>
          </p:cNvPicPr>
          <p:nvPr/>
        </p:nvPicPr>
        <p:blipFill>
          <a:blip r:embed="rId3"/>
          <a:stretch>
            <a:fillRect/>
          </a:stretch>
        </p:blipFill>
        <p:spPr>
          <a:xfrm rot="5400000">
            <a:off x="16370300" y="1041400"/>
            <a:ext cx="292100" cy="50800"/>
          </a:xfrm>
          <a:prstGeom prst="rect">
            <a:avLst/>
          </a:prstGeom>
        </p:spPr>
      </p:pic>
      <p:pic>
        <p:nvPicPr>
          <p:cNvPr id="7" name="Picture 7"/>
          <p:cNvPicPr>
            <a:picLocks noChangeAspect="1"/>
          </p:cNvPicPr>
          <p:nvPr/>
        </p:nvPicPr>
        <p:blipFill>
          <a:blip r:embed="rId4"/>
          <a:stretch>
            <a:fillRect/>
          </a:stretch>
        </p:blipFill>
        <p:spPr>
          <a:xfrm>
            <a:off x="9766300" y="2362200"/>
            <a:ext cx="7264400" cy="5651500"/>
          </a:xfrm>
          <a:prstGeom prst="rect">
            <a:avLst/>
          </a:prstGeom>
        </p:spPr>
      </p:pic>
      <p:sp>
        <p:nvSpPr>
          <p:cNvPr id="14" name="TextBox 14"/>
          <p:cNvSpPr txBox="1"/>
          <p:nvPr/>
        </p:nvSpPr>
        <p:spPr>
          <a:xfrm>
            <a:off x="952500" y="2413000"/>
            <a:ext cx="8851900" cy="1244600"/>
          </a:xfrm>
          <a:prstGeom prst="rect">
            <a:avLst/>
          </a:prstGeom>
        </p:spPr>
        <p:txBody>
          <a:bodyPr lIns="0" tIns="0" rIns="0" bIns="0" rtlCol="0" anchor="t"/>
          <a:lstStyle/>
          <a:p>
            <a:pPr lvl="0" algn="l">
              <a:lnSpc>
                <a:spcPct val="91300"/>
              </a:lnSpc>
            </a:pPr>
            <a:r>
              <a:rPr lang="en-US" sz="7000" b="0" i="0" u="none" strike="noStrike" dirty="0">
                <a:solidFill>
                  <a:srgbClr val="0D366C"/>
                </a:solidFill>
                <a:latin typeface="Poppins SemiBold"/>
              </a:rPr>
              <a:t>Thank You!</a:t>
            </a:r>
          </a:p>
        </p:txBody>
      </p:sp>
      <p:sp>
        <p:nvSpPr>
          <p:cNvPr id="16" name="TextBox 16"/>
          <p:cNvSpPr txBox="1"/>
          <p:nvPr/>
        </p:nvSpPr>
        <p:spPr>
          <a:xfrm>
            <a:off x="16637000" y="901700"/>
            <a:ext cx="393700" cy="355600"/>
          </a:xfrm>
          <a:prstGeom prst="rect">
            <a:avLst/>
          </a:prstGeom>
        </p:spPr>
        <p:txBody>
          <a:bodyPr lIns="0" tIns="0" rIns="0" bIns="0" rtlCol="0" anchor="t"/>
          <a:lstStyle/>
          <a:p>
            <a:pPr lvl="0" algn="r">
              <a:lnSpc>
                <a:spcPct val="91300"/>
              </a:lnSpc>
            </a:pPr>
            <a:r>
              <a:rPr lang="en-US" sz="2000" dirty="0">
                <a:solidFill>
                  <a:srgbClr val="0D366C"/>
                </a:solidFill>
                <a:latin typeface="Poppins SemiBold"/>
              </a:rPr>
              <a:t>07</a:t>
            </a:r>
            <a:endParaRPr lang="en-US" sz="2000" b="0" i="0" u="none" strike="noStrike" dirty="0">
              <a:solidFill>
                <a:srgbClr val="0D366C"/>
              </a:solidFill>
              <a:latin typeface="Poppins SemiBold"/>
            </a:endParaRPr>
          </a:p>
        </p:txBody>
      </p:sp>
      <p:sp>
        <p:nvSpPr>
          <p:cNvPr id="23" name="TextBox 23"/>
          <p:cNvSpPr txBox="1"/>
          <p:nvPr/>
        </p:nvSpPr>
        <p:spPr>
          <a:xfrm>
            <a:off x="10223500" y="3022600"/>
            <a:ext cx="6083300" cy="1663700"/>
          </a:xfrm>
          <a:prstGeom prst="rect">
            <a:avLst/>
          </a:prstGeom>
        </p:spPr>
        <p:txBody>
          <a:bodyPr lIns="0" tIns="0" rIns="0" bIns="0" rtlCol="0" anchor="t"/>
          <a:lstStyle/>
          <a:p>
            <a:pPr lvl="0">
              <a:lnSpc>
                <a:spcPct val="91300"/>
              </a:lnSpc>
            </a:pPr>
            <a:r>
              <a:rPr lang="en-US" sz="5000" dirty="0">
                <a:solidFill>
                  <a:srgbClr val="0D366C"/>
                </a:solidFill>
                <a:latin typeface="Poppins SemiBold"/>
              </a:rPr>
              <a:t>I hope you can use this program to organize your links more conveniently and easily.</a:t>
            </a:r>
            <a:endParaRPr lang="en-US" sz="5000" b="0" i="0" u="none" strike="noStrike" dirty="0">
              <a:solidFill>
                <a:srgbClr val="0D366C"/>
              </a:solidFill>
              <a:latin typeface="Poppins SemiBold"/>
            </a:endParaRPr>
          </a:p>
        </p:txBody>
      </p:sp>
      <p:sp>
        <p:nvSpPr>
          <p:cNvPr id="30" name="TextBox 9">
            <a:extLst>
              <a:ext uri="{FF2B5EF4-FFF2-40B4-BE49-F238E27FC236}">
                <a16:creationId xmlns:a16="http://schemas.microsoft.com/office/drawing/2014/main" id="{AFD53A53-2AA0-0A56-0E52-0359E8FD06CA}"/>
              </a:ext>
            </a:extLst>
          </p:cNvPr>
          <p:cNvSpPr txBox="1"/>
          <p:nvPr/>
        </p:nvSpPr>
        <p:spPr>
          <a:xfrm>
            <a:off x="1377287" y="8877300"/>
            <a:ext cx="2501900" cy="355600"/>
          </a:xfrm>
          <a:prstGeom prst="rect">
            <a:avLst/>
          </a:prstGeom>
        </p:spPr>
        <p:txBody>
          <a:bodyPr lIns="0" tIns="0" rIns="0" bIns="0" rtlCol="0" anchor="t"/>
          <a:lstStyle/>
          <a:p>
            <a:pPr lvl="0" algn="l">
              <a:lnSpc>
                <a:spcPct val="91300"/>
              </a:lnSpc>
            </a:pPr>
            <a:r>
              <a:rPr lang="en-US" sz="2000" b="0" i="0" u="none" strike="noStrike" dirty="0">
                <a:solidFill>
                  <a:srgbClr val="0D366C"/>
                </a:solidFill>
                <a:latin typeface="Poppins SemiBold"/>
              </a:rPr>
              <a:t>Presenter by</a:t>
            </a:r>
          </a:p>
        </p:txBody>
      </p:sp>
      <p:sp>
        <p:nvSpPr>
          <p:cNvPr id="31" name="TextBox 10">
            <a:extLst>
              <a:ext uri="{FF2B5EF4-FFF2-40B4-BE49-F238E27FC236}">
                <a16:creationId xmlns:a16="http://schemas.microsoft.com/office/drawing/2014/main" id="{AF8F3E10-618C-C290-E4A1-46F159EDFC94}"/>
              </a:ext>
            </a:extLst>
          </p:cNvPr>
          <p:cNvSpPr txBox="1"/>
          <p:nvPr/>
        </p:nvSpPr>
        <p:spPr>
          <a:xfrm>
            <a:off x="1377287" y="9220200"/>
            <a:ext cx="2501900" cy="355600"/>
          </a:xfrm>
          <a:prstGeom prst="rect">
            <a:avLst/>
          </a:prstGeom>
        </p:spPr>
        <p:txBody>
          <a:bodyPr lIns="0" tIns="0" rIns="0" bIns="0" rtlCol="0" anchor="t"/>
          <a:lstStyle/>
          <a:p>
            <a:pPr lvl="0" algn="l">
              <a:lnSpc>
                <a:spcPct val="91300"/>
              </a:lnSpc>
            </a:pPr>
            <a:r>
              <a:rPr lang="en-US" sz="2000" b="0" i="0" u="none" strike="noStrike" dirty="0">
                <a:solidFill>
                  <a:srgbClr val="0D366C"/>
                </a:solidFill>
                <a:latin typeface="Poppins Regular"/>
              </a:rPr>
              <a:t>Geun Woo Kim</a:t>
            </a:r>
          </a:p>
        </p:txBody>
      </p:sp>
      <p:sp>
        <p:nvSpPr>
          <p:cNvPr id="32" name="TextBox 15">
            <a:extLst>
              <a:ext uri="{FF2B5EF4-FFF2-40B4-BE49-F238E27FC236}">
                <a16:creationId xmlns:a16="http://schemas.microsoft.com/office/drawing/2014/main" id="{80E43E2C-DAA6-634A-FFD8-46F86144E412}"/>
              </a:ext>
            </a:extLst>
          </p:cNvPr>
          <p:cNvSpPr txBox="1"/>
          <p:nvPr/>
        </p:nvSpPr>
        <p:spPr>
          <a:xfrm>
            <a:off x="12839700" y="901700"/>
            <a:ext cx="3467100" cy="355600"/>
          </a:xfrm>
          <a:prstGeom prst="rect">
            <a:avLst/>
          </a:prstGeom>
        </p:spPr>
        <p:txBody>
          <a:bodyPr lIns="0" tIns="0" rIns="0" bIns="0" rtlCol="0" anchor="t"/>
          <a:lstStyle/>
          <a:p>
            <a:pPr lvl="0" algn="r">
              <a:lnSpc>
                <a:spcPct val="91300"/>
              </a:lnSpc>
            </a:pPr>
            <a:r>
              <a:rPr lang="en-US" sz="2000" dirty="0">
                <a:solidFill>
                  <a:srgbClr val="0D366C"/>
                </a:solidFill>
                <a:latin typeface="Poppins Regular"/>
                <a:hlinkClick r:id="rId5"/>
              </a:rPr>
              <a:t>https://gw0212.github.io/</a:t>
            </a:r>
            <a:endParaRPr lang="en-US" sz="2000" b="0" i="0" u="none" strike="noStrike" dirty="0">
              <a:solidFill>
                <a:srgbClr val="0D366C"/>
              </a:solidFill>
              <a:latin typeface="Poppins Regul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600</Words>
  <Application>Microsoft Office PowerPoint</Application>
  <PresentationFormat>사용자 지정</PresentationFormat>
  <Paragraphs>88</Paragraphs>
  <Slides>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Poppins SemiBold</vt:lpstr>
      <vt:lpstr>Calibri</vt:lpstr>
      <vt:lpstr>Poppins Regular</vt:lpstr>
      <vt:lpstr>Arial</vt:lpstr>
      <vt:lpstr>Poppins Medium</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Geun Woo Kim</cp:lastModifiedBy>
  <cp:revision>15</cp:revision>
  <dcterms:created xsi:type="dcterms:W3CDTF">2006-08-16T00:00:00Z</dcterms:created>
  <dcterms:modified xsi:type="dcterms:W3CDTF">2025-08-20T11:42:05Z</dcterms:modified>
</cp:coreProperties>
</file>