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58" r:id="rId7"/>
    <p:sldId id="268" r:id="rId8"/>
    <p:sldId id="270" r:id="rId9"/>
    <p:sldId id="271" r:id="rId10"/>
    <p:sldId id="263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36" y="15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w0212.github.io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6800" y="-1244600"/>
            <a:ext cx="11112500" cy="1325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300" y="0"/>
            <a:ext cx="9652000" cy="10325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600" y="0"/>
            <a:ext cx="9652000" cy="10325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300" y="0"/>
            <a:ext cx="9652000" cy="10325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33500" y="2247900"/>
            <a:ext cx="13131800" cy="441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6279"/>
              </a:lnSpc>
            </a:pPr>
            <a:r>
              <a:rPr lang="en-US" altLang="ko-KR" sz="13600" spc="200" dirty="0">
                <a:solidFill>
                  <a:srgbClr val="FFFFFF"/>
                </a:solidFill>
                <a:latin typeface="TTTogether"/>
              </a:rPr>
              <a:t>Offline Web Capture</a:t>
            </a:r>
            <a:endParaRPr lang="en-US" sz="13600" b="0" i="0" u="none" strike="noStrike" spc="200" dirty="0">
              <a:solidFill>
                <a:srgbClr val="FFFFFF"/>
              </a:solidFill>
              <a:latin typeface="TTTogethe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495300" y="9626600"/>
            <a:ext cx="2222500" cy="22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dirty="0">
                <a:solidFill>
                  <a:srgbClr val="FFDD80"/>
                </a:solidFill>
                <a:latin typeface="S-Core Dream 3 Light"/>
              </a:rPr>
              <a:t>Geun Woo Kim</a:t>
            </a:r>
            <a:endParaRPr lang="en-US" sz="2500" b="0" i="0" u="none" strike="noStrike" dirty="0">
              <a:solidFill>
                <a:srgbClr val="FFDD80"/>
              </a:solidFill>
              <a:latin typeface="S-Core Dream 3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49200" y="495300"/>
            <a:ext cx="48768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3500" dirty="0" err="1">
                <a:solidFill>
                  <a:schemeClr val="accent5"/>
                </a:solidFill>
                <a:latin typeface="S-Core Dream 3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Gw’s</a:t>
            </a:r>
            <a:r>
              <a:rPr lang="en-US" sz="3500" dirty="0">
                <a:solidFill>
                  <a:schemeClr val="accent5"/>
                </a:solidFill>
                <a:latin typeface="S-Core Dream 3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website</a:t>
            </a:r>
            <a:endParaRPr lang="en-US" sz="3500" b="0" i="0" u="none" strike="noStrike" dirty="0">
              <a:solidFill>
                <a:schemeClr val="accent5"/>
              </a:solidFill>
              <a:latin typeface="S-Core Dream 3 Light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422" y="1866900"/>
            <a:ext cx="9652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9740900" y="1435100"/>
            <a:ext cx="7823200" cy="7835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46200" y="1422400"/>
            <a:ext cx="7162800" cy="3200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en-US" sz="10000" dirty="0">
                <a:solidFill>
                  <a:srgbClr val="000000"/>
                </a:solidFill>
                <a:latin typeface="TTTogether"/>
              </a:rPr>
              <a:t>Thank You!</a:t>
            </a:r>
            <a:endParaRPr lang="en-US" sz="10000" b="0" i="0" u="none" strike="noStrike" dirty="0">
              <a:solidFill>
                <a:srgbClr val="000000"/>
              </a:solidFill>
              <a:latin typeface="TTTogethe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43100"/>
            <a:ext cx="723900" cy="723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3162300"/>
            <a:ext cx="6921500" cy="553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4000" dirty="0">
                <a:solidFill>
                  <a:srgbClr val="000000"/>
                </a:solidFill>
                <a:latin typeface="S-Core Dream 4 Regular"/>
              </a:rPr>
              <a:t>I hope you can capture a lot of information with this program even in areas where the Internet is not good. Usefully, such as e-books and important lecture screens.</a:t>
            </a:r>
            <a:endParaRPr lang="en-US" sz="4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520700"/>
            <a:ext cx="7315200" cy="2743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8000" b="0" i="0" u="none" strike="noStrike" dirty="0">
                <a:solidFill>
                  <a:srgbClr val="181719"/>
                </a:solidFill>
                <a:latin typeface="TTTogether"/>
              </a:rPr>
              <a:t>TABLE OF CONTENTS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41700"/>
            <a:ext cx="685800" cy="68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953000"/>
            <a:ext cx="685800" cy="68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477000"/>
            <a:ext cx="685800" cy="68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988300"/>
            <a:ext cx="685800" cy="68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42900"/>
            <a:ext cx="723900" cy="723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425700" y="35560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>
                <a:solidFill>
                  <a:srgbClr val="FFFFFF"/>
                </a:solidFill>
                <a:latin typeface="TTTogether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67200" y="3556000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Title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25700" y="50673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>
                <a:solidFill>
                  <a:srgbClr val="FFFFFF"/>
                </a:solidFill>
                <a:latin typeface="TTTogether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25700" y="65913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>
                <a:solidFill>
                  <a:srgbClr val="FFFFFF"/>
                </a:solidFill>
                <a:latin typeface="TTTogether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25700" y="81026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>
                <a:solidFill>
                  <a:srgbClr val="FFFFFF"/>
                </a:solidFill>
                <a:latin typeface="TTTogether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67200" y="6616700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Key Features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67200" y="5092700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Program Overview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67200" y="8140700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Technical Workflow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CDB42B0C-B5C6-CA8B-93B3-94C74287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289300"/>
            <a:ext cx="685800" cy="685800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D47F8F73-E28D-E0CE-B18B-CBE10AF4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800600"/>
            <a:ext cx="685800" cy="685800"/>
          </a:xfrm>
          <a:prstGeom prst="rect">
            <a:avLst/>
          </a:prstGeom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id="{401DA0F8-776A-6172-0151-379A9333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6324600"/>
            <a:ext cx="685800" cy="685800"/>
          </a:xfrm>
          <a:prstGeom prst="rect">
            <a:avLst/>
          </a:prstGeom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51D358B8-B325-1CF0-7735-5F3B617AB8B3}"/>
              </a:ext>
            </a:extLst>
          </p:cNvPr>
          <p:cNvSpPr txBox="1"/>
          <p:nvPr/>
        </p:nvSpPr>
        <p:spPr>
          <a:xfrm>
            <a:off x="8445500" y="34036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TTTogether"/>
              </a:rPr>
              <a:t>5</a:t>
            </a: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8DC4DC27-03A8-5EDF-BB14-B0CF2FB8DF42}"/>
              </a:ext>
            </a:extLst>
          </p:cNvPr>
          <p:cNvSpPr txBox="1"/>
          <p:nvPr/>
        </p:nvSpPr>
        <p:spPr>
          <a:xfrm>
            <a:off x="8445500" y="49149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TTTogether"/>
              </a:rPr>
              <a:t>6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9DF9B23D-A1EC-F70C-3741-9ABDBE18BF1E}"/>
              </a:ext>
            </a:extLst>
          </p:cNvPr>
          <p:cNvSpPr txBox="1"/>
          <p:nvPr/>
        </p:nvSpPr>
        <p:spPr>
          <a:xfrm>
            <a:off x="8445500" y="6438900"/>
            <a:ext cx="72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800" dirty="0">
                <a:solidFill>
                  <a:srgbClr val="FFFFFF"/>
                </a:solidFill>
                <a:latin typeface="TTTogether"/>
              </a:rPr>
              <a:t>7</a:t>
            </a:r>
            <a:endParaRPr lang="en-US" sz="28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99DD0EA9-F531-6C7A-36BF-B6339E6AC068}"/>
              </a:ext>
            </a:extLst>
          </p:cNvPr>
          <p:cNvSpPr txBox="1"/>
          <p:nvPr/>
        </p:nvSpPr>
        <p:spPr>
          <a:xfrm>
            <a:off x="10172700" y="3540449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Code Snippets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05946D30-C5DC-EC4C-8977-1BCDAC4BF087}"/>
              </a:ext>
            </a:extLst>
          </p:cNvPr>
          <p:cNvSpPr txBox="1"/>
          <p:nvPr/>
        </p:nvSpPr>
        <p:spPr>
          <a:xfrm>
            <a:off x="10172700" y="6601149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Future Improvements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CF79D40B-4FE2-77E7-AA55-F39961A73D96}"/>
              </a:ext>
            </a:extLst>
          </p:cNvPr>
          <p:cNvSpPr txBox="1"/>
          <p:nvPr/>
        </p:nvSpPr>
        <p:spPr>
          <a:xfrm>
            <a:off x="10172700" y="5077149"/>
            <a:ext cx="63754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2400" dirty="0"/>
              <a:t>Limitations &amp; Considerations</a:t>
            </a:r>
            <a:endParaRPr lang="en-US" sz="22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848100"/>
            <a:ext cx="3581400" cy="965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489200" y="3924300"/>
            <a:ext cx="2717800" cy="723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000" dirty="0">
                <a:solidFill>
                  <a:srgbClr val="FFFFFF"/>
                </a:solidFill>
                <a:latin typeface="TTTogether"/>
              </a:rPr>
              <a:t>Capture and view web pages offline as images.</a:t>
            </a:r>
            <a:endParaRPr lang="en-US" sz="20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3784600"/>
            <a:ext cx="723900" cy="723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752600" y="3949700"/>
            <a:ext cx="5334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FFFFF"/>
                </a:solidFill>
                <a:latin typeface="TTTogether"/>
              </a:rPr>
              <a:t>01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848100"/>
            <a:ext cx="3581400" cy="965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988300" y="3924300"/>
            <a:ext cx="2717800" cy="368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000" dirty="0">
                <a:solidFill>
                  <a:srgbClr val="FFFFFF"/>
                </a:solidFill>
                <a:latin typeface="TTTogether"/>
              </a:rPr>
              <a:t>Version: 2.0</a:t>
            </a:r>
            <a:endParaRPr lang="en-US" sz="20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784600"/>
            <a:ext cx="723900" cy="7239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251700" y="3949700"/>
            <a:ext cx="5334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FFFFF"/>
                </a:solidFill>
                <a:latin typeface="TTTogether"/>
              </a:rPr>
              <a:t>02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0" y="3848100"/>
            <a:ext cx="3581400" cy="9652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3512800" y="3924300"/>
            <a:ext cx="2717800" cy="723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000" dirty="0">
                <a:solidFill>
                  <a:srgbClr val="FFFFFF"/>
                </a:solidFill>
                <a:latin typeface="TTTogether"/>
              </a:rPr>
              <a:t>Developed by: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latin typeface="TTTogether"/>
              </a:rPr>
              <a:t>Geun Woo Kim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00" y="3784600"/>
            <a:ext cx="723900" cy="7239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76200" y="3949700"/>
            <a:ext cx="5334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FFFFF"/>
                </a:solidFill>
                <a:latin typeface="TTTogether"/>
              </a:rPr>
              <a:t>03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4F134564-64E6-E057-14AB-A3E50C01F5C6}"/>
              </a:ext>
            </a:extLst>
          </p:cNvPr>
          <p:cNvSpPr txBox="1"/>
          <p:nvPr/>
        </p:nvSpPr>
        <p:spPr>
          <a:xfrm>
            <a:off x="838200" y="520700"/>
            <a:ext cx="7315200" cy="2743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8000" b="0" i="0" u="none" strike="noStrike" dirty="0">
                <a:solidFill>
                  <a:srgbClr val="181719"/>
                </a:solidFill>
                <a:latin typeface="TTTogether"/>
              </a:rPr>
              <a:t>Title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80BB658B-4FEC-8764-1AE9-F42C5A4C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99706"/>
            <a:ext cx="723900" cy="723900"/>
          </a:xfrm>
          <a:prstGeom prst="rect">
            <a:avLst/>
          </a:prstGeom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2D7A3CE1-3BF5-D1F0-A795-EE291478B4B1}"/>
              </a:ext>
            </a:extLst>
          </p:cNvPr>
          <p:cNvSpPr txBox="1"/>
          <p:nvPr/>
        </p:nvSpPr>
        <p:spPr>
          <a:xfrm>
            <a:off x="6591300" y="2171700"/>
            <a:ext cx="60833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altLang="ko-KR" sz="5000" b="1" dirty="0"/>
              <a:t>Offline Web Capture</a:t>
            </a:r>
            <a:endParaRPr lang="en-US" sz="5000" b="1" i="0" u="none" strike="noStrike" dirty="0">
              <a:solidFill>
                <a:srgbClr val="181719"/>
              </a:solidFill>
              <a:latin typeface="TTToge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0" y="657549"/>
            <a:ext cx="596900" cy="596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171700" y="1447800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5400" dirty="0"/>
              <a:t>Program Overview</a:t>
            </a:r>
            <a:endParaRPr lang="en-US" sz="5200" b="0" i="0" u="none" strike="noStrike" dirty="0">
              <a:solidFill>
                <a:srgbClr val="000000"/>
              </a:solidFill>
              <a:latin typeface="TTTogethe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27500" y="6642100"/>
            <a:ext cx="45847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98000" y="6604000"/>
            <a:ext cx="4648200" cy="38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828800" y="4241800"/>
            <a:ext cx="4178300" cy="420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A Chrome extension that saves a snapshot of a web page as a PNG image.</a:t>
            </a:r>
            <a:endParaRPr lang="en-US" sz="18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99300" y="4241800"/>
            <a:ext cx="4178300" cy="420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Allows users to access captured content without an internet connection.</a:t>
            </a:r>
            <a:endParaRPr lang="en-US" sz="18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319000" y="4241800"/>
            <a:ext cx="4178300" cy="420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The captured pages are stored locally in the browser's storage.</a:t>
            </a:r>
            <a:endParaRPr lang="en-US" sz="18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28800" y="3187700"/>
            <a:ext cx="7747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4000" b="0" i="0" u="none" strike="noStrike" spc="-100">
                <a:solidFill>
                  <a:srgbClr val="DB572E"/>
                </a:solidFill>
                <a:latin typeface="TTTogether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99300" y="3187700"/>
            <a:ext cx="7747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4000" b="0" i="0" u="none" strike="noStrike" spc="-100">
                <a:solidFill>
                  <a:srgbClr val="DB572E"/>
                </a:solidFill>
                <a:latin typeface="TTTogether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19000" y="3187700"/>
            <a:ext cx="7747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4000" b="0" i="0" u="none" strike="noStrike" spc="-100">
                <a:solidFill>
                  <a:srgbClr val="DB572E"/>
                </a:solidFill>
                <a:latin typeface="TTTogether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03600"/>
            <a:ext cx="4597400" cy="774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49500" y="3505200"/>
            <a:ext cx="3492500" cy="469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600" dirty="0">
                <a:solidFill>
                  <a:srgbClr val="FFFFFF"/>
                </a:solidFill>
                <a:latin typeface="TTTogether"/>
              </a:rPr>
              <a:t>One-Click Capture</a:t>
            </a:r>
            <a:endParaRPr lang="en-US" sz="26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7200" y="4483100"/>
            <a:ext cx="42164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Capture the current web page with a single click of the "Capture Current Page" button on the extension popup.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3327400"/>
            <a:ext cx="927100" cy="927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97000" y="3530600"/>
            <a:ext cx="685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TTTogether"/>
              </a:rPr>
              <a:t>01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403600"/>
            <a:ext cx="4597400" cy="774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670800" y="3505200"/>
            <a:ext cx="3492500" cy="469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600" dirty="0">
                <a:solidFill>
                  <a:srgbClr val="FFFFFF"/>
                </a:solidFill>
                <a:latin typeface="TTTogether"/>
              </a:rPr>
              <a:t>Offline Viewing</a:t>
            </a:r>
            <a:endParaRPr lang="en-US" sz="26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48500" y="4483100"/>
            <a:ext cx="42164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View previously captured pages directly from the popup.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3327400"/>
            <a:ext cx="927100" cy="927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718300" y="3530600"/>
            <a:ext cx="6858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TTTogether"/>
              </a:rPr>
              <a:t>02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0" y="3403600"/>
            <a:ext cx="4597400" cy="774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992100" y="3505200"/>
            <a:ext cx="3492500" cy="469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600" dirty="0">
                <a:solidFill>
                  <a:srgbClr val="FFFFFF"/>
                </a:solidFill>
                <a:latin typeface="TTTogether"/>
              </a:rPr>
              <a:t>Local Storage</a:t>
            </a:r>
            <a:endParaRPr lang="en-US" sz="26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369800" y="4483100"/>
            <a:ext cx="42164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All captured pages are saved in the browser's local storage.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0" y="3327400"/>
            <a:ext cx="927100" cy="927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039600" y="3530600"/>
            <a:ext cx="6858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TTTogether"/>
              </a:rPr>
              <a:t>03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6858000"/>
            <a:ext cx="4597400" cy="774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5130800" y="6959600"/>
            <a:ext cx="3492500" cy="469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600" dirty="0">
                <a:solidFill>
                  <a:srgbClr val="FFFFFF"/>
                </a:solidFill>
                <a:latin typeface="TTTogether"/>
              </a:rPr>
              <a:t>Page Management</a:t>
            </a:r>
            <a:endParaRPr lang="en-US" sz="26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508500" y="7937500"/>
            <a:ext cx="42164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Easily delete saved pages with a "Delete" button.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6781800"/>
            <a:ext cx="927100" cy="927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4178300" y="6997700"/>
            <a:ext cx="6858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TTTogether"/>
              </a:rPr>
              <a:t>04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0" y="6858000"/>
            <a:ext cx="4597400" cy="774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0452100" y="6959600"/>
            <a:ext cx="3492500" cy="469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600" dirty="0" err="1">
                <a:solidFill>
                  <a:srgbClr val="FFFFFF"/>
                </a:solidFill>
                <a:latin typeface="TTTogether"/>
              </a:rPr>
              <a:t>curity</a:t>
            </a:r>
            <a:r>
              <a:rPr lang="en-US" sz="2600" dirty="0">
                <a:solidFill>
                  <a:srgbClr val="FFFFFF"/>
                </a:solidFill>
                <a:latin typeface="TTTogether"/>
              </a:rPr>
              <a:t> Check</a:t>
            </a:r>
            <a:endParaRPr lang="en-US" sz="26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829800" y="7937500"/>
            <a:ext cx="42164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The extension prevents capturing internal Chrome pages (e.g., chrome:// URLs).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6781800"/>
            <a:ext cx="927100" cy="9271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9499600" y="6997700"/>
            <a:ext cx="6858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TTTogether"/>
              </a:rPr>
              <a:t>05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0" y="587764"/>
            <a:ext cx="596900" cy="5969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2197100" y="987814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7000" b="1" dirty="0"/>
              <a:t>Key Features</a:t>
            </a:r>
            <a:endParaRPr lang="en-US" sz="7000" b="1" i="0" u="none" strike="noStrike" dirty="0">
              <a:solidFill>
                <a:srgbClr val="000000"/>
              </a:solidFill>
              <a:latin typeface="TTTogethe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13813-60F9-5C1B-5203-EF200BE07886}"/>
              </a:ext>
            </a:extLst>
          </p:cNvPr>
          <p:cNvSpPr txBox="1"/>
          <p:nvPr/>
        </p:nvSpPr>
        <p:spPr>
          <a:xfrm>
            <a:off x="2171700" y="2273300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5400" dirty="0"/>
              <a:t>Main Features</a:t>
            </a:r>
            <a:endParaRPr lang="en-US" sz="5200" b="0" i="0" u="none" strike="noStrike" dirty="0">
              <a:solidFill>
                <a:srgbClr val="000000"/>
              </a:solidFill>
              <a:latin typeface="TTToge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865352" y="2577698"/>
            <a:ext cx="5172919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914400" y="2606447"/>
            <a:ext cx="5172919" cy="219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06447"/>
            <a:ext cx="5172922" cy="45425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52" y="2577698"/>
            <a:ext cx="5172919" cy="45425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865352" y="5828898"/>
            <a:ext cx="5172919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914400" y="5870347"/>
            <a:ext cx="5172919" cy="2197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870347"/>
            <a:ext cx="5172922" cy="4542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52" y="5828898"/>
            <a:ext cx="5172919" cy="4542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089" y="1276004"/>
            <a:ext cx="596900" cy="596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223018" y="608584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5400" dirty="0"/>
              <a:t>Technical Workflow</a:t>
            </a:r>
            <a:endParaRPr lang="en-US" sz="5200" b="0" i="0" u="none" strike="noStrike" dirty="0">
              <a:solidFill>
                <a:srgbClr val="000000"/>
              </a:solidFill>
              <a:latin typeface="TTTogethe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01335" y="2704778"/>
            <a:ext cx="2991556" cy="30592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181719"/>
                </a:solidFill>
                <a:latin typeface="S-Core Dream 8 Heavy"/>
              </a:rPr>
              <a:t>User Action</a:t>
            </a:r>
            <a:endParaRPr lang="en-US" sz="24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2200" y="3242456"/>
            <a:ext cx="4766647" cy="120516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User clicks the "Capture Current Page" button in the popup.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16911" y="2710074"/>
            <a:ext cx="4913346" cy="20336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FFFFFF"/>
                </a:solidFill>
                <a:latin typeface="S-Core Dream 8 Heavy"/>
              </a:rPr>
              <a:t>Request</a:t>
            </a:r>
            <a:endParaRPr lang="en-US" sz="2400" b="0" i="0" u="none" strike="noStrike" dirty="0">
              <a:solidFill>
                <a:srgbClr val="FFFFFF"/>
              </a:solidFill>
              <a:latin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12276" y="3215950"/>
            <a:ext cx="4922616" cy="80111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The popup.js script sends a </a:t>
            </a:r>
            <a:r>
              <a:rPr lang="en-US" sz="2000" dirty="0" err="1">
                <a:solidFill>
                  <a:srgbClr val="000000"/>
                </a:solidFill>
                <a:latin typeface="S-Core Dream 4 Regular"/>
              </a:rPr>
              <a:t>capturePage</a:t>
            </a: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 message to the background.js service worker.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1335" y="5955978"/>
            <a:ext cx="2991556" cy="30592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FFFFFF"/>
                </a:solidFill>
                <a:latin typeface="S-Core Dream 8 Heavy"/>
              </a:rPr>
              <a:t>Data Handling</a:t>
            </a:r>
            <a:endParaRPr lang="en-US" sz="2400" b="0" i="0" u="none" strike="noStrike" dirty="0">
              <a:solidFill>
                <a:srgbClr val="FFFFFF"/>
              </a:solidFill>
              <a:latin typeface="S-Core Dream 8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92200" y="6550794"/>
            <a:ext cx="4432300" cy="120516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The captured image is returned as a data URL.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12276" y="6038287"/>
            <a:ext cx="4913346" cy="20336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400">
                <a:solidFill>
                  <a:srgbClr val="181719"/>
                </a:solidFill>
                <a:latin typeface="S-Core Dream 8 Heavy"/>
              </a:rPr>
              <a:t>Data Storage</a:t>
            </a:r>
            <a:endParaRPr lang="en-US" sz="2400" b="0" i="0" u="none" strike="noStrike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65684" y="6511222"/>
            <a:ext cx="4922616" cy="80111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The popup.js script receives the data URL, along with the page's title and URL, and saves this information to </a:t>
            </a:r>
            <a:r>
              <a:rPr lang="en-US" dirty="0" err="1">
                <a:solidFill>
                  <a:srgbClr val="000000"/>
                </a:solidFill>
                <a:latin typeface="S-Core Dream 4 Regular"/>
              </a:rPr>
              <a:t>chrome.storage.local</a:t>
            </a:r>
            <a:r>
              <a:rPr lang="en-US" dirty="0">
                <a:solidFill>
                  <a:srgbClr val="000000"/>
                </a:solidFill>
                <a:latin typeface="S-Core Dream 4 Regular"/>
              </a:rPr>
              <a:t>.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B4ACA6B8-B04A-5278-1DE0-E7ECED2E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2856739" y="2577084"/>
            <a:ext cx="5172919" cy="219710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CBC3D1B7-DFB7-9DC7-9C02-97FE3402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739" y="2577084"/>
            <a:ext cx="5172922" cy="454253"/>
          </a:xfrm>
          <a:prstGeom prst="rect">
            <a:avLst/>
          </a:prstGeom>
        </p:spPr>
      </p:pic>
      <p:pic>
        <p:nvPicPr>
          <p:cNvPr id="26" name="Picture 7">
            <a:extLst>
              <a:ext uri="{FF2B5EF4-FFF2-40B4-BE49-F238E27FC236}">
                <a16:creationId xmlns:a16="http://schemas.microsoft.com/office/drawing/2014/main" id="{5BCEF5BF-329D-45A4-AC74-D9D543658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2856739" y="5840984"/>
            <a:ext cx="5172919" cy="2197100"/>
          </a:xfrm>
          <a:prstGeom prst="rect">
            <a:avLst/>
          </a:prstGeom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BA18247-F378-7793-8280-6FC15D9EC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739" y="5840984"/>
            <a:ext cx="5172922" cy="454253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7FCC9EC0-754A-3912-E14E-9E273537EE5C}"/>
              </a:ext>
            </a:extLst>
          </p:cNvPr>
          <p:cNvSpPr txBox="1"/>
          <p:nvPr/>
        </p:nvSpPr>
        <p:spPr>
          <a:xfrm>
            <a:off x="13947420" y="2658791"/>
            <a:ext cx="2991556" cy="30592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181719"/>
                </a:solidFill>
                <a:latin typeface="S-Core Dream 8 Heavy"/>
              </a:rPr>
              <a:t>Page Capture</a:t>
            </a:r>
            <a:endParaRPr lang="en-US" sz="2400" b="0" i="0" u="none" strike="noStrike" dirty="0">
              <a:solidFill>
                <a:srgbClr val="181719"/>
              </a:solidFill>
              <a:latin typeface="S-Core Dream 8 Heavy"/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6F5CC09E-572D-70D7-80DE-24BCEEFADF67}"/>
              </a:ext>
            </a:extLst>
          </p:cNvPr>
          <p:cNvSpPr txBox="1"/>
          <p:nvPr/>
        </p:nvSpPr>
        <p:spPr>
          <a:xfrm>
            <a:off x="13034539" y="3113044"/>
            <a:ext cx="4758161" cy="120516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The background.js script uses </a:t>
            </a:r>
            <a:r>
              <a:rPr lang="en-US" dirty="0" err="1">
                <a:solidFill>
                  <a:srgbClr val="000000"/>
                </a:solidFill>
                <a:latin typeface="S-Core Dream 4 Regular"/>
              </a:rPr>
              <a:t>chrome.tabs.captureVisibleTab</a:t>
            </a:r>
            <a:r>
              <a:rPr lang="en-US" dirty="0">
                <a:solidFill>
                  <a:srgbClr val="000000"/>
                </a:solidFill>
                <a:latin typeface="S-Core Dream 4 Regular"/>
              </a:rPr>
              <a:t> to take a screenshot of the currently active tab's visible viewport.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64616B6B-F114-0030-77B1-667BFC40F84F}"/>
              </a:ext>
            </a:extLst>
          </p:cNvPr>
          <p:cNvSpPr txBox="1"/>
          <p:nvPr/>
        </p:nvSpPr>
        <p:spPr>
          <a:xfrm>
            <a:off x="14163840" y="5944510"/>
            <a:ext cx="2991556" cy="30592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FFFFFF"/>
                </a:solidFill>
                <a:latin typeface="S-Core Dream 8 Heavy"/>
              </a:rPr>
              <a:t>Display</a:t>
            </a:r>
            <a:endParaRPr lang="en-US" sz="2400" b="0" i="0" u="none" strike="noStrike" dirty="0">
              <a:solidFill>
                <a:srgbClr val="FFFFFF"/>
              </a:solidFill>
              <a:latin typeface="S-Core Dream 8 Heavy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012F443F-1E09-2ADB-5612-97312EBB962B}"/>
              </a:ext>
            </a:extLst>
          </p:cNvPr>
          <p:cNvSpPr txBox="1"/>
          <p:nvPr/>
        </p:nvSpPr>
        <p:spPr>
          <a:xfrm>
            <a:off x="13072639" y="6709760"/>
            <a:ext cx="4720061" cy="120516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The popup.js updates the list to display the newly captured page.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01900" y="1473200"/>
            <a:ext cx="584200" cy="3644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138400" y="1473200"/>
            <a:ext cx="584200" cy="364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718300" y="1473200"/>
            <a:ext cx="584200" cy="364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934700" y="1473200"/>
            <a:ext cx="584200" cy="364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1676400" y="6223000"/>
            <a:ext cx="53467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540000" y="6223000"/>
            <a:ext cx="53467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756400" y="6235700"/>
            <a:ext cx="5346700" cy="50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998200" y="6235700"/>
            <a:ext cx="5346700" cy="50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04900" y="3048000"/>
            <a:ext cx="33782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400" dirty="0">
                <a:solidFill>
                  <a:srgbClr val="FFFFFF"/>
                </a:solidFill>
                <a:latin typeface="TTTogether"/>
              </a:rPr>
              <a:t>popup.js</a:t>
            </a:r>
            <a:endParaRPr lang="en-US" sz="24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00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Manages the user interface, handles button clicks, and interacts with Chrome's storage and messaging system.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41400" y="3048000"/>
            <a:ext cx="33782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400" dirty="0">
                <a:solidFill>
                  <a:srgbClr val="181719"/>
                </a:solidFill>
                <a:latin typeface="TTTogether"/>
              </a:rPr>
              <a:t>content.js</a:t>
            </a:r>
            <a:endParaRPr lang="en-US" sz="2400" b="0" i="0" u="none" strike="noStrike" dirty="0">
              <a:solidFill>
                <a:srgbClr val="181719"/>
              </a:solidFill>
              <a:latin typeface="TTTogeth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9192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(Note: This file seems to be a remnant or part of a different, more complex version. The current workflow in background.js and popup.js doesn't use it, as it captures the visible tab as a PNG rather than processing the HTML directly.)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21300" y="3048000"/>
            <a:ext cx="33782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400" dirty="0">
                <a:solidFill>
                  <a:srgbClr val="FFFFFF"/>
                </a:solidFill>
                <a:latin typeface="TTTogether"/>
              </a:rPr>
              <a:t>background.js</a:t>
            </a:r>
            <a:endParaRPr lang="en-US" sz="24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864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The service worker that performs the core task of capturing the tab using the </a:t>
            </a:r>
            <a:r>
              <a:rPr lang="en-US" sz="2000" dirty="0" err="1">
                <a:solidFill>
                  <a:srgbClr val="000000"/>
                </a:solidFill>
                <a:latin typeface="S-Core Dream 4 Regular"/>
              </a:rPr>
              <a:t>captureVisibleTab</a:t>
            </a: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 API.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37700" y="3048000"/>
            <a:ext cx="33782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400" dirty="0" err="1">
                <a:solidFill>
                  <a:srgbClr val="FFFFFF"/>
                </a:solidFill>
                <a:latin typeface="TTTogether"/>
              </a:rPr>
              <a:t>manifest.json</a:t>
            </a:r>
            <a:endParaRPr lang="en-US" sz="2400" b="0" i="0" u="none" strike="noStrike" dirty="0">
              <a:solidFill>
                <a:srgbClr val="FFFFFF"/>
              </a:solidFill>
              <a:latin typeface="TTTogethe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028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Defines the extension's properties, permissions (tabs, storage, scripting), and entry points (popup.html, background.js).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00" y="482470"/>
            <a:ext cx="596900" cy="5969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114550" y="647700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5400" dirty="0"/>
              <a:t>Code Snippets</a:t>
            </a:r>
            <a:endParaRPr lang="en-US" sz="5200" b="0" i="0" u="none" strike="noStrike" dirty="0">
              <a:solidFill>
                <a:srgbClr val="000000"/>
              </a:solidFill>
              <a:latin typeface="TTToge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64AC3-E264-DCE1-19F9-8680406C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508660A-0FB3-948A-DC2C-3D5BAD8E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121349"/>
            <a:ext cx="4597400" cy="774700"/>
          </a:xfrm>
          <a:prstGeom prst="rect">
            <a:avLst/>
          </a:prstGeom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87B5F28B-7F08-6F8B-5C79-46B22CD2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3121349"/>
            <a:ext cx="4597400" cy="774700"/>
          </a:xfrm>
          <a:prstGeom prst="rect">
            <a:avLst/>
          </a:prstGeom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ACB84D88-A6DC-3C30-7518-95163255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3121349"/>
            <a:ext cx="4597400" cy="7747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BE82814-EC44-A58F-7F7E-69F4EE59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0" y="657549"/>
            <a:ext cx="596900" cy="5969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8E691670-2F88-DA00-AE3A-FDB7EC6A643C}"/>
              </a:ext>
            </a:extLst>
          </p:cNvPr>
          <p:cNvSpPr txBox="1"/>
          <p:nvPr/>
        </p:nvSpPr>
        <p:spPr>
          <a:xfrm>
            <a:off x="2171700" y="1447800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5400" dirty="0"/>
              <a:t>Limitations &amp; Considerations</a:t>
            </a:r>
            <a:endParaRPr lang="en-US" sz="5200" b="0" i="0" u="none" strike="noStrike" dirty="0">
              <a:solidFill>
                <a:srgbClr val="000000"/>
              </a:solidFill>
              <a:latin typeface="TTTogether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58EF607-F8A8-D245-0E8D-4FC8C976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7500" y="6642100"/>
            <a:ext cx="4584700" cy="381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416C5B6-A856-1EC7-B657-107A06E18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398000" y="6604000"/>
            <a:ext cx="4648200" cy="381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2456B72E-D4F3-FD11-D00E-C48E60D96746}"/>
              </a:ext>
            </a:extLst>
          </p:cNvPr>
          <p:cNvSpPr txBox="1"/>
          <p:nvPr/>
        </p:nvSpPr>
        <p:spPr>
          <a:xfrm>
            <a:off x="1828800" y="4241800"/>
            <a:ext cx="4178300" cy="420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The current implementation only captures the visible part of the page, not the full page.</a:t>
            </a:r>
            <a:endParaRPr lang="en-US" sz="18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8D14A33-A7DD-EF17-9284-CFA198374CF1}"/>
              </a:ext>
            </a:extLst>
          </p:cNvPr>
          <p:cNvSpPr txBox="1"/>
          <p:nvPr/>
        </p:nvSpPr>
        <p:spPr>
          <a:xfrm>
            <a:off x="7099300" y="4241800"/>
            <a:ext cx="4178300" cy="420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Pages with strict security policies may fail to be captured entirely or partially.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341D8B5-9DC1-099E-0D99-BA620D3C3303}"/>
              </a:ext>
            </a:extLst>
          </p:cNvPr>
          <p:cNvSpPr txBox="1"/>
          <p:nvPr/>
        </p:nvSpPr>
        <p:spPr>
          <a:xfrm>
            <a:off x="12319000" y="4241800"/>
            <a:ext cx="4178300" cy="420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411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S-Core Dream 4 Regular"/>
              </a:rPr>
              <a:t>The number of pages that can be saved is limited by the browser's local storage capacity.</a:t>
            </a:r>
            <a:endParaRPr lang="en-US" sz="18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B8C76C2-87D2-FB21-6593-06228B9A20E4}"/>
              </a:ext>
            </a:extLst>
          </p:cNvPr>
          <p:cNvSpPr txBox="1"/>
          <p:nvPr/>
        </p:nvSpPr>
        <p:spPr>
          <a:xfrm>
            <a:off x="1828800" y="3187700"/>
            <a:ext cx="7747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4000" b="0" i="0" u="none" strike="noStrike" spc="-100" dirty="0">
                <a:solidFill>
                  <a:schemeClr val="bg1"/>
                </a:solidFill>
                <a:latin typeface="TTTogether"/>
              </a:rPr>
              <a:t>01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55F04D4-29A6-21BD-C1CE-5318661D4888}"/>
              </a:ext>
            </a:extLst>
          </p:cNvPr>
          <p:cNvSpPr txBox="1"/>
          <p:nvPr/>
        </p:nvSpPr>
        <p:spPr>
          <a:xfrm>
            <a:off x="7099300" y="3187700"/>
            <a:ext cx="7747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4000" b="0" i="0" u="none" strike="noStrike" spc="-100" dirty="0">
                <a:solidFill>
                  <a:schemeClr val="bg1"/>
                </a:solidFill>
                <a:latin typeface="TTTogether"/>
              </a:rPr>
              <a:t>02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976F3E3-216E-4B94-3F2C-7B6EC0DCD3E6}"/>
              </a:ext>
            </a:extLst>
          </p:cNvPr>
          <p:cNvSpPr txBox="1"/>
          <p:nvPr/>
        </p:nvSpPr>
        <p:spPr>
          <a:xfrm>
            <a:off x="12319000" y="3187700"/>
            <a:ext cx="7747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4000" b="0" i="0" u="none" strike="noStrike" spc="-100" dirty="0">
                <a:solidFill>
                  <a:schemeClr val="bg1"/>
                </a:solidFill>
                <a:latin typeface="TTTogether"/>
              </a:rPr>
              <a:t>03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260F1645-90C6-BE93-10D3-9FE664A33AC0}"/>
              </a:ext>
            </a:extLst>
          </p:cNvPr>
          <p:cNvSpPr txBox="1"/>
          <p:nvPr/>
        </p:nvSpPr>
        <p:spPr>
          <a:xfrm>
            <a:off x="2552700" y="3187700"/>
            <a:ext cx="3325456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4000" spc="-100" dirty="0">
                <a:solidFill>
                  <a:schemeClr val="bg1"/>
                </a:solidFill>
                <a:latin typeface="TTTogether"/>
              </a:rPr>
              <a:t>Viewport Only</a:t>
            </a:r>
            <a:endParaRPr lang="en-US" sz="4000" b="0" i="0" u="none" strike="noStrike" spc="-100" dirty="0">
              <a:solidFill>
                <a:schemeClr val="bg1"/>
              </a:solidFill>
              <a:latin typeface="TTTogether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B0A921E3-4A74-1F4D-2301-CF9C93C90AC7}"/>
              </a:ext>
            </a:extLst>
          </p:cNvPr>
          <p:cNvSpPr txBox="1"/>
          <p:nvPr/>
        </p:nvSpPr>
        <p:spPr>
          <a:xfrm>
            <a:off x="7845943" y="3251200"/>
            <a:ext cx="3325456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3000" spc="-100" dirty="0">
                <a:solidFill>
                  <a:schemeClr val="bg1"/>
                </a:solidFill>
                <a:latin typeface="TTTogether"/>
              </a:rPr>
              <a:t>Security Restrictions</a:t>
            </a:r>
            <a:endParaRPr lang="en-US" sz="3000" b="0" i="0" u="none" strike="noStrike" spc="-100" dirty="0">
              <a:solidFill>
                <a:schemeClr val="bg1"/>
              </a:solidFill>
              <a:latin typeface="TTTogether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52909D32-42D1-55E1-72E0-DF62ED1AFD1D}"/>
              </a:ext>
            </a:extLst>
          </p:cNvPr>
          <p:cNvSpPr txBox="1"/>
          <p:nvPr/>
        </p:nvSpPr>
        <p:spPr>
          <a:xfrm>
            <a:off x="13171844" y="3153099"/>
            <a:ext cx="3325456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4000" spc="-100" dirty="0">
                <a:solidFill>
                  <a:schemeClr val="bg1"/>
                </a:solidFill>
                <a:latin typeface="TTTogether"/>
              </a:rPr>
              <a:t>Storage Limit</a:t>
            </a:r>
            <a:endParaRPr lang="en-US" sz="4000" b="0" i="0" u="none" strike="noStrike" spc="-100" dirty="0">
              <a:solidFill>
                <a:schemeClr val="bg1"/>
              </a:solidFill>
              <a:latin typeface="TTTogether"/>
            </a:endParaRPr>
          </a:p>
        </p:txBody>
      </p:sp>
    </p:spTree>
    <p:extLst>
      <p:ext uri="{BB962C8B-B14F-4D97-AF65-F5344CB8AC3E}">
        <p14:creationId xmlns:p14="http://schemas.microsoft.com/office/powerpoint/2010/main" val="46147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974E-7939-6B02-184E-DCDD4E12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1">
            <a:extLst>
              <a:ext uri="{FF2B5EF4-FFF2-40B4-BE49-F238E27FC236}">
                <a16:creationId xmlns:a16="http://schemas.microsoft.com/office/drawing/2014/main" id="{C57A5E53-1737-A410-86B8-71688AF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2315093"/>
            <a:ext cx="8432800" cy="7747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AB100CD-30AB-46BE-7BD9-9D193551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676400" y="6223000"/>
            <a:ext cx="5346700" cy="508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6CCDFAE-C68B-FE87-3B01-1D749E34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0" y="6223000"/>
            <a:ext cx="5346700" cy="50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635FF2-25EA-FEDA-61B9-DF547A863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756400" y="6235700"/>
            <a:ext cx="5346700" cy="50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616E062-33E5-73DD-037D-DBA9F7026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998200" y="6235700"/>
            <a:ext cx="5346700" cy="508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0E3E668C-71F0-727E-BE0C-2B5FA486D6F7}"/>
              </a:ext>
            </a:extLst>
          </p:cNvPr>
          <p:cNvSpPr txBox="1"/>
          <p:nvPr/>
        </p:nvSpPr>
        <p:spPr>
          <a:xfrm>
            <a:off x="12700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Implement full-page capture instead of just the visible viewport.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EEA606C9-8D29-065A-2E7E-2AB6E69D3963}"/>
              </a:ext>
            </a:extLst>
          </p:cNvPr>
          <p:cNvSpPr txBox="1"/>
          <p:nvPr/>
        </p:nvSpPr>
        <p:spPr>
          <a:xfrm>
            <a:off x="139192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endParaRPr lang="en-US" sz="2000" dirty="0">
              <a:solidFill>
                <a:srgbClr val="000000"/>
              </a:solidFill>
              <a:latin typeface="S-Core Dream 4 Regular"/>
            </a:endParaRPr>
          </a:p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Allow users to organize pages into folders or categories.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027593C-92A2-9E14-1187-D020EACEDC7D}"/>
              </a:ext>
            </a:extLst>
          </p:cNvPr>
          <p:cNvSpPr txBox="1"/>
          <p:nvPr/>
        </p:nvSpPr>
        <p:spPr>
          <a:xfrm>
            <a:off x="54864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Add an option to save pages as PDF documents.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5FF5862-1432-0B9D-0033-599363B1B68B}"/>
              </a:ext>
            </a:extLst>
          </p:cNvPr>
          <p:cNvSpPr txBox="1"/>
          <p:nvPr/>
        </p:nvSpPr>
        <p:spPr>
          <a:xfrm>
            <a:off x="9702800" y="4114800"/>
            <a:ext cx="3276600" cy="381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S-Core Dream 4 Regular"/>
              </a:rPr>
              <a:t>Implement a search function for captured pages.</a:t>
            </a:r>
            <a:endParaRPr lang="en-US" sz="2000" b="0" i="0" u="none" strike="noStrike" dirty="0">
              <a:solidFill>
                <a:srgbClr val="000000"/>
              </a:solidFill>
              <a:latin typeface="S-Core Dream 4 Regular"/>
            </a:endParaRPr>
          </a:p>
        </p:txBody>
      </p:sp>
      <p:pic>
        <p:nvPicPr>
          <p:cNvPr id="22" name="Picture 22">
            <a:extLst>
              <a:ext uri="{FF2B5EF4-FFF2-40B4-BE49-F238E27FC236}">
                <a16:creationId xmlns:a16="http://schemas.microsoft.com/office/drawing/2014/main" id="{96A0BE25-0ED1-7596-1E1F-35F6EE476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100" y="438604"/>
            <a:ext cx="596900" cy="5969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91CC81AF-883F-3677-7C37-18ACD2F8CBE3}"/>
              </a:ext>
            </a:extLst>
          </p:cNvPr>
          <p:cNvSpPr txBox="1"/>
          <p:nvPr/>
        </p:nvSpPr>
        <p:spPr>
          <a:xfrm>
            <a:off x="2114550" y="647700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6500" b="1" dirty="0"/>
              <a:t>Future Improvements</a:t>
            </a:r>
            <a:endParaRPr lang="en-US" sz="6500" b="1" i="0" u="none" strike="noStrike" dirty="0">
              <a:solidFill>
                <a:srgbClr val="000000"/>
              </a:solidFill>
              <a:latin typeface="TTTogether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7D06174B-3D85-09EF-A201-C4F59A4326BF}"/>
              </a:ext>
            </a:extLst>
          </p:cNvPr>
          <p:cNvSpPr txBox="1"/>
          <p:nvPr/>
        </p:nvSpPr>
        <p:spPr>
          <a:xfrm>
            <a:off x="2044700" y="2312760"/>
            <a:ext cx="13436600" cy="927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4500" dirty="0">
                <a:solidFill>
                  <a:schemeClr val="bg1"/>
                </a:solidFill>
              </a:rPr>
              <a:t>Potential Enhancements</a:t>
            </a:r>
            <a:endParaRPr lang="en-US" sz="4500" b="0" i="0" u="none" strike="noStrike" dirty="0">
              <a:solidFill>
                <a:schemeClr val="bg1"/>
              </a:solidFill>
              <a:latin typeface="TTTogether"/>
            </a:endParaRPr>
          </a:p>
        </p:txBody>
      </p:sp>
    </p:spTree>
    <p:extLst>
      <p:ext uri="{BB962C8B-B14F-4D97-AF65-F5344CB8AC3E}">
        <p14:creationId xmlns:p14="http://schemas.microsoft.com/office/powerpoint/2010/main" val="65509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568</Words>
  <Application>Microsoft Office PowerPoint</Application>
  <PresentationFormat>사용자 지정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S-Core Dream 3 Light</vt:lpstr>
      <vt:lpstr>S-Core Dream 4 Regular</vt:lpstr>
      <vt:lpstr>S-Core Dream 8 Heavy</vt:lpstr>
      <vt:lpstr>TTTogether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Geun Woo Kim</cp:lastModifiedBy>
  <cp:revision>19</cp:revision>
  <dcterms:created xsi:type="dcterms:W3CDTF">2006-08-16T00:00:00Z</dcterms:created>
  <dcterms:modified xsi:type="dcterms:W3CDTF">2025-08-20T12:06:08Z</dcterms:modified>
</cp:coreProperties>
</file>