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Say about girls who code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Notice the language I used when introducing your options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chemeClr val="dk1"/>
                </a:solidFill>
              </a:rPr>
              <a:t>Look at the clothing the students are wearing and choose articles of clothing or other appropriate features that distinguish the students best in your room.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chemeClr val="dk1"/>
                </a:solidFill>
              </a:rPr>
              <a:t>Example:  Tell all of the students wearing a t-shirt to stand up.  Count the number of students standing.  Now ask the students who are wearing a t-shirt </a:t>
            </a:r>
            <a:r>
              <a:rPr b="1" lang="en" sz="1100" u="sng">
                <a:solidFill>
                  <a:schemeClr val="dk1"/>
                </a:solidFill>
              </a:rPr>
              <a:t>and</a:t>
            </a:r>
            <a:r>
              <a:rPr lang="en" sz="1100">
                <a:solidFill>
                  <a:schemeClr val="dk1"/>
                </a:solidFill>
              </a:rPr>
              <a:t> jeans to remain standing.  Count the number of students standing and explain how this exercise has shown how AND is used on the internet in order to narrow a search just like and narrowed our group of students standing.  Now tell the students wearing a t-shirt </a:t>
            </a:r>
            <a:r>
              <a:rPr b="1" lang="en" sz="1100" u="sng">
                <a:solidFill>
                  <a:schemeClr val="dk1"/>
                </a:solidFill>
              </a:rPr>
              <a:t>or</a:t>
            </a:r>
            <a:r>
              <a:rPr lang="en" sz="1100">
                <a:solidFill>
                  <a:schemeClr val="dk1"/>
                </a:solidFill>
              </a:rPr>
              <a:t> jeans to stand.  Count the number of students standing and explain how this exercise has shown how OR is used on the internet in order to broaden a search.  Now ask the students wearing t-shirts but </a:t>
            </a:r>
            <a:r>
              <a:rPr b="1" lang="en" sz="1100" u="sng">
                <a:solidFill>
                  <a:schemeClr val="dk1"/>
                </a:solidFill>
              </a:rPr>
              <a:t>not</a:t>
            </a:r>
            <a:r>
              <a:rPr lang="en" sz="1100">
                <a:solidFill>
                  <a:schemeClr val="dk1"/>
                </a:solidFill>
              </a:rPr>
              <a:t> sneakers to stand.  Count the number of students standing and explain how this exercise has shown how NOT is used on the internet in order to narrow a search.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Notice the language I used when introducing your options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Scratch is a free visual programming language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Developed by MIT Media Lab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Follow the notes and see what the ballerina can 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what Girls Who Code 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Introduce ourselves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inside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choreography that is being defined due to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we want to do something more automated and generalizable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you can tell it what to 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if statement example and explain details of scratch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language has its own words, this language has some you might not know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Where to find operators and interact with scratch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 out for definitions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Bold is the do something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 or 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or Zero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stand up and move around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like dogs AND cats you have to go to the left side of the room because liking dogs comes first--ORDER MATTERS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271500" y="3637500"/>
            <a:ext cx="8520600" cy="92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</a:rPr>
              <a:t>Choreography with Code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25" y="304800"/>
            <a:ext cx="4999050" cy="3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71450" y="701175"/>
            <a:ext cx="8520600" cy="118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math: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science: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71450" y="701175"/>
            <a:ext cx="8520600" cy="122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to read: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watch tv: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something is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Then do something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something is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Then do something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something</a:t>
            </a:r>
          </a:p>
        </p:txBody>
      </p:sp>
      <p:sp>
        <p:nvSpPr>
          <p:cNvPr id="200" name="Shape 200"/>
          <p:cNvSpPr/>
          <p:nvPr/>
        </p:nvSpPr>
        <p:spPr>
          <a:xfrm>
            <a:off x="3232100" y="1334000"/>
            <a:ext cx="2130600" cy="20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165800" y="298625"/>
            <a:ext cx="2263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02060"/>
                </a:solidFill>
              </a:rPr>
              <a:t>Conditional statement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87590" y="810082"/>
            <a:ext cx="2591230" cy="2624414"/>
            <a:chOff x="784902" y="1414406"/>
            <a:chExt cx="3454974" cy="3499219"/>
          </a:xfrm>
        </p:grpSpPr>
        <p:sp>
          <p:nvSpPr>
            <p:cNvPr id="207" name="Shape 207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3312991" y="810082"/>
            <a:ext cx="2591230" cy="2624414"/>
            <a:chOff x="784902" y="1414406"/>
            <a:chExt cx="3454974" cy="3499219"/>
          </a:xfrm>
        </p:grpSpPr>
        <p:sp>
          <p:nvSpPr>
            <p:cNvPr id="212" name="Shape 212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Shape 216"/>
          <p:cNvSpPr/>
          <p:nvPr/>
        </p:nvSpPr>
        <p:spPr>
          <a:xfrm>
            <a:off x="7044783" y="1392599"/>
            <a:ext cx="1322700" cy="1291500"/>
          </a:xfrm>
          <a:custGeom>
            <a:pathLst>
              <a:path extrusionOk="0" h="120000" w="120000">
                <a:moveTo>
                  <a:pt x="88764" y="0"/>
                </a:moveTo>
                <a:cubicBezTo>
                  <a:pt x="97955" y="0"/>
                  <a:pt x="106821" y="1431"/>
                  <a:pt x="115159" y="4087"/>
                </a:cubicBezTo>
                <a:lnTo>
                  <a:pt x="116662" y="4650"/>
                </a:lnTo>
                <a:lnTo>
                  <a:pt x="118196" y="10762"/>
                </a:lnTo>
                <a:cubicBezTo>
                  <a:pt x="119379" y="16680"/>
                  <a:pt x="119999" y="22808"/>
                  <a:pt x="119999" y="29085"/>
                </a:cubicBezTo>
                <a:cubicBezTo>
                  <a:pt x="119999" y="79296"/>
                  <a:pt x="80258" y="120000"/>
                  <a:pt x="31235" y="120000"/>
                </a:cubicBezTo>
                <a:cubicBezTo>
                  <a:pt x="22044" y="120000"/>
                  <a:pt x="13178" y="118568"/>
                  <a:pt x="4840" y="115912"/>
                </a:cubicBezTo>
                <a:lnTo>
                  <a:pt x="3337" y="115349"/>
                </a:lnTo>
                <a:lnTo>
                  <a:pt x="1803" y="109237"/>
                </a:lnTo>
                <a:cubicBezTo>
                  <a:pt x="620" y="103319"/>
                  <a:pt x="0" y="97191"/>
                  <a:pt x="0" y="90914"/>
                </a:cubicBezTo>
                <a:cubicBezTo>
                  <a:pt x="0" y="40703"/>
                  <a:pt x="39741" y="0"/>
                  <a:pt x="88764" y="0"/>
                </a:cubicBezTo>
                <a:close/>
              </a:path>
            </a:pathLst>
          </a:custGeom>
          <a:solidFill>
            <a:srgbClr val="88CAD1"/>
          </a:solidFill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410603" y="727123"/>
            <a:ext cx="1920300" cy="1906800"/>
          </a:xfrm>
          <a:custGeom>
            <a:pathLst>
              <a:path extrusionOk="0" h="120000" w="120000">
                <a:moveTo>
                  <a:pt x="61149" y="0"/>
                </a:moveTo>
                <a:cubicBezTo>
                  <a:pt x="88589" y="0"/>
                  <a:pt x="111807" y="18199"/>
                  <a:pt x="119550" y="43264"/>
                </a:cubicBezTo>
                <a:lnTo>
                  <a:pt x="120000" y="45025"/>
                </a:lnTo>
                <a:lnTo>
                  <a:pt x="118964" y="44644"/>
                </a:lnTo>
                <a:cubicBezTo>
                  <a:pt x="113220" y="42845"/>
                  <a:pt x="107113" y="41876"/>
                  <a:pt x="100780" y="41876"/>
                </a:cubicBezTo>
                <a:cubicBezTo>
                  <a:pt x="67008" y="41876"/>
                  <a:pt x="39631" y="69444"/>
                  <a:pt x="39631" y="103450"/>
                </a:cubicBezTo>
                <a:cubicBezTo>
                  <a:pt x="39631" y="107701"/>
                  <a:pt x="40059" y="111852"/>
                  <a:pt x="40873" y="115860"/>
                </a:cubicBezTo>
                <a:lnTo>
                  <a:pt x="41930" y="120000"/>
                </a:lnTo>
                <a:lnTo>
                  <a:pt x="37347" y="118310"/>
                </a:lnTo>
                <a:cubicBezTo>
                  <a:pt x="15399" y="108963"/>
                  <a:pt x="0" y="87080"/>
                  <a:pt x="0" y="61574"/>
                </a:cubicBezTo>
                <a:cubicBezTo>
                  <a:pt x="0" y="27568"/>
                  <a:pt x="27377" y="0"/>
                  <a:pt x="61149" y="0"/>
                </a:cubicBez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081578" y="1442653"/>
            <a:ext cx="1920300" cy="1906800"/>
          </a:xfrm>
          <a:custGeom>
            <a:pathLst>
              <a:path extrusionOk="0" h="120000" w="120000">
                <a:moveTo>
                  <a:pt x="78069" y="0"/>
                </a:moveTo>
                <a:lnTo>
                  <a:pt x="82652" y="1689"/>
                </a:lnTo>
                <a:cubicBezTo>
                  <a:pt x="104600" y="11036"/>
                  <a:pt x="120000" y="32920"/>
                  <a:pt x="120000" y="58425"/>
                </a:cubicBezTo>
                <a:cubicBezTo>
                  <a:pt x="120000" y="92431"/>
                  <a:pt x="92622" y="120000"/>
                  <a:pt x="58850" y="120000"/>
                </a:cubicBezTo>
                <a:cubicBezTo>
                  <a:pt x="31410" y="120000"/>
                  <a:pt x="8192" y="101800"/>
                  <a:pt x="449" y="76735"/>
                </a:cubicBezTo>
                <a:lnTo>
                  <a:pt x="0" y="74974"/>
                </a:lnTo>
                <a:lnTo>
                  <a:pt x="1035" y="75355"/>
                </a:lnTo>
                <a:cubicBezTo>
                  <a:pt x="6779" y="77154"/>
                  <a:pt x="12886" y="78123"/>
                  <a:pt x="19219" y="78123"/>
                </a:cubicBezTo>
                <a:cubicBezTo>
                  <a:pt x="52991" y="78123"/>
                  <a:pt x="80368" y="50555"/>
                  <a:pt x="80368" y="16549"/>
                </a:cubicBezTo>
                <a:cubicBezTo>
                  <a:pt x="80368" y="12298"/>
                  <a:pt x="79940" y="8147"/>
                  <a:pt x="79126" y="4139"/>
                </a:cubicBezTo>
                <a:lnTo>
                  <a:pt x="78069" y="0"/>
                </a:ln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165700" y="1544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Boolean operators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49925" y="38161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OR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051113" y="386900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NOT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223238" y="38955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AND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87590" y="810082"/>
            <a:ext cx="2591230" cy="2624414"/>
            <a:chOff x="784902" y="1414406"/>
            <a:chExt cx="3454974" cy="3499219"/>
          </a:xfrm>
        </p:grpSpPr>
        <p:sp>
          <p:nvSpPr>
            <p:cNvPr id="228" name="Shape 228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3312991" y="810082"/>
            <a:ext cx="2591230" cy="2624414"/>
            <a:chOff x="784902" y="1414406"/>
            <a:chExt cx="3454974" cy="3499219"/>
          </a:xfrm>
        </p:grpSpPr>
        <p:sp>
          <p:nvSpPr>
            <p:cNvPr id="233" name="Shape 233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7044783" y="1392599"/>
            <a:ext cx="1322700" cy="1291500"/>
          </a:xfrm>
          <a:custGeom>
            <a:pathLst>
              <a:path extrusionOk="0" h="120000" w="120000">
                <a:moveTo>
                  <a:pt x="88764" y="0"/>
                </a:moveTo>
                <a:cubicBezTo>
                  <a:pt x="97955" y="0"/>
                  <a:pt x="106821" y="1431"/>
                  <a:pt x="115159" y="4087"/>
                </a:cubicBezTo>
                <a:lnTo>
                  <a:pt x="116662" y="4650"/>
                </a:lnTo>
                <a:lnTo>
                  <a:pt x="118196" y="10762"/>
                </a:lnTo>
                <a:cubicBezTo>
                  <a:pt x="119379" y="16680"/>
                  <a:pt x="119999" y="22808"/>
                  <a:pt x="119999" y="29085"/>
                </a:cubicBezTo>
                <a:cubicBezTo>
                  <a:pt x="119999" y="79296"/>
                  <a:pt x="80258" y="120000"/>
                  <a:pt x="31235" y="120000"/>
                </a:cubicBezTo>
                <a:cubicBezTo>
                  <a:pt x="22044" y="120000"/>
                  <a:pt x="13178" y="118568"/>
                  <a:pt x="4840" y="115912"/>
                </a:cubicBezTo>
                <a:lnTo>
                  <a:pt x="3337" y="115349"/>
                </a:lnTo>
                <a:lnTo>
                  <a:pt x="1803" y="109237"/>
                </a:lnTo>
                <a:cubicBezTo>
                  <a:pt x="620" y="103319"/>
                  <a:pt x="0" y="97191"/>
                  <a:pt x="0" y="90914"/>
                </a:cubicBezTo>
                <a:cubicBezTo>
                  <a:pt x="0" y="40703"/>
                  <a:pt x="39741" y="0"/>
                  <a:pt x="88764" y="0"/>
                </a:cubicBezTo>
                <a:close/>
              </a:path>
            </a:pathLst>
          </a:custGeom>
          <a:solidFill>
            <a:srgbClr val="88CAD1"/>
          </a:solidFill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410603" y="727123"/>
            <a:ext cx="1920300" cy="1906800"/>
          </a:xfrm>
          <a:custGeom>
            <a:pathLst>
              <a:path extrusionOk="0" h="120000" w="120000">
                <a:moveTo>
                  <a:pt x="61149" y="0"/>
                </a:moveTo>
                <a:cubicBezTo>
                  <a:pt x="88589" y="0"/>
                  <a:pt x="111807" y="18199"/>
                  <a:pt x="119550" y="43264"/>
                </a:cubicBezTo>
                <a:lnTo>
                  <a:pt x="120000" y="45025"/>
                </a:lnTo>
                <a:lnTo>
                  <a:pt x="118964" y="44644"/>
                </a:lnTo>
                <a:cubicBezTo>
                  <a:pt x="113220" y="42845"/>
                  <a:pt x="107113" y="41876"/>
                  <a:pt x="100780" y="41876"/>
                </a:cubicBezTo>
                <a:cubicBezTo>
                  <a:pt x="67008" y="41876"/>
                  <a:pt x="39631" y="69444"/>
                  <a:pt x="39631" y="103450"/>
                </a:cubicBezTo>
                <a:cubicBezTo>
                  <a:pt x="39631" y="107701"/>
                  <a:pt x="40059" y="111852"/>
                  <a:pt x="40873" y="115860"/>
                </a:cubicBezTo>
                <a:lnTo>
                  <a:pt x="41930" y="120000"/>
                </a:lnTo>
                <a:lnTo>
                  <a:pt x="37347" y="118310"/>
                </a:lnTo>
                <a:cubicBezTo>
                  <a:pt x="15399" y="108963"/>
                  <a:pt x="0" y="87080"/>
                  <a:pt x="0" y="61574"/>
                </a:cubicBezTo>
                <a:cubicBezTo>
                  <a:pt x="0" y="27568"/>
                  <a:pt x="27377" y="0"/>
                  <a:pt x="61149" y="0"/>
                </a:cubicBez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081578" y="1442653"/>
            <a:ext cx="1920300" cy="1906800"/>
          </a:xfrm>
          <a:custGeom>
            <a:pathLst>
              <a:path extrusionOk="0" h="120000" w="120000">
                <a:moveTo>
                  <a:pt x="78069" y="0"/>
                </a:moveTo>
                <a:lnTo>
                  <a:pt x="82652" y="1689"/>
                </a:lnTo>
                <a:cubicBezTo>
                  <a:pt x="104600" y="11036"/>
                  <a:pt x="120000" y="32920"/>
                  <a:pt x="120000" y="58425"/>
                </a:cubicBezTo>
                <a:cubicBezTo>
                  <a:pt x="120000" y="92431"/>
                  <a:pt x="92622" y="120000"/>
                  <a:pt x="58850" y="120000"/>
                </a:cubicBezTo>
                <a:cubicBezTo>
                  <a:pt x="31410" y="120000"/>
                  <a:pt x="8192" y="101800"/>
                  <a:pt x="449" y="76735"/>
                </a:cubicBezTo>
                <a:lnTo>
                  <a:pt x="0" y="74974"/>
                </a:lnTo>
                <a:lnTo>
                  <a:pt x="1035" y="75355"/>
                </a:lnTo>
                <a:cubicBezTo>
                  <a:pt x="6779" y="77154"/>
                  <a:pt x="12886" y="78123"/>
                  <a:pt x="19219" y="78123"/>
                </a:cubicBezTo>
                <a:cubicBezTo>
                  <a:pt x="52991" y="78123"/>
                  <a:pt x="80368" y="50555"/>
                  <a:pt x="80368" y="16549"/>
                </a:cubicBezTo>
                <a:cubicBezTo>
                  <a:pt x="80368" y="12298"/>
                  <a:pt x="79940" y="8147"/>
                  <a:pt x="79126" y="4139"/>
                </a:cubicBezTo>
                <a:lnTo>
                  <a:pt x="78069" y="0"/>
                </a:ln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165700" y="1544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Boolean operators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49925" y="38161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OR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051113" y="386900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NOT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223238" y="38955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AND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72125" y="12278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439950" y="25219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341363" y="1340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509188" y="2634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410613" y="11676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578438" y="24617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6092903" y="1260585"/>
            <a:ext cx="2591275" cy="2622330"/>
            <a:chOff x="6092903" y="1260585"/>
            <a:chExt cx="2591275" cy="2622330"/>
          </a:xfrm>
        </p:grpSpPr>
        <p:sp>
          <p:nvSpPr>
            <p:cNvPr id="256" name="Shape 256"/>
            <p:cNvSpPr/>
            <p:nvPr/>
          </p:nvSpPr>
          <p:spPr>
            <a:xfrm>
              <a:off x="6727083" y="1926061"/>
              <a:ext cx="1322700" cy="1291500"/>
            </a:xfrm>
            <a:custGeom>
              <a:pathLst>
                <a:path extrusionOk="0" h="120000" w="120000">
                  <a:moveTo>
                    <a:pt x="88764" y="0"/>
                  </a:moveTo>
                  <a:cubicBezTo>
                    <a:pt x="97955" y="0"/>
                    <a:pt x="106821" y="1431"/>
                    <a:pt x="115159" y="4087"/>
                  </a:cubicBezTo>
                  <a:lnTo>
                    <a:pt x="116662" y="4650"/>
                  </a:lnTo>
                  <a:lnTo>
                    <a:pt x="118196" y="10762"/>
                  </a:lnTo>
                  <a:cubicBezTo>
                    <a:pt x="119379" y="16680"/>
                    <a:pt x="119999" y="22808"/>
                    <a:pt x="119999" y="29085"/>
                  </a:cubicBezTo>
                  <a:cubicBezTo>
                    <a:pt x="119999" y="79296"/>
                    <a:pt x="80258" y="120000"/>
                    <a:pt x="31235" y="120000"/>
                  </a:cubicBezTo>
                  <a:cubicBezTo>
                    <a:pt x="22044" y="120000"/>
                    <a:pt x="13178" y="118568"/>
                    <a:pt x="4840" y="115912"/>
                  </a:cubicBezTo>
                  <a:lnTo>
                    <a:pt x="3337" y="115349"/>
                  </a:lnTo>
                  <a:lnTo>
                    <a:pt x="1803" y="109237"/>
                  </a:lnTo>
                  <a:cubicBezTo>
                    <a:pt x="620" y="103319"/>
                    <a:pt x="0" y="97191"/>
                    <a:pt x="0" y="90914"/>
                  </a:cubicBezTo>
                  <a:cubicBezTo>
                    <a:pt x="0" y="40703"/>
                    <a:pt x="39741" y="0"/>
                    <a:pt x="88764" y="0"/>
                  </a:cubicBezTo>
                  <a:close/>
                </a:path>
              </a:pathLst>
            </a:custGeom>
            <a:solidFill>
              <a:srgbClr val="88CAD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092903" y="1260585"/>
              <a:ext cx="1920300" cy="1906800"/>
            </a:xfrm>
            <a:custGeom>
              <a:pathLst>
                <a:path extrusionOk="0" h="120000" w="120000">
                  <a:moveTo>
                    <a:pt x="61149" y="0"/>
                  </a:moveTo>
                  <a:cubicBezTo>
                    <a:pt x="88589" y="0"/>
                    <a:pt x="111807" y="18199"/>
                    <a:pt x="119550" y="43264"/>
                  </a:cubicBezTo>
                  <a:lnTo>
                    <a:pt x="120000" y="45025"/>
                  </a:lnTo>
                  <a:lnTo>
                    <a:pt x="118964" y="44644"/>
                  </a:lnTo>
                  <a:cubicBezTo>
                    <a:pt x="113220" y="42845"/>
                    <a:pt x="107113" y="41876"/>
                    <a:pt x="100780" y="41876"/>
                  </a:cubicBezTo>
                  <a:cubicBezTo>
                    <a:pt x="67008" y="41876"/>
                    <a:pt x="39631" y="69444"/>
                    <a:pt x="39631" y="103450"/>
                  </a:cubicBezTo>
                  <a:cubicBezTo>
                    <a:pt x="39631" y="107701"/>
                    <a:pt x="40059" y="111852"/>
                    <a:pt x="40873" y="115860"/>
                  </a:cubicBezTo>
                  <a:lnTo>
                    <a:pt x="41930" y="120000"/>
                  </a:lnTo>
                  <a:lnTo>
                    <a:pt x="37347" y="118310"/>
                  </a:lnTo>
                  <a:cubicBezTo>
                    <a:pt x="15399" y="108963"/>
                    <a:pt x="0" y="87080"/>
                    <a:pt x="0" y="61574"/>
                  </a:cubicBezTo>
                  <a:cubicBezTo>
                    <a:pt x="0" y="27568"/>
                    <a:pt x="27377" y="0"/>
                    <a:pt x="61149" y="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763878" y="1976115"/>
              <a:ext cx="1920300" cy="1906800"/>
            </a:xfrm>
            <a:custGeom>
              <a:pathLst>
                <a:path extrusionOk="0" h="120000" w="120000">
                  <a:moveTo>
                    <a:pt x="78069" y="0"/>
                  </a:moveTo>
                  <a:lnTo>
                    <a:pt x="82652" y="1689"/>
                  </a:lnTo>
                  <a:cubicBezTo>
                    <a:pt x="104600" y="11036"/>
                    <a:pt x="120000" y="32920"/>
                    <a:pt x="120000" y="58425"/>
                  </a:cubicBezTo>
                  <a:cubicBezTo>
                    <a:pt x="120000" y="92431"/>
                    <a:pt x="92622" y="120000"/>
                    <a:pt x="58850" y="120000"/>
                  </a:cubicBezTo>
                  <a:cubicBezTo>
                    <a:pt x="31410" y="120000"/>
                    <a:pt x="8192" y="101800"/>
                    <a:pt x="449" y="76735"/>
                  </a:cubicBezTo>
                  <a:lnTo>
                    <a:pt x="0" y="74974"/>
                  </a:lnTo>
                  <a:lnTo>
                    <a:pt x="1035" y="75355"/>
                  </a:lnTo>
                  <a:cubicBezTo>
                    <a:pt x="6779" y="77154"/>
                    <a:pt x="12886" y="78123"/>
                    <a:pt x="19219" y="78123"/>
                  </a:cubicBezTo>
                  <a:cubicBezTo>
                    <a:pt x="52991" y="78123"/>
                    <a:pt x="80368" y="50555"/>
                    <a:pt x="80368" y="16549"/>
                  </a:cubicBezTo>
                  <a:cubicBezTo>
                    <a:pt x="80368" y="12298"/>
                    <a:pt x="79940" y="8147"/>
                    <a:pt x="79126" y="4139"/>
                  </a:cubicBezTo>
                  <a:lnTo>
                    <a:pt x="78069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6092913" y="1701063"/>
              <a:ext cx="1322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002060"/>
                  </a:solidFill>
                </a:rPr>
                <a:t>Dancer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260738" y="2995238"/>
              <a:ext cx="1322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002060"/>
                  </a:solidFill>
                </a:rPr>
                <a:t>Soccer player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Shape 265"/>
          <p:cNvGrpSpPr/>
          <p:nvPr/>
        </p:nvGrpSpPr>
        <p:grpSpPr>
          <a:xfrm>
            <a:off x="6335541" y="1205082"/>
            <a:ext cx="2591230" cy="2624414"/>
            <a:chOff x="784902" y="1414406"/>
            <a:chExt cx="3454974" cy="3499219"/>
          </a:xfrm>
        </p:grpSpPr>
        <p:sp>
          <p:nvSpPr>
            <p:cNvPr id="266" name="Shape 266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Shape 270"/>
          <p:cNvSpPr txBox="1"/>
          <p:nvPr/>
        </p:nvSpPr>
        <p:spPr>
          <a:xfrm>
            <a:off x="6363913" y="1735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531738" y="3029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85550" y="1622775"/>
            <a:ext cx="4972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dance: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85550" y="1622775"/>
            <a:ext cx="4972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dance: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right hand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85550" y="2627300"/>
            <a:ext cx="50499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play soccer: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left hand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6343179" y="1180833"/>
            <a:ext cx="2631308" cy="2663088"/>
            <a:chOff x="784902" y="1414406"/>
            <a:chExt cx="3454974" cy="3496701"/>
          </a:xfrm>
        </p:grpSpPr>
        <p:sp>
          <p:nvSpPr>
            <p:cNvPr id="282" name="Shape 282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solidFill>
              <a:srgbClr val="88CAD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Shape 286"/>
          <p:cNvSpPr txBox="1"/>
          <p:nvPr/>
        </p:nvSpPr>
        <p:spPr>
          <a:xfrm>
            <a:off x="6363913" y="1735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531738" y="3029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Shape 292"/>
          <p:cNvGrpSpPr/>
          <p:nvPr/>
        </p:nvGrpSpPr>
        <p:grpSpPr>
          <a:xfrm>
            <a:off x="6343179" y="1180833"/>
            <a:ext cx="2631308" cy="2663088"/>
            <a:chOff x="784902" y="1414406"/>
            <a:chExt cx="3454974" cy="3496701"/>
          </a:xfrm>
        </p:grpSpPr>
        <p:sp>
          <p:nvSpPr>
            <p:cNvPr id="293" name="Shape 293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Shape 297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385550" y="1622775"/>
            <a:ext cx="4972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dance: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right hand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85550" y="2627300"/>
            <a:ext cx="50499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play soccer: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left hand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25800" y="3586850"/>
            <a:ext cx="4525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both hands down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363913" y="1735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531738" y="3029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0" y="1083675"/>
            <a:ext cx="83753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152400"/>
            <a:ext cx="69710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25" y="1071925"/>
            <a:ext cx="7748748" cy="38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07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125" y="110212"/>
            <a:ext cx="2111550" cy="49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" type="body"/>
          </p:nvPr>
        </p:nvSpPr>
        <p:spPr>
          <a:xfrm>
            <a:off x="112100" y="979950"/>
            <a:ext cx="6803400" cy="38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answer to question “Do you want me to dance?” is yes: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Ballerina dances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answer to question “Do you want me to dance” is no: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“Would you like me to do some flips?”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answer to question “Would you like me to do some flips?” is yes: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“How many flips should I do?” and do flips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	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Say “No problem! I needed to rest anyways...”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457200" lvl="0" marL="4572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user to please answer yes/no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613" y="1363152"/>
            <a:ext cx="3860276" cy="21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768162" y="3697675"/>
            <a:ext cx="72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Make your own if statement following instructions on the handout.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25" y="1118250"/>
            <a:ext cx="4216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999" y="666050"/>
            <a:ext cx="3446025" cy="43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>
            <p:ph type="title"/>
          </p:nvPr>
        </p:nvSpPr>
        <p:spPr>
          <a:xfrm>
            <a:off x="311700" y="93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E75A94"/>
                </a:solidFill>
              </a:rPr>
              <a:t>What is coding?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Boolean: binary value with two possible values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25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275" y="14156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426900" y="4125775"/>
            <a:ext cx="2329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1C4587"/>
                </a:solidFill>
              </a:rPr>
              <a:t>TRUE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745275" y="4218450"/>
            <a:ext cx="2329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1C4587"/>
                </a:solidFill>
              </a:rPr>
              <a:t>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149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like the color pink: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Put your thumb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157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have brown hair: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156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like chocolate: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14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were born in Michigan: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71450" y="701175"/>
            <a:ext cx="8520600" cy="125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dogs: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cats: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